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8" r:id="rId2"/>
    <p:sldId id="269" r:id="rId3"/>
    <p:sldId id="270" r:id="rId4"/>
    <p:sldId id="271" r:id="rId5"/>
    <p:sldId id="272" r:id="rId6"/>
    <p:sldId id="314" r:id="rId7"/>
    <p:sldId id="315" r:id="rId8"/>
    <p:sldId id="316" r:id="rId9"/>
    <p:sldId id="317" r:id="rId10"/>
    <p:sldId id="318" r:id="rId11"/>
    <p:sldId id="313" r:id="rId12"/>
    <p:sldId id="319" r:id="rId13"/>
    <p:sldId id="320" r:id="rId14"/>
    <p:sldId id="321" r:id="rId15"/>
    <p:sldId id="322" r:id="rId16"/>
    <p:sldId id="276" r:id="rId17"/>
    <p:sldId id="277" r:id="rId18"/>
    <p:sldId id="278" r:id="rId19"/>
    <p:sldId id="279" r:id="rId20"/>
    <p:sldId id="282" r:id="rId21"/>
    <p:sldId id="283" r:id="rId22"/>
    <p:sldId id="284" r:id="rId23"/>
    <p:sldId id="285" r:id="rId24"/>
    <p:sldId id="286" r:id="rId25"/>
    <p:sldId id="305" r:id="rId26"/>
    <p:sldId id="306" r:id="rId27"/>
    <p:sldId id="307" r:id="rId28"/>
    <p:sldId id="30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50" autoAdjust="0"/>
    <p:restoredTop sz="94660"/>
  </p:normalViewPr>
  <p:slideViewPr>
    <p:cSldViewPr>
      <p:cViewPr varScale="1">
        <p:scale>
          <a:sx n="113" d="100"/>
          <a:sy n="113" d="100"/>
        </p:scale>
        <p:origin x="199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5776DA-5E46-9F44-8781-149F80171B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6A35E8-8A14-5045-A46A-A3CF3CF049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3D612-EDEA-AB4D-BD17-0AEDDD359A1E}" type="datetimeFigureOut">
              <a:rPr lang="en-US" smtClean="0"/>
              <a:t>4/9/19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2774BB-AAB3-1C43-9AF2-9A6328CCFD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A993D7-EB73-CB44-AF9D-A2FD04A715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92D69-4BA1-BB4F-93B3-82B40C43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2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8843B-C196-4A44-8B92-58E240D31012}" type="datetimeFigureOut">
              <a:rPr lang="en-US" smtClean="0"/>
              <a:t>4/9/19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C180B-BB14-42F9-8F8A-98153BC3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4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A04C3EA-C3D2-F14A-8D38-F429AD0F73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C11F4B4-E4A9-9549-A3E4-4FCA8DD9E8A3}" type="slidenum">
              <a:rPr kumimoji="0" lang="en-US" altLang="en-US"/>
              <a:pPr>
                <a:spcBef>
                  <a:spcPct val="0"/>
                </a:spcBef>
              </a:pPr>
              <a:t>2</a:t>
            </a:fld>
            <a:endParaRPr kumimoji="0"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3616FAD7-F180-1242-A3AA-0DBC2A6FF1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1B163AFF-A686-0B4D-B5E3-54FD19ED09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7575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518CC8C7-E39A-1A41-956E-41F0D191A9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4DB7D077-6B28-C743-8624-1877E5A6D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See ArrayCopy.cpp</a:t>
            </a: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E2CA5E8F-E71F-904D-B37C-F3368466C6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0DF9E04-88E6-E74B-A234-CE10CC89DDED}" type="slidenum">
              <a:rPr kumimoji="0" lang="en-US" altLang="en-US"/>
              <a:pPr>
                <a:spcBef>
                  <a:spcPct val="0"/>
                </a:spcBef>
              </a:pPr>
              <a:t>17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527808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37CD9FD2-877A-0A4D-BA3A-98543535891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5BAC5E79-0FC4-7949-8FFD-6380E3038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See ArrayCompare.cpp</a:t>
            </a:r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1C6DD9DD-EA66-C045-B78C-581DD24FA2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8BEA5B0-E659-FE41-AB18-9F5CD0559FDA}" type="slidenum">
              <a:rPr kumimoji="0" lang="en-US" altLang="en-US"/>
              <a:pPr>
                <a:spcBef>
                  <a:spcPct val="0"/>
                </a:spcBef>
              </a:pPr>
              <a:t>18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3829743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CC4B9F46-A2C7-BE44-A4EA-D564541289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36258D-CFD7-AB4E-A71D-DB54570206BC}" type="slidenum">
              <a:rPr kumimoji="0" lang="en-US" altLang="en-US"/>
              <a:pPr>
                <a:spcBef>
                  <a:spcPct val="0"/>
                </a:spcBef>
              </a:pPr>
              <a:t>19</a:t>
            </a:fld>
            <a:endParaRPr kumimoji="0" lang="en-US" altLang="en-US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1ADBB9C1-04AE-D041-A2B6-A3D6D3FA62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A1C5CFE6-780D-BC41-8649-720BCEC6EF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6878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F489F008-12A4-3A4F-B00C-0301C30A06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F363C09-C0EE-3849-9454-53C5031920FA}" type="slidenum">
              <a:rPr kumimoji="0" lang="en-US" altLang="en-US"/>
              <a:pPr>
                <a:spcBef>
                  <a:spcPct val="0"/>
                </a:spcBef>
              </a:pPr>
              <a:t>20</a:t>
            </a:fld>
            <a:endParaRPr kumimoji="0" lang="en-US" altLang="en-US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5CCB46E6-1E03-6A4C-9C67-6261F6CDB2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A8F6E1AC-073F-8B4A-8110-CD7758660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pr8-14.cpp</a:t>
            </a:r>
          </a:p>
        </p:txBody>
      </p:sp>
    </p:spTree>
    <p:extLst>
      <p:ext uri="{BB962C8B-B14F-4D97-AF65-F5344CB8AC3E}">
        <p14:creationId xmlns:p14="http://schemas.microsoft.com/office/powerpoint/2010/main" val="855638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D8EC452F-2BB3-C449-8581-0084258BE4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3541E1F-6884-BF41-8A6B-5B82FD97616A}" type="slidenum">
              <a:rPr kumimoji="0" lang="en-US" altLang="en-US"/>
              <a:pPr>
                <a:spcBef>
                  <a:spcPct val="0"/>
                </a:spcBef>
              </a:pPr>
              <a:t>21</a:t>
            </a:fld>
            <a:endParaRPr kumimoji="0" lang="en-US" altLang="en-US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548DAD6A-0011-C64C-A26D-63FAE07289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6F433AE5-DEEC-344D-A3AB-9B0ABE9889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93344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03B05016-0331-C544-8691-41C6BF6597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50173AE-5D4C-C341-A979-28319F887CB1}" type="slidenum">
              <a:rPr kumimoji="0" lang="en-US" altLang="en-US"/>
              <a:pPr>
                <a:spcBef>
                  <a:spcPct val="0"/>
                </a:spcBef>
              </a:pPr>
              <a:t>22</a:t>
            </a:fld>
            <a:endParaRPr kumimoji="0" lang="en-US" altLang="en-US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524FE7C5-7443-EF49-8728-5AD05D894E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A1F3C892-6B8B-2B48-8D02-0E503E3D9F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61090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7EDC7BCD-6C72-FB4F-B25B-7454073F44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F0A5F19-8EE2-094A-BB1C-A8585C3A2D99}" type="slidenum">
              <a:rPr kumimoji="0" lang="en-US" altLang="en-US"/>
              <a:pPr>
                <a:spcBef>
                  <a:spcPct val="0"/>
                </a:spcBef>
              </a:pPr>
              <a:t>23</a:t>
            </a:fld>
            <a:endParaRPr kumimoji="0" lang="en-US" altLang="en-US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41507280-3D6A-314C-A846-FB5D0BCF7D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4DB101E3-493B-4B4D-8017-3D8C2F6303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pr8-15.cpp</a:t>
            </a:r>
          </a:p>
        </p:txBody>
      </p:sp>
    </p:spTree>
    <p:extLst>
      <p:ext uri="{BB962C8B-B14F-4D97-AF65-F5344CB8AC3E}">
        <p14:creationId xmlns:p14="http://schemas.microsoft.com/office/powerpoint/2010/main" val="4265866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F3B24701-C38A-7E4C-A5CC-1DB59537A4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E3A9308-4740-614F-901B-8708E695FB3E}" type="slidenum">
              <a:rPr kumimoji="0" lang="en-US" altLang="en-US"/>
              <a:pPr>
                <a:spcBef>
                  <a:spcPct val="0"/>
                </a:spcBef>
              </a:pPr>
              <a:t>24</a:t>
            </a:fld>
            <a:endParaRPr kumimoji="0" lang="en-US" altLang="en-US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4BD20592-1332-0A47-AA0B-E9B482B37C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F34591E9-08AA-514D-96CB-13A66E6BD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58728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>
            <a:extLst>
              <a:ext uri="{FF2B5EF4-FFF2-40B4-BE49-F238E27FC236}">
                <a16:creationId xmlns:a16="http://schemas.microsoft.com/office/drawing/2014/main" id="{54A96E61-2FE2-8E48-B488-184CA83718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CEE6858-7312-904E-9983-CB613F292688}" type="slidenum">
              <a:rPr kumimoji="0" lang="en-US" altLang="en-US"/>
              <a:pPr>
                <a:spcBef>
                  <a:spcPct val="0"/>
                </a:spcBef>
              </a:pPr>
              <a:t>25</a:t>
            </a:fld>
            <a:endParaRPr kumimoji="0" lang="en-US" altLang="en-US"/>
          </a:p>
        </p:txBody>
      </p:sp>
      <p:sp>
        <p:nvSpPr>
          <p:cNvPr id="118787" name="Rectangle 2">
            <a:extLst>
              <a:ext uri="{FF2B5EF4-FFF2-40B4-BE49-F238E27FC236}">
                <a16:creationId xmlns:a16="http://schemas.microsoft.com/office/drawing/2014/main" id="{3725C4A5-1CBB-4043-9938-83DB7F24E5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>
            <a:extLst>
              <a:ext uri="{FF2B5EF4-FFF2-40B4-BE49-F238E27FC236}">
                <a16:creationId xmlns:a16="http://schemas.microsoft.com/office/drawing/2014/main" id="{BF58A8A0-7370-674A-B8FC-8FF22F980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20276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>
            <a:extLst>
              <a:ext uri="{FF2B5EF4-FFF2-40B4-BE49-F238E27FC236}">
                <a16:creationId xmlns:a16="http://schemas.microsoft.com/office/drawing/2014/main" id="{6ED94787-3D6D-674B-8459-EAF26A49EC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FF4C6CE-F85F-334C-BD15-DFB089296AB0}" type="slidenum">
              <a:rPr kumimoji="0" lang="en-US" altLang="en-US"/>
              <a:pPr>
                <a:spcBef>
                  <a:spcPct val="0"/>
                </a:spcBef>
              </a:pPr>
              <a:t>26</a:t>
            </a:fld>
            <a:endParaRPr kumimoji="0" lang="en-US" altLang="en-US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BC4C870A-051A-FA46-B8D0-67B7F2689C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1F652CC6-C17F-DC4E-8A52-C5CEF0722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Circle.h and pr8-31.cpp</a:t>
            </a:r>
          </a:p>
        </p:txBody>
      </p:sp>
    </p:spTree>
    <p:extLst>
      <p:ext uri="{BB962C8B-B14F-4D97-AF65-F5344CB8AC3E}">
        <p14:creationId xmlns:p14="http://schemas.microsoft.com/office/powerpoint/2010/main" val="4106725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7BED1794-6F20-E546-B6DC-26FA154831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1BD1231-FEF1-7140-8B99-F68D12ADFC00}" type="slidenum">
              <a:rPr kumimoji="0" lang="en-US" altLang="en-US"/>
              <a:pPr>
                <a:spcBef>
                  <a:spcPct val="0"/>
                </a:spcBef>
              </a:pPr>
              <a:t>3</a:t>
            </a:fld>
            <a:endParaRPr kumimoji="0"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373FA56E-EDB0-4A46-A90D-5DA25201F7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40C96FA-2038-2C46-865E-C31B75FEB8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pr8-01.cpp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1842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>
            <a:extLst>
              <a:ext uri="{FF2B5EF4-FFF2-40B4-BE49-F238E27FC236}">
                <a16:creationId xmlns:a16="http://schemas.microsoft.com/office/drawing/2014/main" id="{EE2BBAF9-0862-244A-AD62-77FC96FB4C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EAD211E-5C88-D643-9FB3-3CC8B2CA1A00}" type="slidenum">
              <a:rPr kumimoji="0" lang="en-US" altLang="en-US"/>
              <a:pPr>
                <a:spcBef>
                  <a:spcPct val="0"/>
                </a:spcBef>
              </a:pPr>
              <a:t>27</a:t>
            </a:fld>
            <a:endParaRPr kumimoji="0" lang="en-US" altLang="en-US"/>
          </a:p>
        </p:txBody>
      </p:sp>
      <p:sp>
        <p:nvSpPr>
          <p:cNvPr id="122883" name="Rectangle 2">
            <a:extLst>
              <a:ext uri="{FF2B5EF4-FFF2-40B4-BE49-F238E27FC236}">
                <a16:creationId xmlns:a16="http://schemas.microsoft.com/office/drawing/2014/main" id="{3C68D3D1-DCA3-184D-BC53-278C11CED7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>
            <a:extLst>
              <a:ext uri="{FF2B5EF4-FFF2-40B4-BE49-F238E27FC236}">
                <a16:creationId xmlns:a16="http://schemas.microsoft.com/office/drawing/2014/main" id="{639BE246-3F10-2E40-A251-2A43F729C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Circle.h, pr8-31B.cpp, and pr8-32.cpp</a:t>
            </a:r>
          </a:p>
        </p:txBody>
      </p:sp>
    </p:spTree>
    <p:extLst>
      <p:ext uri="{BB962C8B-B14F-4D97-AF65-F5344CB8AC3E}">
        <p14:creationId xmlns:p14="http://schemas.microsoft.com/office/powerpoint/2010/main" val="34665267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>
            <a:extLst>
              <a:ext uri="{FF2B5EF4-FFF2-40B4-BE49-F238E27FC236}">
                <a16:creationId xmlns:a16="http://schemas.microsoft.com/office/drawing/2014/main" id="{CCC2B08E-88DB-2B41-B88D-0C6810C9EA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5B1D21D-1D0A-7845-B579-A454FE4A2E77}" type="slidenum">
              <a:rPr kumimoji="0" lang="en-US" altLang="en-US"/>
              <a:pPr>
                <a:spcBef>
                  <a:spcPct val="0"/>
                </a:spcBef>
              </a:pPr>
              <a:t>28</a:t>
            </a:fld>
            <a:endParaRPr kumimoji="0" lang="en-US" altLang="en-US"/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3F9F0011-7B45-0A49-AC7D-3F8C73C015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60D10BFF-8B08-BA43-9CEE-CC14C7FB0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84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494500F6-D212-D245-B616-A81D95C186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0E49E09-66F9-6F4F-BA3A-A5A588109E28}" type="slidenum">
              <a:rPr kumimoji="0" lang="en-US" altLang="en-US"/>
              <a:pPr>
                <a:spcBef>
                  <a:spcPct val="0"/>
                </a:spcBef>
              </a:pPr>
              <a:t>4</a:t>
            </a:fld>
            <a:endParaRPr kumimoji="0"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19CA0130-F95F-3C47-8B5F-AEC062787D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78AC48E3-2072-D248-83D8-F6214A36DC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pr8-02.cpp</a:t>
            </a:r>
          </a:p>
        </p:txBody>
      </p:sp>
    </p:spTree>
    <p:extLst>
      <p:ext uri="{BB962C8B-B14F-4D97-AF65-F5344CB8AC3E}">
        <p14:creationId xmlns:p14="http://schemas.microsoft.com/office/powerpoint/2010/main" val="355496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9452A6DD-1115-F145-A0F0-8C74D01A9F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19D44D2-4962-D448-8E1A-1B2070FC767C}" type="slidenum">
              <a:rPr kumimoji="0" lang="en-US" altLang="en-US"/>
              <a:pPr>
                <a:spcBef>
                  <a:spcPct val="0"/>
                </a:spcBef>
              </a:pPr>
              <a:t>5</a:t>
            </a:fld>
            <a:endParaRPr kumimoji="0"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AD8C8961-BE6A-7444-9E32-8D9F88BDBE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DF20180F-8E12-A544-AC8E-527CACBF51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pr8-03.cpp</a:t>
            </a:r>
          </a:p>
        </p:txBody>
      </p:sp>
    </p:spTree>
    <p:extLst>
      <p:ext uri="{BB962C8B-B14F-4D97-AF65-F5344CB8AC3E}">
        <p14:creationId xmlns:p14="http://schemas.microsoft.com/office/powerpoint/2010/main" val="837153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69E770D7-F389-4B47-A0E0-C9D11E4688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06462D4-E7B0-314B-96D3-59201E83D801}" type="slidenum">
              <a:rPr kumimoji="0" lang="en-US" altLang="en-US"/>
              <a:pPr>
                <a:spcBef>
                  <a:spcPct val="0"/>
                </a:spcBef>
              </a:pPr>
              <a:t>6</a:t>
            </a:fld>
            <a:endParaRPr kumimoji="0"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0D4C75B5-3FCB-F742-AF77-F0A95A6C83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85960413-95A3-1A47-84EB-4C365644A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422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5C3D1042-349E-F046-A472-FB96217DB5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6D13020-35E5-1D4C-99D0-EC181F98D3EE}" type="slidenum">
              <a:rPr kumimoji="0" lang="en-US" altLang="en-US"/>
              <a:pPr>
                <a:spcBef>
                  <a:spcPct val="0"/>
                </a:spcBef>
              </a:pPr>
              <a:t>7</a:t>
            </a:fld>
            <a:endParaRPr kumimoji="0"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735FFE23-DDEE-3245-A805-4E584E707A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C883281A-0763-9C4D-9E3A-39D6523F63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pr8-04.cpp</a:t>
            </a:r>
          </a:p>
        </p:txBody>
      </p:sp>
    </p:spTree>
    <p:extLst>
      <p:ext uri="{BB962C8B-B14F-4D97-AF65-F5344CB8AC3E}">
        <p14:creationId xmlns:p14="http://schemas.microsoft.com/office/powerpoint/2010/main" val="1660482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F4626846-69D9-7A4A-9D13-A38AD8CBE6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BBBB9238-801C-C64A-A8B1-5CE009FC6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See pr8-05B.cpp, pr8-06B.cpp, and pr8-07B.cpp</a:t>
            </a: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A5DE1F31-F363-184E-B7BE-D4B9C6E4F0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7B57F60-5859-AA4C-BC32-79EC23164879}" type="slidenum">
              <a:rPr kumimoji="0" lang="en-US" altLang="en-US"/>
              <a:pPr>
                <a:spcBef>
                  <a:spcPct val="0"/>
                </a:spcBef>
              </a:pPr>
              <a:t>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758602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A9C3E906-8EB6-FF46-936E-F4AF5464BD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6960FAE3-9093-B242-8966-53F61B00A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See pr8-09.cpp and pr8.10.cpp</a:t>
            </a:r>
          </a:p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F3C8884C-EC9B-E246-A7C0-BF46E19B01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EF03624-9FAD-4341-9AB1-6F7B737B2C4C}" type="slidenum">
              <a:rPr kumimoji="0" lang="en-US" altLang="en-US"/>
              <a:pPr>
                <a:spcBef>
                  <a:spcPct val="0"/>
                </a:spcBef>
              </a:pPr>
              <a:t>13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213497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E816365E-9275-664A-BA43-2AE6A7ACBB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465422-79E5-FD4D-8716-BA07D17D16BF}" type="slidenum">
              <a:rPr kumimoji="0" lang="en-US" altLang="en-US"/>
              <a:pPr>
                <a:spcBef>
                  <a:spcPct val="0"/>
                </a:spcBef>
              </a:pPr>
              <a:t>16</a:t>
            </a:fld>
            <a:endParaRPr kumimoji="0" lang="en-US" altLang="en-US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707C152B-7EE7-AB42-A0B9-9DBAC50A5D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1BB6122B-C5CC-434C-AF5C-473BB05A10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9108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2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0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5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8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4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7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6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6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C2D8F-0DC8-40FB-9AFD-7C3A4EDA7B85}" type="datetimeFigureOut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0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AD75B-1285-CB4C-BFB0-8D9F35FCF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Chapter 8 - Arrays</a:t>
            </a:r>
          </a:p>
        </p:txBody>
      </p:sp>
    </p:spTree>
    <p:extLst>
      <p:ext uri="{BB962C8B-B14F-4D97-AF65-F5344CB8AC3E}">
        <p14:creationId xmlns:p14="http://schemas.microsoft.com/office/powerpoint/2010/main" val="4169710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740871A6-3B68-744E-9542-9A99AA201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921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8.4 Array Initialization:</a:t>
            </a:r>
            <a:br>
              <a:rPr lang="en-US" altLang="en-US" dirty="0"/>
            </a:br>
            <a:r>
              <a:rPr lang="en-US" altLang="en-US" dirty="0"/>
              <a:t>Alternate Ways to Initialize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DBFCC-EDB5-9840-8406-37D63E6A7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294688" cy="4572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000" dirty="0"/>
              <a:t>You can initialize a variable at definition time using a functional notation</a:t>
            </a:r>
          </a:p>
          <a:p>
            <a:pPr marL="0" lvl="1" indent="0" eaLnBrk="1" hangingPunct="1">
              <a:buFontTx/>
              <a:buNone/>
              <a:defRPr/>
            </a:pPr>
            <a:r>
              <a:rPr lang="en-US" altLang="en-US" b="1" dirty="0">
                <a:solidFill>
                  <a:srgbClr val="3D8963"/>
                </a:solidFill>
                <a:latin typeface="Courier New" pitchFamily="49" charset="0"/>
              </a:rPr>
              <a:t>  </a:t>
            </a:r>
            <a:r>
              <a:rPr lang="en-US" altLang="en-US" b="1" dirty="0" err="1">
                <a:solidFill>
                  <a:srgbClr val="3D8963"/>
                </a:solidFill>
                <a:latin typeface="Courier New" pitchFamily="49" charset="0"/>
              </a:rPr>
              <a:t>int</a:t>
            </a:r>
            <a:r>
              <a:rPr lang="en-US" altLang="en-US" b="1" dirty="0">
                <a:solidFill>
                  <a:srgbClr val="3D8963"/>
                </a:solidFill>
                <a:latin typeface="Courier New" pitchFamily="49" charset="0"/>
              </a:rPr>
              <a:t> length(12);  // same result as </a:t>
            </a:r>
          </a:p>
          <a:p>
            <a:pPr marL="0" lvl="1" indent="0" eaLnBrk="1" hangingPunct="1">
              <a:buFontTx/>
              <a:buNone/>
              <a:defRPr/>
            </a:pPr>
            <a:r>
              <a:rPr lang="en-US" b="1" dirty="0">
                <a:solidFill>
                  <a:srgbClr val="3D8963"/>
                </a:solidFill>
                <a:latin typeface="Courier New" pitchFamily="49" charset="0"/>
              </a:rPr>
              <a:t>                   // </a:t>
            </a:r>
            <a:r>
              <a:rPr lang="en-US" b="1" dirty="0" err="1">
                <a:solidFill>
                  <a:srgbClr val="3D8963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3D8963"/>
                </a:solidFill>
                <a:latin typeface="Courier New" pitchFamily="49" charset="0"/>
              </a:rPr>
              <a:t> length = 12;</a:t>
            </a:r>
          </a:p>
          <a:p>
            <a:pPr marL="4572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In C++ 11 and higher, you can also do this:</a:t>
            </a:r>
          </a:p>
          <a:p>
            <a:pPr marL="0" lvl="1" indent="0" eaLnBrk="1" hangingPunct="1">
              <a:buFontTx/>
              <a:buNone/>
              <a:defRPr/>
            </a:pPr>
            <a:r>
              <a:rPr lang="en-US" altLang="en-US" sz="3200" b="1" dirty="0">
                <a:solidFill>
                  <a:srgbClr val="3D8963"/>
                </a:solidFill>
                <a:latin typeface="Courier New" pitchFamily="49" charset="0"/>
              </a:rPr>
              <a:t>  </a:t>
            </a:r>
            <a:r>
              <a:rPr lang="en-US" altLang="en-US" b="1" dirty="0" err="1">
                <a:solidFill>
                  <a:srgbClr val="3D8963"/>
                </a:solidFill>
                <a:latin typeface="Courier New" pitchFamily="49" charset="0"/>
              </a:rPr>
              <a:t>int</a:t>
            </a:r>
            <a:r>
              <a:rPr lang="en-US" altLang="en-US" b="1" dirty="0">
                <a:solidFill>
                  <a:srgbClr val="3D8963"/>
                </a:solidFill>
                <a:latin typeface="Courier New" pitchFamily="49" charset="0"/>
              </a:rPr>
              <a:t> length{12};</a:t>
            </a:r>
            <a:endParaRPr lang="en-US" altLang="en-US" b="1" dirty="0">
              <a:solidFill>
                <a:srgbClr val="3D8963"/>
              </a:solidFill>
            </a:endParaRPr>
          </a:p>
          <a:p>
            <a:pPr marL="4572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The second approach checks the argument to ensure that it matches the data type of the variable, and will generate a compiler error if not</a:t>
            </a: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80A1E668-419B-7348-83FC-07858ED5FA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1-</a:t>
            </a:r>
            <a:fld id="{D17EB720-C849-FD4D-9A86-5F340A5E4520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34669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1BD70D0B-42B5-F344-AF53-870D2334E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8.5  The Range-Based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/>
              <a:t> Loop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6D2E20FB-8A99-BA4A-8087-A0279D005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ts val="2800"/>
              </a:lnSpc>
            </a:pPr>
            <a:r>
              <a:rPr lang="en-US" altLang="en-US" sz="2800"/>
              <a:t>NOTE:  This is a C++ 11 feature </a:t>
            </a:r>
          </a:p>
          <a:p>
            <a:pPr eaLnBrk="1" hangingPunct="1">
              <a:lnSpc>
                <a:spcPts val="2800"/>
              </a:lnSpc>
            </a:pPr>
            <a:r>
              <a:rPr lang="en-US" altLang="en-US" sz="2800"/>
              <a:t>This is a loop that can simplify array processing.</a:t>
            </a:r>
          </a:p>
          <a:p>
            <a:pPr eaLnBrk="1" hangingPunct="1">
              <a:lnSpc>
                <a:spcPts val="2800"/>
              </a:lnSpc>
            </a:pPr>
            <a:r>
              <a:rPr lang="en-US" altLang="en-US" sz="2800"/>
              <a:t>It uses a variable that will hold a different array element for each iteration</a:t>
            </a:r>
          </a:p>
          <a:p>
            <a:pPr eaLnBrk="1" hangingPunct="1">
              <a:lnSpc>
                <a:spcPts val="2800"/>
              </a:lnSpc>
              <a:spcBef>
                <a:spcPct val="40000"/>
              </a:spcBef>
            </a:pPr>
            <a:r>
              <a:rPr lang="en-US" altLang="en-US" sz="2800"/>
              <a:t>Format:</a:t>
            </a:r>
          </a:p>
          <a:p>
            <a:pPr lvl="2" eaLnBrk="1" hangingPunct="1">
              <a:lnSpc>
                <a:spcPts val="2800"/>
              </a:lnSpc>
              <a:spcBef>
                <a:spcPct val="40000"/>
              </a:spcBef>
              <a:buFontTx/>
              <a:buNone/>
            </a:pPr>
            <a:r>
              <a:rPr lang="en-US" altLang="en-US" sz="2800" b="1" i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(data_type var : array)</a:t>
            </a:r>
            <a:endParaRPr lang="en-US" altLang="en-US" sz="2800" b="1">
              <a:solidFill>
                <a:srgbClr val="3D896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 eaLnBrk="1" hangingPunct="1">
              <a:lnSpc>
                <a:spcPts val="2800"/>
              </a:lnSpc>
              <a:spcBef>
                <a:spcPct val="40000"/>
              </a:spcBef>
              <a:buFontTx/>
              <a:buNone/>
            </a:pPr>
            <a:r>
              <a:rPr lang="en-US" altLang="en-US" sz="2800" b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800" b="1" i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statement;</a:t>
            </a:r>
            <a:endParaRPr lang="en-US" altLang="en-US" sz="3200">
              <a:solidFill>
                <a:srgbClr val="3D8963"/>
              </a:solidFill>
              <a:cs typeface="Courier New" panose="02070309020205020404" pitchFamily="49" charset="0"/>
            </a:endParaRPr>
          </a:p>
          <a:p>
            <a:pPr eaLnBrk="1" hangingPunct="1">
              <a:lnSpc>
                <a:spcPts val="2800"/>
              </a:lnSpc>
            </a:pPr>
            <a:r>
              <a:rPr lang="en-US" altLang="en-US" sz="2800" b="1">
                <a:latin typeface="Courier New" panose="02070309020205020404" pitchFamily="49" charset="0"/>
                <a:cs typeface="Courier New" panose="02070309020205020404" pitchFamily="49" charset="0"/>
              </a:rPr>
              <a:t>data_type</a:t>
            </a:r>
            <a:r>
              <a:rPr lang="en-US" altLang="en-US" sz="2800"/>
              <a:t> : the type of the variable</a:t>
            </a:r>
          </a:p>
          <a:p>
            <a:pPr eaLnBrk="1" hangingPunct="1">
              <a:lnSpc>
                <a:spcPts val="2800"/>
              </a:lnSpc>
            </a:pPr>
            <a:r>
              <a:rPr lang="en-US" altLang="en-US" sz="2800" b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en-US" sz="2800"/>
              <a:t>: the variable</a:t>
            </a:r>
          </a:p>
          <a:p>
            <a:pPr eaLnBrk="1" hangingPunct="1">
              <a:lnSpc>
                <a:spcPts val="2800"/>
              </a:lnSpc>
            </a:pPr>
            <a:r>
              <a:rPr lang="en-US" altLang="en-US" sz="2800" b="1">
                <a:latin typeface="Courier New" panose="02070309020205020404" pitchFamily="49" charset="0"/>
                <a:cs typeface="Courier New" panose="02070309020205020404" pitchFamily="49" charset="0"/>
              </a:rPr>
              <a:t>statement; </a:t>
            </a:r>
            <a:r>
              <a:rPr lang="en-US" altLang="en-US" sz="2800"/>
              <a:t>: the loop body</a:t>
            </a: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3D0E94B6-0394-4846-8061-1D0F7222CE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1-</a:t>
            </a:r>
            <a:fld id="{591BF659-EA32-364C-AEAE-86C1E2C6206D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85600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67BAA897-4321-C54B-9E57-2446C6203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Range-Based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/>
              <a:t> Loop - Details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F4E0F7D4-043B-2041-84BC-E1AB62B50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>
                <a:latin typeface="Courier New" panose="02070309020205020404" pitchFamily="49" charset="0"/>
                <a:cs typeface="Courier New" panose="02070309020205020404" pitchFamily="49" charset="0"/>
              </a:rPr>
              <a:t>data_type</a:t>
            </a:r>
            <a:r>
              <a:rPr lang="en-US" altLang="en-US" sz="2800"/>
              <a:t>  must be the type of the array elements, or a type that the array elements can be automatically converted to</a:t>
            </a:r>
          </a:p>
          <a:p>
            <a:pPr eaLnBrk="1" hangingPunct="1"/>
            <a:r>
              <a:rPr lang="en-US" altLang="en-US" sz="2800" b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en-US" sz="2800"/>
              <a:t> will hold the value of successive array elements as the loop iterates.  Each array element is processed in the loop</a:t>
            </a:r>
          </a:p>
          <a:p>
            <a:pPr eaLnBrk="1" hangingPunct="1"/>
            <a:r>
              <a:rPr lang="en-US" altLang="en-US" sz="2800" b="1">
                <a:latin typeface="Courier New" panose="02070309020205020404" pitchFamily="49" charset="0"/>
                <a:cs typeface="Courier New" panose="02070309020205020404" pitchFamily="49" charset="0"/>
              </a:rPr>
              <a:t>statement; </a:t>
            </a:r>
            <a:r>
              <a:rPr lang="en-US" altLang="en-US" sz="2800"/>
              <a:t>can be a single statement or a block of statements enclosed in { }</a:t>
            </a:r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2C53D2D5-4BAC-464C-AC39-293B30CE9B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1-</a:t>
            </a:r>
            <a:fld id="{6A9EE4FD-B32B-FA49-A987-5EC650532474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150038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AA4BEB74-B5A2-C243-B90C-10E2BD48C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Range-Based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/>
              <a:t> Loop - Example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660FF8F8-30C3-5F44-B335-D477F9AA9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837314"/>
            <a:ext cx="8229600" cy="4525963"/>
          </a:xfrm>
        </p:spPr>
        <p:txBody>
          <a:bodyPr/>
          <a:lstStyle/>
          <a:p>
            <a:pPr lvl="2"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sum the elements of an array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[] grades = {68,84,75};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 = 0;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score : grades)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sum += score;</a:t>
            </a:r>
            <a:endParaRPr lang="en-US" altLang="en-US" sz="3200" dirty="0">
              <a:solidFill>
                <a:srgbClr val="3D8963"/>
              </a:solidFill>
              <a:cs typeface="Courier New" panose="02070309020205020404" pitchFamily="49" charset="0"/>
            </a:endParaRPr>
          </a:p>
          <a:p>
            <a:pPr eaLnBrk="1" hangingPunct="1"/>
            <a:endParaRPr lang="en-US" altLang="en-US" sz="2800" dirty="0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2372D081-2B17-2E4F-817F-AA66A9436A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1-</a:t>
            </a:r>
            <a:fld id="{6479E1AB-1291-C643-9491-AAE20C70789D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27488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70838E34-C079-AE4B-8F9D-BDCB126E2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008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Range-Based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/>
              <a:t> Loop - Example</a:t>
            </a: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B5DBBAA6-9131-E342-A839-67F4C3BF0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51169"/>
            <a:ext cx="8908473" cy="4525963"/>
          </a:xfrm>
        </p:spPr>
        <p:txBody>
          <a:bodyPr/>
          <a:lstStyle/>
          <a:p>
            <a:pPr lvl="2"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modify the contents of an array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ISIZE = 3;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[ISIZE] grades;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&amp;score : grades) {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"Enter a score: ";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score;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3200" dirty="0">
              <a:solidFill>
                <a:srgbClr val="3D8963"/>
              </a:solidFill>
              <a:cs typeface="Courier New" panose="02070309020205020404" pitchFamily="49" charset="0"/>
            </a:endParaRPr>
          </a:p>
          <a:p>
            <a:pPr eaLnBrk="1" hangingPunct="1"/>
            <a:endParaRPr lang="en-US" altLang="en-US" sz="2800" dirty="0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68FDFE95-2F12-3A4C-B79E-CE26A98854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1-</a:t>
            </a:r>
            <a:fld id="{960456DA-A392-B443-8156-EA967FD09E67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75938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3BAE83DD-7036-5C4A-B6E7-3C588F2C3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Comparison:  Range-Based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/>
              <a:t> Loop vs. Regular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/>
              <a:t> Loop</a:t>
            </a:r>
          </a:p>
        </p:txBody>
      </p:sp>
      <p:sp>
        <p:nvSpPr>
          <p:cNvPr id="50179" name="Content Placeholder 2">
            <a:extLst>
              <a:ext uri="{FF2B5EF4-FFF2-40B4-BE49-F238E27FC236}">
                <a16:creationId xmlns:a16="http://schemas.microsoft.com/office/drawing/2014/main" id="{19940EE7-3DC2-024D-AD07-8ECAB21B5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range-based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/>
              <a:t> loop provides a simple notation to use to process all of the elements of an array.</a:t>
            </a:r>
          </a:p>
          <a:p>
            <a:pPr eaLnBrk="1" hangingPunct="1"/>
            <a:r>
              <a:rPr lang="en-US" altLang="en-US"/>
              <a:t>However, it does not give you access to the subscripts of the array elements.</a:t>
            </a:r>
          </a:p>
          <a:p>
            <a:pPr eaLnBrk="1" hangingPunct="1"/>
            <a:r>
              <a:rPr lang="en-US" altLang="en-US"/>
              <a:t>If you need to know the element locations as well as the element values, then use a regular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/>
              <a:t> loop. </a:t>
            </a: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7422F6C1-9021-9246-91D0-338F7A4B91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1-</a:t>
            </a:r>
            <a:fld id="{B558E5B9-ED24-DD48-BBF1-64431D9794A8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73469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>
            <a:extLst>
              <a:ext uri="{FF2B5EF4-FFF2-40B4-BE49-F238E27FC236}">
                <a16:creationId xmlns:a16="http://schemas.microsoft.com/office/drawing/2014/main" id="{9C2364BC-057D-E441-A46B-C8DDEA026F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Using Increment and Decrement Operators with Array Elements</a:t>
            </a:r>
          </a:p>
        </p:txBody>
      </p:sp>
      <p:sp>
        <p:nvSpPr>
          <p:cNvPr id="53251" name="Rectangle 1027">
            <a:extLst>
              <a:ext uri="{FF2B5EF4-FFF2-40B4-BE49-F238E27FC236}">
                <a16:creationId xmlns:a16="http://schemas.microsoft.com/office/drawing/2014/main" id="{A67602F1-0E48-7247-A4E7-F6B8A4296A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	When using </a:t>
            </a:r>
            <a:r>
              <a:rPr lang="en-US" altLang="en-US" b="1">
                <a:latin typeface="Courier New" panose="02070309020205020404" pitchFamily="49" charset="0"/>
              </a:rPr>
              <a:t>++</a:t>
            </a:r>
            <a:r>
              <a:rPr lang="en-US" altLang="en-US"/>
              <a:t> and </a:t>
            </a:r>
            <a:r>
              <a:rPr lang="en-US" altLang="en-US" b="1">
                <a:latin typeface="Courier New" panose="02070309020205020404" pitchFamily="49" charset="0"/>
              </a:rPr>
              <a:t>--</a:t>
            </a:r>
            <a:r>
              <a:rPr lang="en-US" altLang="en-US"/>
              <a:t> operators, don’t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/>
              <a:t>   confuse the element with the subscript 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800" b="1">
                <a:solidFill>
                  <a:srgbClr val="3D8963"/>
                </a:solidFill>
                <a:latin typeface="Courier New" panose="02070309020205020404" pitchFamily="49" charset="0"/>
              </a:rPr>
              <a:t>  tests[i]++;  // adds 1 to tests[i]</a:t>
            </a:r>
          </a:p>
          <a:p>
            <a:pPr eaLnBrk="1" hangingPunct="1">
              <a:buFontTx/>
              <a:buNone/>
            </a:pPr>
            <a:r>
              <a:rPr lang="en-US" altLang="en-US" sz="2800" b="1">
                <a:solidFill>
                  <a:srgbClr val="3D8963"/>
                </a:solidFill>
                <a:latin typeface="Courier New" panose="02070309020205020404" pitchFamily="49" charset="0"/>
              </a:rPr>
              <a:t>  tests[i++];  // increments i, but has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3D8963"/>
                </a:solidFill>
                <a:latin typeface="Courier New" panose="02070309020205020404" pitchFamily="49" charset="0"/>
              </a:rPr>
              <a:t>             // no effect on tests</a:t>
            </a:r>
            <a:r>
              <a:rPr lang="en-US" altLang="en-US" b="1">
                <a:solidFill>
                  <a:srgbClr val="3D8963"/>
                </a:solidFill>
              </a:rPr>
              <a:t> </a:t>
            </a:r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2FAC37EF-5EC3-2847-9A6E-6EB595C6BD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0F946CEF-BA31-6348-BB2F-87045F318BDA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869970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C4363FAC-19FB-104F-A2C8-A0E5CB159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Copying One Array to Another</a:t>
            </a:r>
          </a:p>
        </p:txBody>
      </p:sp>
      <p:sp>
        <p:nvSpPr>
          <p:cNvPr id="55299" name="Content Placeholder 2">
            <a:extLst>
              <a:ext uri="{FF2B5EF4-FFF2-40B4-BE49-F238E27FC236}">
                <a16:creationId xmlns:a16="http://schemas.microsoft.com/office/drawing/2014/main" id="{34EEEBDB-082C-794B-A031-B24037919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You cannot copy with an assignment statement:</a:t>
            </a:r>
          </a:p>
          <a:p>
            <a:pPr lvl="2" eaLnBrk="1" hangingPunct="1">
              <a:buFontTx/>
              <a:buNone/>
            </a:pPr>
            <a:r>
              <a:rPr lang="en-US" altLang="en-US" b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tests2 = tests;  //won’t work</a:t>
            </a:r>
          </a:p>
          <a:p>
            <a:pPr eaLnBrk="1" hangingPunct="1"/>
            <a:r>
              <a:rPr lang="en-US" altLang="en-US">
                <a:cs typeface="Courier New" panose="02070309020205020404" pitchFamily="49" charset="0"/>
              </a:rPr>
              <a:t>You must instead use a loop to copy element-by-element:</a:t>
            </a:r>
          </a:p>
          <a:p>
            <a:pPr lvl="2" eaLnBrk="1" hangingPunct="1">
              <a:buFontTx/>
              <a:buNone/>
            </a:pPr>
            <a:r>
              <a:rPr lang="en-US" altLang="en-US" b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(int indx=0; indx &lt; ISIZE; indx++)</a:t>
            </a:r>
          </a:p>
          <a:p>
            <a:pPr lvl="2" eaLnBrk="1" hangingPunct="1">
              <a:buFontTx/>
              <a:buNone/>
            </a:pPr>
            <a:r>
              <a:rPr lang="en-US" altLang="en-US" b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tests2[indx] = tests[indx];</a:t>
            </a:r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E15B070F-00E1-9845-9E59-B184E6F26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3BFEC005-94A6-EA40-9262-F38CD91A215F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83611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87BBACCB-8AB1-614B-8032-A17A78B72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2188"/>
          </a:xfrm>
        </p:spPr>
        <p:txBody>
          <a:bodyPr/>
          <a:lstStyle/>
          <a:p>
            <a:pPr eaLnBrk="1" hangingPunct="1"/>
            <a:r>
              <a:rPr lang="en-US" altLang="en-US"/>
              <a:t>Are Two Arrays Equal?</a:t>
            </a:r>
          </a:p>
        </p:txBody>
      </p:sp>
      <p:sp>
        <p:nvSpPr>
          <p:cNvPr id="57347" name="Content Placeholder 2">
            <a:extLst>
              <a:ext uri="{FF2B5EF4-FFF2-40B4-BE49-F238E27FC236}">
                <a16:creationId xmlns:a16="http://schemas.microsoft.com/office/drawing/2014/main" id="{9A2CCC47-59F2-4E4A-8C1E-EC819BC34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29468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Like copying, you cannot compare two arrays in a single expression:</a:t>
            </a:r>
          </a:p>
          <a:p>
            <a:pPr lvl="2" eaLnBrk="1" hangingPunct="1"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(tests2 == tests)</a:t>
            </a:r>
          </a:p>
          <a:p>
            <a:pPr eaLnBrk="1" hangingPunct="1"/>
            <a:r>
              <a:rPr lang="en-US" altLang="en-US" sz="2800" dirty="0">
                <a:cs typeface="Courier New" panose="02070309020205020404" pitchFamily="49" charset="0"/>
              </a:rPr>
              <a:t>You can use a while loop with a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altLang="en-US" sz="2800" dirty="0">
                <a:cs typeface="Courier New" panose="02070309020205020404" pitchFamily="49" charset="0"/>
              </a:rPr>
              <a:t> variable:</a:t>
            </a:r>
          </a:p>
          <a:p>
            <a:pPr lvl="2" eaLnBrk="1" hangingPunct="1">
              <a:lnSpc>
                <a:spcPts val="2200"/>
              </a:lnSpc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areEqual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=true;</a:t>
            </a:r>
          </a:p>
          <a:p>
            <a:pPr lvl="2" eaLnBrk="1" hangingPunct="1">
              <a:lnSpc>
                <a:spcPts val="2200"/>
              </a:lnSpc>
              <a:buFontTx/>
              <a:buNone/>
            </a:pP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indx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lvl="2" eaLnBrk="1" hangingPunct="1">
              <a:lnSpc>
                <a:spcPts val="2200"/>
              </a:lnSpc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areEqual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indx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ISIZE) {</a:t>
            </a:r>
          </a:p>
          <a:p>
            <a:pPr lvl="2" eaLnBrk="1" hangingPunct="1">
              <a:lnSpc>
                <a:spcPts val="2200"/>
              </a:lnSpc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if(tests[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indx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!= tests2[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indx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2" eaLnBrk="1" hangingPunct="1">
              <a:lnSpc>
                <a:spcPts val="2200"/>
              </a:lnSpc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areEqual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false;</a:t>
            </a:r>
          </a:p>
          <a:p>
            <a:pPr lvl="2" eaLnBrk="1" hangingPunct="1">
              <a:lnSpc>
                <a:spcPts val="2200"/>
              </a:lnSpc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indx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lvl="2" eaLnBrk="1" hangingPunct="1">
              <a:lnSpc>
                <a:spcPts val="2200"/>
              </a:lnSpc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5956A989-B3C7-CE43-88D9-965D7E5E16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2D4C3338-8FA1-E24E-B717-7F081C0692FA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16482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A8E46328-6A2D-7446-90EF-2859B55738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Find the Sum, Average of </a:t>
            </a:r>
            <a:br>
              <a:rPr lang="en-US" altLang="en-US"/>
            </a:br>
            <a:r>
              <a:rPr lang="en-US" altLang="en-US"/>
              <a:t>Array Elements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4FAB5338-2183-E146-9A58-6919374348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905000"/>
            <a:ext cx="8686800" cy="41148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n-US" sz="2800"/>
              <a:t>Use a simple loop to add together array elements</a:t>
            </a:r>
          </a:p>
          <a:p>
            <a:pPr lvl="1" eaLnBrk="1" hangingPunct="1">
              <a:lnSpc>
                <a:spcPts val="3000"/>
              </a:lnSpc>
              <a:buFontTx/>
              <a:buNone/>
            </a:pPr>
            <a:r>
              <a:rPr lang="en-US" altLang="en-US" b="1">
                <a:solidFill>
                  <a:srgbClr val="3D8963"/>
                </a:solidFill>
                <a:latin typeface="Courier New" panose="02070309020205020404" pitchFamily="49" charset="0"/>
              </a:rPr>
              <a:t>float average, sum = 0;</a:t>
            </a:r>
          </a:p>
          <a:p>
            <a:pPr lvl="1" eaLnBrk="1" hangingPunct="1">
              <a:lnSpc>
                <a:spcPts val="3000"/>
              </a:lnSpc>
              <a:buFontTx/>
              <a:buNone/>
            </a:pPr>
            <a:r>
              <a:rPr lang="en-US" altLang="en-US" b="1">
                <a:solidFill>
                  <a:srgbClr val="3D8963"/>
                </a:solidFill>
                <a:latin typeface="Courier New" panose="02070309020205020404" pitchFamily="49" charset="0"/>
              </a:rPr>
              <a:t>for (int tnum=0; tnum&lt; ISIZE; tnum++)</a:t>
            </a:r>
          </a:p>
          <a:p>
            <a:pPr lvl="1" eaLnBrk="1" hangingPunct="1">
              <a:lnSpc>
                <a:spcPts val="3000"/>
              </a:lnSpc>
              <a:buFontTx/>
              <a:buNone/>
            </a:pPr>
            <a:r>
              <a:rPr lang="en-US" altLang="en-US" b="1">
                <a:solidFill>
                  <a:srgbClr val="3D8963"/>
                </a:solidFill>
                <a:latin typeface="Courier New" panose="02070309020205020404" pitchFamily="49" charset="0"/>
              </a:rPr>
              <a:t>   sum += tests[tnum];</a:t>
            </a:r>
          </a:p>
          <a:p>
            <a:pPr eaLnBrk="1" hangingPunct="1">
              <a:lnSpc>
                <a:spcPts val="3000"/>
              </a:lnSpc>
            </a:pPr>
            <a:r>
              <a:rPr lang="en-US" altLang="en-US" sz="2800">
                <a:solidFill>
                  <a:srgbClr val="000000"/>
                </a:solidFill>
              </a:rPr>
              <a:t>Or use C++ 11 range-based </a:t>
            </a:r>
            <a:r>
              <a:rPr lang="en-US" altLang="en-US" sz="28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2800">
                <a:solidFill>
                  <a:srgbClr val="000000"/>
                </a:solidFill>
              </a:rPr>
              <a:t> loop:</a:t>
            </a:r>
          </a:p>
          <a:p>
            <a:pPr lvl="1" eaLnBrk="1" hangingPunct="1">
              <a:lnSpc>
                <a:spcPts val="3000"/>
              </a:lnSpc>
              <a:buFontTx/>
              <a:buNone/>
            </a:pPr>
            <a:r>
              <a:rPr lang="en-US" altLang="en-US" b="1">
                <a:solidFill>
                  <a:srgbClr val="3D8963"/>
                </a:solidFill>
                <a:latin typeface="Courier New" panose="02070309020205020404" pitchFamily="49" charset="0"/>
              </a:rPr>
              <a:t>for (int num : tests)</a:t>
            </a:r>
          </a:p>
          <a:p>
            <a:pPr lvl="1" eaLnBrk="1" hangingPunct="1">
              <a:lnSpc>
                <a:spcPts val="3000"/>
              </a:lnSpc>
              <a:buFontTx/>
              <a:buNone/>
            </a:pPr>
            <a:r>
              <a:rPr lang="en-US" altLang="en-US" b="1">
                <a:solidFill>
                  <a:srgbClr val="3D8963"/>
                </a:solidFill>
                <a:latin typeface="Courier New" panose="02070309020205020404" pitchFamily="49" charset="0"/>
              </a:rPr>
              <a:t>   sum += num;</a:t>
            </a:r>
          </a:p>
          <a:p>
            <a:pPr eaLnBrk="1" hangingPunct="1">
              <a:lnSpc>
                <a:spcPts val="3000"/>
              </a:lnSpc>
            </a:pPr>
            <a:r>
              <a:rPr lang="en-US" altLang="en-US" sz="2800"/>
              <a:t>Once summed, average can be computed</a:t>
            </a:r>
          </a:p>
          <a:p>
            <a:pPr lvl="1" eaLnBrk="1" hangingPunct="1">
              <a:lnSpc>
                <a:spcPts val="3000"/>
              </a:lnSpc>
              <a:buFontTx/>
              <a:buNone/>
            </a:pPr>
            <a:r>
              <a:rPr lang="en-US" altLang="en-US" b="1">
                <a:solidFill>
                  <a:srgbClr val="3D8963"/>
                </a:solidFill>
                <a:latin typeface="Courier New" panose="02070309020205020404" pitchFamily="49" charset="0"/>
              </a:rPr>
              <a:t>average = sum/ISIZE;</a:t>
            </a:r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C9782BED-67A0-2949-82A7-F805E564E7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E4817A67-7142-8447-8438-8042FE55C797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0339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456CFE7-D5D2-1146-A87A-5246B7F373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8.2 Accessing Array Elements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F139F80-096A-7F43-9535-72BA6DB1B8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417638"/>
            <a:ext cx="8229600" cy="50593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	Array elements </a:t>
            </a:r>
            <a:r>
              <a:rPr lang="en-US" altLang="en-US" sz="2800" dirty="0"/>
              <a:t>(accessed by array name and subscript)</a:t>
            </a:r>
            <a:r>
              <a:rPr lang="en-US" altLang="en-US" dirty="0"/>
              <a:t> can be used as regular variables</a:t>
            </a:r>
          </a:p>
          <a:p>
            <a:pPr eaLnBrk="1" hangingPunct="1"/>
            <a:endParaRPr lang="en-US" altLang="en-US" dirty="0"/>
          </a:p>
          <a:p>
            <a:pPr lvl="1" eaLnBrk="1" hangingPunct="1">
              <a:lnSpc>
                <a:spcPct val="55000"/>
              </a:lnSpc>
              <a:buFontTx/>
              <a:buNone/>
            </a:pPr>
            <a:endParaRPr lang="en-US" altLang="en-US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5000"/>
              </a:lnSpc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tests[0] = 79;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cout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&lt;&lt; tests[0];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cin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&gt;&gt; tests[1];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tests[4] = tests[0] + tests[1];</a:t>
            </a:r>
          </a:p>
          <a:p>
            <a:pPr lvl="1" eaLnBrk="1" hangingPunct="1">
              <a:lnSpc>
                <a:spcPct val="85000"/>
              </a:lnSpc>
              <a:buFontTx/>
              <a:buNone/>
            </a:pP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cout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&lt;&lt; tests; // illegal due to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        // missing subscript</a:t>
            </a:r>
            <a:endParaRPr lang="en-US" altLang="en-US" b="1" dirty="0">
              <a:solidFill>
                <a:srgbClr val="3D8963"/>
              </a:solidFill>
            </a:endParaRP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27FABB8D-F23C-4A4B-BE45-FA4D3967CF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2A2D7641-5DF1-1245-9CF2-B962C6D915D3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/>
          </a:p>
        </p:txBody>
      </p:sp>
      <p:grpSp>
        <p:nvGrpSpPr>
          <p:cNvPr id="20485" name="Group 59">
            <a:extLst>
              <a:ext uri="{FF2B5EF4-FFF2-40B4-BE49-F238E27FC236}">
                <a16:creationId xmlns:a16="http://schemas.microsoft.com/office/drawing/2014/main" id="{8AEC982A-1085-1C4A-A419-C0BC8D4DBC08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514600"/>
            <a:ext cx="7010400" cy="914400"/>
            <a:chOff x="720" y="1872"/>
            <a:chExt cx="4416" cy="576"/>
          </a:xfrm>
        </p:grpSpPr>
        <p:grpSp>
          <p:nvGrpSpPr>
            <p:cNvPr id="20486" name="Group 57">
              <a:extLst>
                <a:ext uri="{FF2B5EF4-FFF2-40B4-BE49-F238E27FC236}">
                  <a16:creationId xmlns:a16="http://schemas.microsoft.com/office/drawing/2014/main" id="{732AE831-5251-7F43-BB7E-C42F573534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1920"/>
              <a:ext cx="3600" cy="528"/>
              <a:chOff x="1536" y="1872"/>
              <a:chExt cx="3600" cy="528"/>
            </a:xfrm>
          </p:grpSpPr>
          <p:sp>
            <p:nvSpPr>
              <p:cNvPr id="20488" name="Text Box 50">
                <a:extLst>
                  <a:ext uri="{FF2B5EF4-FFF2-40B4-BE49-F238E27FC236}">
                    <a16:creationId xmlns:a16="http://schemas.microsoft.com/office/drawing/2014/main" id="{E06A5ADE-6186-134A-B3DD-5BFBC9D69D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2112"/>
                <a:ext cx="36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aseline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baseline="0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0             1             2              3             4</a:t>
                </a:r>
                <a:r>
                  <a:rPr lang="en-US" altLang="en-US" sz="2400" baseline="0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   </a:t>
                </a:r>
                <a:endParaRPr lang="en-US" altLang="en-US" sz="2400" baseline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489" name="Rectangle 52">
                <a:extLst>
                  <a:ext uri="{FF2B5EF4-FFF2-40B4-BE49-F238E27FC236}">
                    <a16:creationId xmlns:a16="http://schemas.microsoft.com/office/drawing/2014/main" id="{2F4F5672-062C-B649-9B63-F1BE34FA04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1872"/>
                <a:ext cx="72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490" name="Rectangle 53">
                <a:extLst>
                  <a:ext uri="{FF2B5EF4-FFF2-40B4-BE49-F238E27FC236}">
                    <a16:creationId xmlns:a16="http://schemas.microsoft.com/office/drawing/2014/main" id="{60A2E26D-1140-0B4E-9503-5D4EE164CB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1872"/>
                <a:ext cx="72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491" name="Rectangle 54">
                <a:extLst>
                  <a:ext uri="{FF2B5EF4-FFF2-40B4-BE49-F238E27FC236}">
                    <a16:creationId xmlns:a16="http://schemas.microsoft.com/office/drawing/2014/main" id="{92EE5BC2-10CD-8344-A0EF-82CAD44511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872"/>
                <a:ext cx="72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492" name="Rectangle 55">
                <a:extLst>
                  <a:ext uri="{FF2B5EF4-FFF2-40B4-BE49-F238E27FC236}">
                    <a16:creationId xmlns:a16="http://schemas.microsoft.com/office/drawing/2014/main" id="{3A49A043-FCFB-3444-815D-35906A9036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1872"/>
                <a:ext cx="72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493" name="Rectangle 56">
                <a:extLst>
                  <a:ext uri="{FF2B5EF4-FFF2-40B4-BE49-F238E27FC236}">
                    <a16:creationId xmlns:a16="http://schemas.microsoft.com/office/drawing/2014/main" id="{5A6F2F84-60D1-E044-8F9D-F4D7B89F0C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6" y="1872"/>
                <a:ext cx="72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0487" name="Text Box 58">
              <a:extLst>
                <a:ext uri="{FF2B5EF4-FFF2-40B4-BE49-F238E27FC236}">
                  <a16:creationId xmlns:a16="http://schemas.microsoft.com/office/drawing/2014/main" id="{5695C688-471B-5147-BF48-A2DB592FA2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872"/>
              <a:ext cx="8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 baseline="0">
                  <a:solidFill>
                    <a:schemeClr val="accent2"/>
                  </a:solidFill>
                  <a:latin typeface="Courier New" panose="02070309020205020404" pitchFamily="49" charset="0"/>
                </a:rPr>
                <a:t>tests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9711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6E407715-4D98-8942-BF03-DAB5763650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C-Strings and </a:t>
            </a:r>
            <a:r>
              <a:rPr lang="en-US" altLang="en-US" sz="3200" b="1">
                <a:latin typeface="Courier New" panose="02070309020205020404" pitchFamily="49" charset="0"/>
              </a:rPr>
              <a:t>string</a:t>
            </a:r>
            <a:r>
              <a:rPr lang="en-US" altLang="en-US" sz="3200"/>
              <a:t> Objects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A5BBD418-F54C-3A47-9F20-BE08F75E48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en-US"/>
              <a:t>They can be processed using the array name </a:t>
            </a:r>
          </a:p>
          <a:p>
            <a:pPr lvl="1" eaLnBrk="1" hangingPunct="1">
              <a:lnSpc>
                <a:spcPct val="85000"/>
              </a:lnSpc>
            </a:pPr>
            <a:r>
              <a:rPr lang="en-US" altLang="en-US"/>
              <a:t>Entire string at once, or </a:t>
            </a:r>
          </a:p>
          <a:p>
            <a:pPr lvl="1" eaLnBrk="1" hangingPunct="1">
              <a:lnSpc>
                <a:spcPct val="85000"/>
              </a:lnSpc>
            </a:pPr>
            <a:r>
              <a:rPr lang="en-US" altLang="en-US"/>
              <a:t>One element at a time by using a subscript</a:t>
            </a:r>
          </a:p>
          <a:p>
            <a:pPr lvl="1" eaLnBrk="1" hangingPunct="1"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	</a:t>
            </a:r>
            <a:r>
              <a:rPr lang="en-US" altLang="en-US" b="1">
                <a:solidFill>
                  <a:srgbClr val="3D8963"/>
                </a:solidFill>
                <a:latin typeface="Courier New" panose="02070309020205020404" pitchFamily="49" charset="0"/>
              </a:rPr>
              <a:t>string city;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3D8963"/>
                </a:solidFill>
                <a:latin typeface="Courier New" panose="02070309020205020404" pitchFamily="49" charset="0"/>
              </a:rPr>
              <a:t>	cout &lt;&lt; "Enter city name: ";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3D8963"/>
                </a:solidFill>
                <a:latin typeface="Courier New" panose="02070309020205020404" pitchFamily="49" charset="0"/>
              </a:rPr>
              <a:t>	cin  &gt;&gt; city;</a:t>
            </a:r>
            <a:endParaRPr lang="en-US" altLang="en-US" b="1">
              <a:solidFill>
                <a:srgbClr val="3D8963"/>
              </a:solidFill>
            </a:endParaRPr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2EC60660-74F9-3C4D-ABBD-69289B2B3D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4C66F574-7E10-1348-8F27-8A1B49A64335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/>
          </a:p>
        </p:txBody>
      </p:sp>
      <p:graphicFrame>
        <p:nvGraphicFramePr>
          <p:cNvPr id="73805" name="Group 77">
            <a:extLst>
              <a:ext uri="{FF2B5EF4-FFF2-40B4-BE49-F238E27FC236}">
                <a16:creationId xmlns:a16="http://schemas.microsoft.com/office/drawing/2014/main" id="{5A900720-E7E5-AA4C-A08D-C490EBACF952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4953000"/>
          <a:ext cx="6477000" cy="4572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'S'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'a'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'l'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'e'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'm'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802" name="Group 74">
            <a:extLst>
              <a:ext uri="{FF2B5EF4-FFF2-40B4-BE49-F238E27FC236}">
                <a16:creationId xmlns:a16="http://schemas.microsoft.com/office/drawing/2014/main" id="{210F354D-FBF0-F547-A69D-BBC696BEC07F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5486400"/>
          <a:ext cx="6553200" cy="4572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city[0]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city[1]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city[2]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city[3]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city[4]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839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9F7A0A1F-720B-8B4B-8205-40D4CF2B8D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8.7  Using Parallel Arrays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B035ED7C-405F-2F4D-95BA-B6625C9D66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854200"/>
            <a:ext cx="8294688" cy="3471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>
                <a:solidFill>
                  <a:schemeClr val="accent2"/>
                </a:solidFill>
              </a:rPr>
              <a:t>Parallel arrays</a:t>
            </a:r>
            <a:r>
              <a:rPr lang="en-US" altLang="en-US"/>
              <a:t>: two or more arrays that contain related data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/>
              <a:t>The subscript is used to relate arrays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/>
              <a:t>elements at same subscript are related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/>
              <a:t>The arrays do not have to hold data of the same type</a:t>
            </a:r>
            <a:endParaRPr lang="en-US" altLang="en-US" u="sng"/>
          </a:p>
        </p:txBody>
      </p:sp>
      <p:sp>
        <p:nvSpPr>
          <p:cNvPr id="69636" name="Slide Number Placeholder 3">
            <a:extLst>
              <a:ext uri="{FF2B5EF4-FFF2-40B4-BE49-F238E27FC236}">
                <a16:creationId xmlns:a16="http://schemas.microsoft.com/office/drawing/2014/main" id="{36F32D73-DEF6-B544-AEEE-9BD4DFF8D3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D1C1B52D-9FE2-1D40-9E92-754716D03CB4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888625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88E49164-7DE0-B74A-8453-62BB680A8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3213"/>
            <a:ext cx="8610600" cy="727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Parallel Array Example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98C912C2-DD4C-3D40-9C6B-22B3850C3D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426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/>
              <a:t>	</a:t>
            </a:r>
            <a:r>
              <a:rPr lang="en-US" altLang="en-US" sz="2400" b="1">
                <a:solidFill>
                  <a:srgbClr val="3D8963"/>
                </a:solidFill>
                <a:latin typeface="Courier New" panose="02070309020205020404" pitchFamily="49" charset="0"/>
              </a:rPr>
              <a:t>const int ISIZE = 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3D8963"/>
                </a:solidFill>
                <a:latin typeface="Courier New" panose="02070309020205020404" pitchFamily="49" charset="0"/>
              </a:rPr>
              <a:t>  string name[ISIZE];   // student name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3D8963"/>
                </a:solidFill>
                <a:latin typeface="Courier New" panose="02070309020205020404" pitchFamily="49" charset="0"/>
              </a:rPr>
              <a:t>	float average[ISIZE]; // course average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3D8963"/>
                </a:solidFill>
                <a:latin typeface="Courier New" panose="02070309020205020404" pitchFamily="49" charset="0"/>
              </a:rPr>
              <a:t>	char grade[ISIZE];    // course grade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71684" name="Slide Number Placeholder 3">
            <a:extLst>
              <a:ext uri="{FF2B5EF4-FFF2-40B4-BE49-F238E27FC236}">
                <a16:creationId xmlns:a16="http://schemas.microsoft.com/office/drawing/2014/main" id="{F42BD126-0467-F443-8ED8-F4759DC814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79FB690B-D248-A348-A82C-8C8D9C36BD96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/>
          </a:p>
        </p:txBody>
      </p:sp>
      <p:grpSp>
        <p:nvGrpSpPr>
          <p:cNvPr id="71685" name="Group 33">
            <a:extLst>
              <a:ext uri="{FF2B5EF4-FFF2-40B4-BE49-F238E27FC236}">
                <a16:creationId xmlns:a16="http://schemas.microsoft.com/office/drawing/2014/main" id="{8E3761E4-F1A6-FC4E-9453-8AB4E932BF66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810000"/>
            <a:ext cx="6096000" cy="2149475"/>
            <a:chOff x="1248" y="2400"/>
            <a:chExt cx="3840" cy="1354"/>
          </a:xfrm>
        </p:grpSpPr>
        <p:grpSp>
          <p:nvGrpSpPr>
            <p:cNvPr id="71686" name="Group 15">
              <a:extLst>
                <a:ext uri="{FF2B5EF4-FFF2-40B4-BE49-F238E27FC236}">
                  <a16:creationId xmlns:a16="http://schemas.microsoft.com/office/drawing/2014/main" id="{387492CB-9F63-644F-8269-523A3E5338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2736"/>
              <a:ext cx="768" cy="1018"/>
              <a:chOff x="1248" y="2496"/>
              <a:chExt cx="768" cy="1018"/>
            </a:xfrm>
          </p:grpSpPr>
          <p:grpSp>
            <p:nvGrpSpPr>
              <p:cNvPr id="71704" name="Group 9">
                <a:extLst>
                  <a:ext uri="{FF2B5EF4-FFF2-40B4-BE49-F238E27FC236}">
                    <a16:creationId xmlns:a16="http://schemas.microsoft.com/office/drawing/2014/main" id="{C38FA65C-F233-4946-AF95-2862EF806F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8" y="2496"/>
                <a:ext cx="528" cy="960"/>
                <a:chOff x="1488" y="2496"/>
                <a:chExt cx="528" cy="960"/>
              </a:xfrm>
            </p:grpSpPr>
            <p:sp>
              <p:nvSpPr>
                <p:cNvPr id="71706" name="Rectangle 4">
                  <a:extLst>
                    <a:ext uri="{FF2B5EF4-FFF2-40B4-BE49-F238E27FC236}">
                      <a16:creationId xmlns:a16="http://schemas.microsoft.com/office/drawing/2014/main" id="{3D4D163B-23B9-7C4F-A0EA-A201B3FBC0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2496"/>
                  <a:ext cx="528" cy="192"/>
                </a:xfrm>
                <a:prstGeom prst="rect">
                  <a:avLst/>
                </a:prstGeom>
                <a:solidFill>
                  <a:srgbClr val="FDFC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1707" name="Rectangle 5">
                  <a:extLst>
                    <a:ext uri="{FF2B5EF4-FFF2-40B4-BE49-F238E27FC236}">
                      <a16:creationId xmlns:a16="http://schemas.microsoft.com/office/drawing/2014/main" id="{B02BB704-AAD7-2047-9530-1817D9EE58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2688"/>
                  <a:ext cx="528" cy="192"/>
                </a:xfrm>
                <a:prstGeom prst="rect">
                  <a:avLst/>
                </a:prstGeom>
                <a:solidFill>
                  <a:srgbClr val="FDFC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1708" name="Rectangle 6">
                  <a:extLst>
                    <a:ext uri="{FF2B5EF4-FFF2-40B4-BE49-F238E27FC236}">
                      <a16:creationId xmlns:a16="http://schemas.microsoft.com/office/drawing/2014/main" id="{1649877A-6DC6-A34B-A3D8-A7057A366C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2880"/>
                  <a:ext cx="528" cy="192"/>
                </a:xfrm>
                <a:prstGeom prst="rect">
                  <a:avLst/>
                </a:prstGeom>
                <a:solidFill>
                  <a:srgbClr val="FDFC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1709" name="Rectangle 7">
                  <a:extLst>
                    <a:ext uri="{FF2B5EF4-FFF2-40B4-BE49-F238E27FC236}">
                      <a16:creationId xmlns:a16="http://schemas.microsoft.com/office/drawing/2014/main" id="{1149C73B-20C8-BF4C-BE72-B290CB5A01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3072"/>
                  <a:ext cx="528" cy="192"/>
                </a:xfrm>
                <a:prstGeom prst="rect">
                  <a:avLst/>
                </a:prstGeom>
                <a:solidFill>
                  <a:srgbClr val="FDFC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1710" name="Rectangle 8">
                  <a:extLst>
                    <a:ext uri="{FF2B5EF4-FFF2-40B4-BE49-F238E27FC236}">
                      <a16:creationId xmlns:a16="http://schemas.microsoft.com/office/drawing/2014/main" id="{6AF7AC90-A76E-CE4D-B5EF-84139C9896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3264"/>
                  <a:ext cx="528" cy="192"/>
                </a:xfrm>
                <a:prstGeom prst="rect">
                  <a:avLst/>
                </a:prstGeom>
                <a:solidFill>
                  <a:srgbClr val="FDFC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1705" name="Text Box 10">
                <a:extLst>
                  <a:ext uri="{FF2B5EF4-FFF2-40B4-BE49-F238E27FC236}">
                    <a16:creationId xmlns:a16="http://schemas.microsoft.com/office/drawing/2014/main" id="{4078E81F-A708-D546-9562-05AEFC1B8F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496"/>
                <a:ext cx="192" cy="10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baseline="0">
                    <a:latin typeface="Courier New" panose="02070309020205020404" pitchFamily="49" charset="0"/>
                  </a:rPr>
                  <a:t>0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baseline="0">
                    <a:latin typeface="Courier New" panose="02070309020205020404" pitchFamily="49" charset="0"/>
                  </a:rPr>
                  <a:t>1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baseline="0">
                    <a:latin typeface="Courier New" panose="02070309020205020404" pitchFamily="49" charset="0"/>
                  </a:rPr>
                  <a:t>2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baseline="0">
                    <a:latin typeface="Courier New" panose="02070309020205020404" pitchFamily="49" charset="0"/>
                  </a:rPr>
                  <a:t>3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baseline="0">
                    <a:latin typeface="Courier New" panose="02070309020205020404" pitchFamily="49" charset="0"/>
                  </a:rPr>
                  <a:t>4</a:t>
                </a:r>
              </a:p>
            </p:txBody>
          </p:sp>
        </p:grpSp>
        <p:grpSp>
          <p:nvGrpSpPr>
            <p:cNvPr id="71687" name="Group 16">
              <a:extLst>
                <a:ext uri="{FF2B5EF4-FFF2-40B4-BE49-F238E27FC236}">
                  <a16:creationId xmlns:a16="http://schemas.microsoft.com/office/drawing/2014/main" id="{69FEA2F2-2910-0448-857E-59A068AA75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2736"/>
              <a:ext cx="768" cy="1018"/>
              <a:chOff x="1248" y="2496"/>
              <a:chExt cx="768" cy="1018"/>
            </a:xfrm>
          </p:grpSpPr>
          <p:grpSp>
            <p:nvGrpSpPr>
              <p:cNvPr id="71697" name="Group 17">
                <a:extLst>
                  <a:ext uri="{FF2B5EF4-FFF2-40B4-BE49-F238E27FC236}">
                    <a16:creationId xmlns:a16="http://schemas.microsoft.com/office/drawing/2014/main" id="{C6CD2A5A-E4E4-8641-9A1C-D0F7040EB9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8" y="2496"/>
                <a:ext cx="528" cy="960"/>
                <a:chOff x="1488" y="2496"/>
                <a:chExt cx="528" cy="960"/>
              </a:xfrm>
            </p:grpSpPr>
            <p:sp>
              <p:nvSpPr>
                <p:cNvPr id="71699" name="Rectangle 18">
                  <a:extLst>
                    <a:ext uri="{FF2B5EF4-FFF2-40B4-BE49-F238E27FC236}">
                      <a16:creationId xmlns:a16="http://schemas.microsoft.com/office/drawing/2014/main" id="{88CADA8E-C5DA-F94D-808D-3B4942807E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2496"/>
                  <a:ext cx="528" cy="192"/>
                </a:xfrm>
                <a:prstGeom prst="rect">
                  <a:avLst/>
                </a:prstGeom>
                <a:solidFill>
                  <a:srgbClr val="FDFC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1700" name="Rectangle 19">
                  <a:extLst>
                    <a:ext uri="{FF2B5EF4-FFF2-40B4-BE49-F238E27FC236}">
                      <a16:creationId xmlns:a16="http://schemas.microsoft.com/office/drawing/2014/main" id="{0088B974-4741-E846-A7C0-151D01E776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2688"/>
                  <a:ext cx="528" cy="192"/>
                </a:xfrm>
                <a:prstGeom prst="rect">
                  <a:avLst/>
                </a:prstGeom>
                <a:solidFill>
                  <a:srgbClr val="FDFC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1701" name="Rectangle 20">
                  <a:extLst>
                    <a:ext uri="{FF2B5EF4-FFF2-40B4-BE49-F238E27FC236}">
                      <a16:creationId xmlns:a16="http://schemas.microsoft.com/office/drawing/2014/main" id="{8D948248-DECE-924D-8667-5DE340B448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2880"/>
                  <a:ext cx="528" cy="192"/>
                </a:xfrm>
                <a:prstGeom prst="rect">
                  <a:avLst/>
                </a:prstGeom>
                <a:solidFill>
                  <a:srgbClr val="FDFC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1702" name="Rectangle 21">
                  <a:extLst>
                    <a:ext uri="{FF2B5EF4-FFF2-40B4-BE49-F238E27FC236}">
                      <a16:creationId xmlns:a16="http://schemas.microsoft.com/office/drawing/2014/main" id="{BA149203-ADB7-A145-860C-6E6EA8340D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3072"/>
                  <a:ext cx="528" cy="192"/>
                </a:xfrm>
                <a:prstGeom prst="rect">
                  <a:avLst/>
                </a:prstGeom>
                <a:solidFill>
                  <a:srgbClr val="FDFC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1703" name="Rectangle 22">
                  <a:extLst>
                    <a:ext uri="{FF2B5EF4-FFF2-40B4-BE49-F238E27FC236}">
                      <a16:creationId xmlns:a16="http://schemas.microsoft.com/office/drawing/2014/main" id="{D905458B-795D-A04D-9BE0-31CEEC1F00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3264"/>
                  <a:ext cx="528" cy="192"/>
                </a:xfrm>
                <a:prstGeom prst="rect">
                  <a:avLst/>
                </a:prstGeom>
                <a:solidFill>
                  <a:srgbClr val="FDFC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1698" name="Text Box 23">
                <a:extLst>
                  <a:ext uri="{FF2B5EF4-FFF2-40B4-BE49-F238E27FC236}">
                    <a16:creationId xmlns:a16="http://schemas.microsoft.com/office/drawing/2014/main" id="{12B9EA47-B1D4-2E4D-AD58-A20161479F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496"/>
                <a:ext cx="192" cy="10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baseline="0">
                    <a:latin typeface="Courier New" panose="02070309020205020404" pitchFamily="49" charset="0"/>
                  </a:rPr>
                  <a:t>0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baseline="0">
                    <a:latin typeface="Courier New" panose="02070309020205020404" pitchFamily="49" charset="0"/>
                  </a:rPr>
                  <a:t>1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baseline="0">
                    <a:latin typeface="Courier New" panose="02070309020205020404" pitchFamily="49" charset="0"/>
                  </a:rPr>
                  <a:t>2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baseline="0">
                    <a:latin typeface="Courier New" panose="02070309020205020404" pitchFamily="49" charset="0"/>
                  </a:rPr>
                  <a:t>3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baseline="0">
                    <a:latin typeface="Courier New" panose="02070309020205020404" pitchFamily="49" charset="0"/>
                  </a:rPr>
                  <a:t>4</a:t>
                </a:r>
              </a:p>
            </p:txBody>
          </p:sp>
        </p:grpSp>
        <p:grpSp>
          <p:nvGrpSpPr>
            <p:cNvPr id="71688" name="Group 24">
              <a:extLst>
                <a:ext uri="{FF2B5EF4-FFF2-40B4-BE49-F238E27FC236}">
                  <a16:creationId xmlns:a16="http://schemas.microsoft.com/office/drawing/2014/main" id="{BF9CBE94-F948-E54A-BD98-706EC76721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8" y="2736"/>
              <a:ext cx="768" cy="1018"/>
              <a:chOff x="1248" y="2496"/>
              <a:chExt cx="768" cy="1018"/>
            </a:xfrm>
          </p:grpSpPr>
          <p:grpSp>
            <p:nvGrpSpPr>
              <p:cNvPr id="71690" name="Group 25">
                <a:extLst>
                  <a:ext uri="{FF2B5EF4-FFF2-40B4-BE49-F238E27FC236}">
                    <a16:creationId xmlns:a16="http://schemas.microsoft.com/office/drawing/2014/main" id="{D0EF304F-532C-0A4F-8623-B0DE255F8F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8" y="2496"/>
                <a:ext cx="528" cy="960"/>
                <a:chOff x="1488" y="2496"/>
                <a:chExt cx="528" cy="960"/>
              </a:xfrm>
            </p:grpSpPr>
            <p:sp>
              <p:nvSpPr>
                <p:cNvPr id="71692" name="Rectangle 26">
                  <a:extLst>
                    <a:ext uri="{FF2B5EF4-FFF2-40B4-BE49-F238E27FC236}">
                      <a16:creationId xmlns:a16="http://schemas.microsoft.com/office/drawing/2014/main" id="{B002A686-358F-DD45-9049-6C0CE1C9BE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2496"/>
                  <a:ext cx="528" cy="192"/>
                </a:xfrm>
                <a:prstGeom prst="rect">
                  <a:avLst/>
                </a:prstGeom>
                <a:solidFill>
                  <a:srgbClr val="FDFC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1693" name="Rectangle 27">
                  <a:extLst>
                    <a:ext uri="{FF2B5EF4-FFF2-40B4-BE49-F238E27FC236}">
                      <a16:creationId xmlns:a16="http://schemas.microsoft.com/office/drawing/2014/main" id="{A69196E8-F0D9-314B-AD4E-67DA7CDA73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2688"/>
                  <a:ext cx="528" cy="192"/>
                </a:xfrm>
                <a:prstGeom prst="rect">
                  <a:avLst/>
                </a:prstGeom>
                <a:solidFill>
                  <a:srgbClr val="FDFC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1694" name="Rectangle 28">
                  <a:extLst>
                    <a:ext uri="{FF2B5EF4-FFF2-40B4-BE49-F238E27FC236}">
                      <a16:creationId xmlns:a16="http://schemas.microsoft.com/office/drawing/2014/main" id="{05EBE987-03D0-7E42-A1B6-A3828BDD8E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2880"/>
                  <a:ext cx="528" cy="192"/>
                </a:xfrm>
                <a:prstGeom prst="rect">
                  <a:avLst/>
                </a:prstGeom>
                <a:solidFill>
                  <a:srgbClr val="FDFC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1695" name="Rectangle 29">
                  <a:extLst>
                    <a:ext uri="{FF2B5EF4-FFF2-40B4-BE49-F238E27FC236}">
                      <a16:creationId xmlns:a16="http://schemas.microsoft.com/office/drawing/2014/main" id="{E7AEF889-CBA5-414F-A951-654B120580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3072"/>
                  <a:ext cx="528" cy="192"/>
                </a:xfrm>
                <a:prstGeom prst="rect">
                  <a:avLst/>
                </a:prstGeom>
                <a:solidFill>
                  <a:srgbClr val="FDFC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1696" name="Rectangle 30">
                  <a:extLst>
                    <a:ext uri="{FF2B5EF4-FFF2-40B4-BE49-F238E27FC236}">
                      <a16:creationId xmlns:a16="http://schemas.microsoft.com/office/drawing/2014/main" id="{5C35B51A-CC07-734A-9CB2-FEB9481827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3264"/>
                  <a:ext cx="528" cy="192"/>
                </a:xfrm>
                <a:prstGeom prst="rect">
                  <a:avLst/>
                </a:prstGeom>
                <a:solidFill>
                  <a:srgbClr val="FDFC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1691" name="Text Box 31">
                <a:extLst>
                  <a:ext uri="{FF2B5EF4-FFF2-40B4-BE49-F238E27FC236}">
                    <a16:creationId xmlns:a16="http://schemas.microsoft.com/office/drawing/2014/main" id="{4A081062-8909-6D4F-835D-EF33BB49B3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496"/>
                <a:ext cx="192" cy="10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baseline="0">
                    <a:latin typeface="Courier New" panose="02070309020205020404" pitchFamily="49" charset="0"/>
                  </a:rPr>
                  <a:t>0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baseline="0">
                    <a:latin typeface="Courier New" panose="02070309020205020404" pitchFamily="49" charset="0"/>
                  </a:rPr>
                  <a:t>1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baseline="0">
                    <a:latin typeface="Courier New" panose="02070309020205020404" pitchFamily="49" charset="0"/>
                  </a:rPr>
                  <a:t>2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baseline="0">
                    <a:latin typeface="Courier New" panose="02070309020205020404" pitchFamily="49" charset="0"/>
                  </a:rPr>
                  <a:t>3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baseline="0">
                    <a:latin typeface="Courier New" panose="02070309020205020404" pitchFamily="49" charset="0"/>
                  </a:rPr>
                  <a:t>4</a:t>
                </a:r>
              </a:p>
            </p:txBody>
          </p:sp>
        </p:grpSp>
        <p:sp>
          <p:nvSpPr>
            <p:cNvPr id="71689" name="Text Box 32">
              <a:extLst>
                <a:ext uri="{FF2B5EF4-FFF2-40B4-BE49-F238E27FC236}">
                  <a16:creationId xmlns:a16="http://schemas.microsoft.com/office/drawing/2014/main" id="{31E0BC93-4104-AF4A-9765-1E744BACC2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400"/>
              <a:ext cx="36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baseline="0">
                  <a:latin typeface="Courier New" panose="02070309020205020404" pitchFamily="49" charset="0"/>
                </a:rPr>
                <a:t>name       average      grade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58508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26">
            <a:extLst>
              <a:ext uri="{FF2B5EF4-FFF2-40B4-BE49-F238E27FC236}">
                <a16:creationId xmlns:a16="http://schemas.microsoft.com/office/drawing/2014/main" id="{42DD918A-0510-1F44-A17F-19C2879663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Parallel Array Processing</a:t>
            </a:r>
          </a:p>
        </p:txBody>
      </p:sp>
      <p:sp>
        <p:nvSpPr>
          <p:cNvPr id="73731" name="Rectangle 1027">
            <a:extLst>
              <a:ext uri="{FF2B5EF4-FFF2-40B4-BE49-F238E27FC236}">
                <a16:creationId xmlns:a16="http://schemas.microsoft.com/office/drawing/2014/main" id="{25095EA4-7344-C543-9981-06CB35A5FD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	</a:t>
            </a:r>
            <a:r>
              <a:rPr lang="en-US" altLang="en-US" sz="2400" b="1">
                <a:solidFill>
                  <a:srgbClr val="3D8963"/>
                </a:solidFill>
                <a:latin typeface="Courier New" panose="02070309020205020404" pitchFamily="49" charset="0"/>
              </a:rPr>
              <a:t>const int ISIZE = 5;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3D8963"/>
                </a:solidFill>
                <a:latin typeface="Courier New" panose="02070309020205020404" pitchFamily="49" charset="0"/>
              </a:rPr>
              <a:t>  string name[ISIZE];   // student name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3D8963"/>
                </a:solidFill>
                <a:latin typeface="Courier New" panose="02070309020205020404" pitchFamily="49" charset="0"/>
              </a:rPr>
              <a:t>	float average[ISIZE]; // course average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3D8963"/>
                </a:solidFill>
                <a:latin typeface="Courier New" panose="02070309020205020404" pitchFamily="49" charset="0"/>
              </a:rPr>
              <a:t>	char grade[ISIZE];    // course grade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3D8963"/>
                </a:solidFill>
                <a:latin typeface="Courier New" panose="02070309020205020404" pitchFamily="49" charset="0"/>
              </a:rPr>
              <a:t>	...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3D8963"/>
                </a:solidFill>
                <a:latin typeface="Courier New" panose="02070309020205020404" pitchFamily="49" charset="0"/>
              </a:rPr>
              <a:t>	for (int i = 0; i &lt; ISIZE; i++)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3D8963"/>
                </a:solidFill>
                <a:latin typeface="Courier New" panose="02070309020205020404" pitchFamily="49" charset="0"/>
              </a:rPr>
              <a:t>		cout &lt;&lt; " Student: " &lt;&lt; name[i]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3D8963"/>
                </a:solidFill>
                <a:latin typeface="Courier New" panose="02070309020205020404" pitchFamily="49" charset="0"/>
              </a:rPr>
              <a:t>		     &lt;&lt; " Average: " &lt;&lt; average[i]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3D8963"/>
                </a:solidFill>
                <a:latin typeface="Courier New" panose="02070309020205020404" pitchFamily="49" charset="0"/>
              </a:rPr>
              <a:t>			&lt;&lt; " Grade: "   &lt;&lt; grade[i]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3D8963"/>
                </a:solidFill>
              </a:rPr>
              <a:t>	</a:t>
            </a:r>
            <a:r>
              <a:rPr lang="en-US" altLang="en-US" sz="2400" b="1">
                <a:solidFill>
                  <a:srgbClr val="3D8963"/>
                </a:solidFill>
                <a:latin typeface="Courier New" panose="02070309020205020404" pitchFamily="49" charset="0"/>
              </a:rPr>
              <a:t>		&lt;&lt; endl;</a:t>
            </a:r>
          </a:p>
        </p:txBody>
      </p:sp>
      <p:sp>
        <p:nvSpPr>
          <p:cNvPr id="73732" name="Slide Number Placeholder 3">
            <a:extLst>
              <a:ext uri="{FF2B5EF4-FFF2-40B4-BE49-F238E27FC236}">
                <a16:creationId xmlns:a16="http://schemas.microsoft.com/office/drawing/2014/main" id="{97687CCE-509C-5448-9D13-505277E962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EF37AE05-DE04-AB48-8D25-4649222B4F24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9205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A0A11271-EADA-304E-80BA-67B1F8DB02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8.8  The </a:t>
            </a:r>
            <a:r>
              <a:rPr lang="en-US" altLang="en-US" b="1">
                <a:latin typeface="Courier New" panose="02070309020205020404" pitchFamily="49" charset="0"/>
              </a:rPr>
              <a:t>typedef</a:t>
            </a:r>
            <a:r>
              <a:rPr lang="en-US" altLang="en-US"/>
              <a:t> Statement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F3EADEE1-D3A3-B24F-B386-7216947DD2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Creates an alias for a simple or structured data type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Format:	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</a:t>
            </a:r>
            <a:r>
              <a:rPr lang="en-US" altLang="en-US" b="1" dirty="0">
                <a:latin typeface="Courier New" panose="02070309020205020404" pitchFamily="49" charset="0"/>
              </a:rPr>
              <a:t>typedef </a:t>
            </a:r>
            <a:r>
              <a:rPr lang="en-US" altLang="en-US" b="1" i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existingType</a:t>
            </a:r>
            <a:r>
              <a:rPr lang="en-US" altLang="en-US" b="1" i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i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newName</a:t>
            </a:r>
            <a:r>
              <a:rPr lang="en-US" altLang="en-US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Example: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dirty="0"/>
              <a:t>	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typedef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yearArray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[MONTHS];</a:t>
            </a:r>
          </a:p>
          <a:p>
            <a:pPr lvl="1">
              <a:spcBef>
                <a:spcPct val="0"/>
              </a:spcBef>
              <a:buNone/>
            </a:pPr>
            <a:endParaRPr lang="en-US" altLang="en-US" sz="1400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yearArray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highTemps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lowTemps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;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  <p:sp>
        <p:nvSpPr>
          <p:cNvPr id="75780" name="Slide Number Placeholder 3">
            <a:extLst>
              <a:ext uri="{FF2B5EF4-FFF2-40B4-BE49-F238E27FC236}">
                <a16:creationId xmlns:a16="http://schemas.microsoft.com/office/drawing/2014/main" id="{333A0C0D-C284-0D4B-A321-50060C8D0D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A0F0CDB7-2A74-9E43-99CF-696FEC4B7B38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/>
          </a:p>
        </p:txBody>
      </p:sp>
      <p:sp>
        <p:nvSpPr>
          <p:cNvPr id="75781" name="AutoShape 4">
            <a:extLst>
              <a:ext uri="{FF2B5EF4-FFF2-40B4-BE49-F238E27FC236}">
                <a16:creationId xmlns:a16="http://schemas.microsoft.com/office/drawing/2014/main" id="{57909B84-33CE-0245-943F-B877B1F3514D}"/>
              </a:ext>
            </a:extLst>
          </p:cNvPr>
          <p:cNvSpPr>
            <a:spLocks/>
          </p:cNvSpPr>
          <p:nvPr/>
        </p:nvSpPr>
        <p:spPr bwMode="auto">
          <a:xfrm rot="5400000">
            <a:off x="3276601" y="4038599"/>
            <a:ext cx="152400" cy="762001"/>
          </a:xfrm>
          <a:prstGeom prst="leftBrace">
            <a:avLst>
              <a:gd name="adj1" fmla="val 1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5782" name="AutoShape 5">
            <a:extLst>
              <a:ext uri="{FF2B5EF4-FFF2-40B4-BE49-F238E27FC236}">
                <a16:creationId xmlns:a16="http://schemas.microsoft.com/office/drawing/2014/main" id="{FFA0ACA6-198B-4945-B537-52647A209CC8}"/>
              </a:ext>
            </a:extLst>
          </p:cNvPr>
          <p:cNvSpPr>
            <a:spLocks/>
          </p:cNvSpPr>
          <p:nvPr/>
        </p:nvSpPr>
        <p:spPr bwMode="auto">
          <a:xfrm rot="5400000">
            <a:off x="4686300" y="4038600"/>
            <a:ext cx="152400" cy="7620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5783" name="Line 6">
            <a:extLst>
              <a:ext uri="{FF2B5EF4-FFF2-40B4-BE49-F238E27FC236}">
                <a16:creationId xmlns:a16="http://schemas.microsoft.com/office/drawing/2014/main" id="{DF7F1193-C057-0748-A776-73CD4095B5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886199"/>
            <a:ext cx="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Line 7">
            <a:extLst>
              <a:ext uri="{FF2B5EF4-FFF2-40B4-BE49-F238E27FC236}">
                <a16:creationId xmlns:a16="http://schemas.microsoft.com/office/drawing/2014/main" id="{7A23A31F-5AA9-6D4A-AD0C-873B8E9E94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3500" y="3886200"/>
            <a:ext cx="1028700" cy="457199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332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26C587A0-4A0B-E444-AF7C-210FD5267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3213"/>
            <a:ext cx="8610600" cy="793750"/>
          </a:xfrm>
        </p:spPr>
        <p:txBody>
          <a:bodyPr/>
          <a:lstStyle/>
          <a:p>
            <a:pPr eaLnBrk="1" hangingPunct="1"/>
            <a:r>
              <a:rPr lang="en-US" altLang="en-US"/>
              <a:t>8.13 Arrays of Objects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F2B96D2B-592D-644A-A4A7-7E8341AB4A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458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Objects can be used as array elements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class Square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  private: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 side;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  public: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Square(</a:t>
            </a:r>
            <a:r>
              <a:rPr lang="en-US" altLang="en-US" sz="24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 s = 1) { side = s;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getSide</a:t>
            </a: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()     { return side;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};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400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Square shapes[10];  // Create array of 10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             // Square objects</a:t>
            </a:r>
          </a:p>
        </p:txBody>
      </p:sp>
      <p:sp>
        <p:nvSpPr>
          <p:cNvPr id="117764" name="Slide Number Placeholder 3">
            <a:extLst>
              <a:ext uri="{FF2B5EF4-FFF2-40B4-BE49-F238E27FC236}">
                <a16:creationId xmlns:a16="http://schemas.microsoft.com/office/drawing/2014/main" id="{E81CDBDF-423E-2943-BFD7-D0D798E4A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943E8E18-5CC6-6A4C-8ACD-96BF02235004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356185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B3CF36CC-2052-0141-B3CD-CD407FA5E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Arrays of Objects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A12FF25B-9C47-7745-8995-5679AED84E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2209800"/>
            <a:ext cx="8534400" cy="3810000"/>
          </a:xfrm>
        </p:spPr>
        <p:txBody>
          <a:bodyPr/>
          <a:lstStyle/>
          <a:p>
            <a:pPr eaLnBrk="1" hangingPunct="1"/>
            <a:r>
              <a:rPr lang="en-US" altLang="en-US" dirty="0"/>
              <a:t>Use the array subscript to access a specific object in the array</a:t>
            </a:r>
          </a:p>
          <a:p>
            <a:pPr eaLnBrk="1" hangingPunct="1"/>
            <a:r>
              <a:rPr lang="en-US" altLang="en-US" dirty="0"/>
              <a:t>Then use dot operator to access the member methods of that object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for (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= 0; 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&lt; 10; 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++)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cout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&lt;&lt; shapes[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].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getSide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() &lt;&lt;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endl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119812" name="Slide Number Placeholder 3">
            <a:extLst>
              <a:ext uri="{FF2B5EF4-FFF2-40B4-BE49-F238E27FC236}">
                <a16:creationId xmlns:a16="http://schemas.microsoft.com/office/drawing/2014/main" id="{1816F5E3-2105-1644-9AF9-B3CCC22685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6B8F9778-8C73-7149-B291-DF5D549E665D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579533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20FE229B-B024-A24B-B428-F32F4CDD83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Initializing Arrays of Objects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CCD4517C-7D8E-2E4F-AC4B-E43E07D028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077200" cy="41148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altLang="en-US" sz="2800"/>
              <a:t>You can use the default constructor to perform the same initialization for all objects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altLang="en-US" sz="2800"/>
              <a:t>You can use an initialization list to supply specific initial values for each object </a:t>
            </a:r>
          </a:p>
          <a:p>
            <a:pPr lvl="1" eaLnBrk="1" hangingPunct="1">
              <a:lnSpc>
                <a:spcPct val="95000"/>
              </a:lnSpc>
              <a:spcBef>
                <a:spcPct val="40000"/>
              </a:spcBef>
              <a:buFontTx/>
              <a:buNone/>
            </a:pPr>
            <a:r>
              <a:rPr lang="en-US" altLang="en-US" sz="2400"/>
              <a:t>	</a:t>
            </a:r>
            <a:r>
              <a:rPr lang="en-US" altLang="en-US" b="1">
                <a:solidFill>
                  <a:srgbClr val="3D8963"/>
                </a:solidFill>
                <a:latin typeface="Courier New" panose="02070309020205020404" pitchFamily="49" charset="0"/>
              </a:rPr>
              <a:t>Square shapes[5] = {1,2,3,4,5};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altLang="en-US" sz="2800"/>
              <a:t>The default constructor is used for the remaining objects if initialization list is too short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FontTx/>
              <a:buNone/>
            </a:pPr>
            <a:r>
              <a:rPr lang="en-US" altLang="en-US" sz="2800">
                <a:latin typeface="Courier New" panose="02070309020205020404" pitchFamily="49" charset="0"/>
              </a:rPr>
              <a:t>   </a:t>
            </a:r>
            <a:r>
              <a:rPr lang="en-US" altLang="en-US" sz="2800" b="1">
                <a:solidFill>
                  <a:srgbClr val="3D8963"/>
                </a:solidFill>
                <a:latin typeface="Courier New" panose="02070309020205020404" pitchFamily="49" charset="0"/>
              </a:rPr>
              <a:t>Square boxes[5] = {1,2,3};</a:t>
            </a:r>
          </a:p>
        </p:txBody>
      </p:sp>
      <p:sp>
        <p:nvSpPr>
          <p:cNvPr id="121860" name="Slide Number Placeholder 3">
            <a:extLst>
              <a:ext uri="{FF2B5EF4-FFF2-40B4-BE49-F238E27FC236}">
                <a16:creationId xmlns:a16="http://schemas.microsoft.com/office/drawing/2014/main" id="{3004C37E-9401-5D47-8D89-E1ECDB3046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BE839E25-AF4B-1E4C-8998-C99D16659ED5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886227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26">
            <a:extLst>
              <a:ext uri="{FF2B5EF4-FFF2-40B4-BE49-F238E27FC236}">
                <a16:creationId xmlns:a16="http://schemas.microsoft.com/office/drawing/2014/main" id="{B6C26738-9020-F248-BA5C-25399E269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Initializing Arrays of Objects</a:t>
            </a:r>
          </a:p>
        </p:txBody>
      </p:sp>
      <p:sp>
        <p:nvSpPr>
          <p:cNvPr id="123907" name="Rectangle 1027">
            <a:extLst>
              <a:ext uri="{FF2B5EF4-FFF2-40B4-BE49-F238E27FC236}">
                <a16:creationId xmlns:a16="http://schemas.microsoft.com/office/drawing/2014/main" id="{D684831F-39EE-3347-BF53-24D12BBD3F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905000"/>
            <a:ext cx="8534400" cy="41148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800" dirty="0"/>
              <a:t>If an object is initialized with a constructor that takes &gt; 1 argument, the initialization list must include a call to the constructor for that object 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Rectangle spaces[3]={ Rectangle(2,5), 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               Rectangle(1,3), 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               Rectangle(7,7)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             };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800" dirty="0"/>
              <a:t>The same constructor does not have to be used for every object that is being initialized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rgbClr val="3D8963"/>
              </a:solidFill>
            </a:endParaRPr>
          </a:p>
        </p:txBody>
      </p:sp>
      <p:sp>
        <p:nvSpPr>
          <p:cNvPr id="123908" name="Slide Number Placeholder 3">
            <a:extLst>
              <a:ext uri="{FF2B5EF4-FFF2-40B4-BE49-F238E27FC236}">
                <a16:creationId xmlns:a16="http://schemas.microsoft.com/office/drawing/2014/main" id="{60981CBB-F743-3248-8528-22C9C213DD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C1225E8B-70CE-BD42-8E68-5C44CF4BAEF9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401154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D5E188D-787C-5743-BB14-5556B4BC5E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9921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8.3 Inputting and Displaying </a:t>
            </a:r>
            <a:br>
              <a:rPr lang="en-US" altLang="en-US"/>
            </a:br>
            <a:r>
              <a:rPr lang="en-US" altLang="en-US"/>
              <a:t>Array Contents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9D3AFD5-AD11-C84E-BAE8-021F2E1248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86800" cy="38862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	</a:t>
            </a:r>
            <a:r>
              <a:rPr lang="en-US" altLang="en-US" b="1" dirty="0" err="1">
                <a:latin typeface="Courier New" panose="02070309020205020404" pitchFamily="49" charset="0"/>
              </a:rPr>
              <a:t>cout</a:t>
            </a:r>
            <a:r>
              <a:rPr lang="en-US" altLang="en-US" dirty="0"/>
              <a:t> and </a:t>
            </a:r>
            <a:r>
              <a:rPr lang="en-US" altLang="en-US" b="1" dirty="0" err="1">
                <a:latin typeface="Courier New" panose="02070309020205020404" pitchFamily="49" charset="0"/>
              </a:rPr>
              <a:t>cin</a:t>
            </a:r>
            <a:r>
              <a:rPr lang="en-US" altLang="en-US" dirty="0"/>
              <a:t> can be used to display values from and store values into an array</a:t>
            </a:r>
            <a:endParaRPr lang="en-US" altLang="en-US" sz="2400" dirty="0"/>
          </a:p>
          <a:p>
            <a:pPr lvl="1" eaLnBrk="1" hangingPunct="1">
              <a:spcBef>
                <a:spcPct val="60000"/>
              </a:spcBef>
              <a:buFontTx/>
              <a:buNone/>
            </a:pP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ISIZE = 5;</a:t>
            </a:r>
          </a:p>
          <a:p>
            <a:pPr lvl="1" eaLnBrk="1" hangingPunct="1">
              <a:spcBef>
                <a:spcPts val="0"/>
              </a:spcBef>
              <a:buFontTx/>
              <a:buNone/>
            </a:pP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tests[ISIZE]; </a:t>
            </a: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// Define 5-element </a:t>
            </a:r>
          </a:p>
          <a:p>
            <a:pPr lvl="1" eaLnBrk="1" hangingPunct="1">
              <a:spcBef>
                <a:spcPts val="0"/>
              </a:spcBef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              // array</a:t>
            </a:r>
          </a:p>
          <a:p>
            <a:pPr lvl="1" eaLnBrk="1" hangingPunct="1">
              <a:buFontTx/>
              <a:buNone/>
            </a:pP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cout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&lt;&lt; "Enter first test score ";</a:t>
            </a:r>
          </a:p>
          <a:p>
            <a:pPr lvl="1" eaLnBrk="1" hangingPunct="1">
              <a:buFontTx/>
              <a:buNone/>
            </a:pP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cin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&gt;&gt;  tests[0];</a:t>
            </a: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75BF5AD2-263C-D141-A6F9-C213B62ADE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5F36D3E3-D4A8-B347-B5D8-E5C7CD0EF112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68876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050">
            <a:extLst>
              <a:ext uri="{FF2B5EF4-FFF2-40B4-BE49-F238E27FC236}">
                <a16:creationId xmlns:a16="http://schemas.microsoft.com/office/drawing/2014/main" id="{D3328A7C-E8B8-EB49-B6CF-7A4908476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Accessing All Array Elements</a:t>
            </a:r>
          </a:p>
        </p:txBody>
      </p:sp>
      <p:sp>
        <p:nvSpPr>
          <p:cNvPr id="26627" name="Rectangle 2051">
            <a:extLst>
              <a:ext uri="{FF2B5EF4-FFF2-40B4-BE49-F238E27FC236}">
                <a16:creationId xmlns:a16="http://schemas.microsoft.com/office/drawing/2014/main" id="{78C3957E-54FA-C14F-B178-B86130ED6D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077200" cy="4038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To access each element of an array</a:t>
            </a:r>
          </a:p>
          <a:p>
            <a:pPr lvl="1" eaLnBrk="1" hangingPunct="1"/>
            <a:r>
              <a:rPr lang="en-US" altLang="en-US" dirty="0"/>
              <a:t>Use a loop</a:t>
            </a:r>
          </a:p>
          <a:p>
            <a:pPr lvl="1" eaLnBrk="1" hangingPunct="1"/>
            <a:r>
              <a:rPr lang="en-US" altLang="en-US" dirty="0"/>
              <a:t>Let the loop control variable be the array subscript</a:t>
            </a:r>
          </a:p>
          <a:p>
            <a:pPr lvl="1" eaLnBrk="1" hangingPunct="1"/>
            <a:r>
              <a:rPr lang="en-US" altLang="en-US" dirty="0"/>
              <a:t>A different array element will be referenced each time through the loop</a:t>
            </a:r>
            <a:endParaRPr lang="en-US" altLang="en-US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for (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= 0;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&lt; 5;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++)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	 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cout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&lt;&lt; tests[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] &lt;&lt;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endl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1E97FD3F-E2EF-EC48-A336-BB079E72AA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7F9AA437-A5F2-E546-8587-EEA2E1FF49CF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860542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07E042E4-FA52-AA4C-A91C-715E6AB4C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3213"/>
            <a:ext cx="8610600" cy="793750"/>
          </a:xfrm>
        </p:spPr>
        <p:txBody>
          <a:bodyPr/>
          <a:lstStyle/>
          <a:p>
            <a:pPr eaLnBrk="1" hangingPunct="1"/>
            <a:r>
              <a:rPr lang="en-US" altLang="en-US" dirty="0"/>
              <a:t>Getting Array Data from a File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D151D62-DCA5-1E4D-BD66-1EE97F6C90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915400" cy="45720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ISIZE = 5;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sales[ISIZE]; 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ifstream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dataFile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;           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dataFile.open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("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sales.dat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");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if (!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dataFile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cout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&lt;&lt; "Error opening data file\n";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else {    // Input daily sales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for (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day = 0; day &lt; ISIZE; day++) 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dataFile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&gt;&gt; sales[day];  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dataFile.close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}</a:t>
            </a: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145435E7-5D80-1041-BC1A-91C98A3B3F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0828296A-6A8D-9C4A-847E-1ABB98807214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9274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ECC6878-E9F0-F244-9B85-84A48A9BF9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3213"/>
            <a:ext cx="8610600" cy="793750"/>
          </a:xfrm>
        </p:spPr>
        <p:txBody>
          <a:bodyPr/>
          <a:lstStyle/>
          <a:p>
            <a:pPr eaLnBrk="1" hangingPunct="1"/>
            <a:r>
              <a:rPr lang="en-US" altLang="en-US"/>
              <a:t>Sending Array Data to a File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FFCFD56-A39E-DB4A-93E9-BE799CDC92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382000" cy="41148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Open the file using an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ofstream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/>
              <a:t>object</a:t>
            </a:r>
          </a:p>
          <a:p>
            <a:pPr marL="0" indent="0" eaLnBrk="1" hangingPunct="1">
              <a:lnSpc>
                <a:spcPct val="75000"/>
              </a:lnSpc>
              <a:buFontTx/>
              <a:buNone/>
              <a:defRPr/>
            </a:pPr>
            <a:endParaRPr lang="en-US" altLang="en-US" dirty="0"/>
          </a:p>
          <a:p>
            <a:pPr eaLnBrk="1" hangingPunct="1">
              <a:lnSpc>
                <a:spcPct val="75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Use a loop to write each array element to the file</a:t>
            </a:r>
          </a:p>
          <a:p>
            <a:pPr marL="0" indent="0" eaLnBrk="1" hangingPunct="1">
              <a:lnSpc>
                <a:spcPct val="75000"/>
              </a:lnSpc>
              <a:buFontTx/>
              <a:buNone/>
              <a:defRPr/>
            </a:pPr>
            <a:endParaRPr lang="en-US" altLang="en-US" dirty="0"/>
          </a:p>
          <a:p>
            <a:pPr eaLnBrk="1" hangingPunct="1">
              <a:lnSpc>
                <a:spcPct val="75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Close the file</a:t>
            </a: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03F39B61-4EC4-7A45-AC70-32C7796D2E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37A2E125-1A06-C149-AF1B-8FE4A75ACC28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13719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5640693-214A-1549-84E2-868F818B18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992188"/>
          </a:xfrm>
        </p:spPr>
        <p:txBody>
          <a:bodyPr/>
          <a:lstStyle/>
          <a:p>
            <a:pPr eaLnBrk="1" hangingPunct="1"/>
            <a:r>
              <a:rPr lang="en-US" altLang="en-US"/>
              <a:t>No Bounds Checking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EEE6286-9E8C-9C4B-A4D8-F80BAF7CCD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209800"/>
            <a:ext cx="8534400" cy="39624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en-US"/>
              <a:t>There are no checks in C++ that an array subscript is in range</a:t>
            </a:r>
          </a:p>
          <a:p>
            <a:pPr eaLnBrk="1" hangingPunct="1">
              <a:lnSpc>
                <a:spcPct val="75000"/>
              </a:lnSpc>
              <a:spcBef>
                <a:spcPct val="40000"/>
              </a:spcBef>
            </a:pPr>
            <a:r>
              <a:rPr lang="en-US" altLang="en-US"/>
              <a:t>An invalid array subscript can cause the program to overwrite other memory</a:t>
            </a:r>
          </a:p>
          <a:p>
            <a:pPr eaLnBrk="1" hangingPunct="1">
              <a:lnSpc>
                <a:spcPct val="75000"/>
              </a:lnSpc>
              <a:spcBef>
                <a:spcPct val="40000"/>
              </a:spcBef>
            </a:pPr>
            <a:r>
              <a:rPr lang="en-US" altLang="en-US"/>
              <a:t>Example: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b="1">
                <a:solidFill>
                  <a:srgbClr val="3D8963"/>
                </a:solidFill>
                <a:latin typeface="Courier New" panose="02070309020205020404" pitchFamily="49" charset="0"/>
              </a:rPr>
              <a:t>const int ISIZE = 3;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b="1">
                <a:solidFill>
                  <a:srgbClr val="3D8963"/>
                </a:solidFill>
                <a:latin typeface="Courier New" panose="02070309020205020404" pitchFamily="49" charset="0"/>
              </a:rPr>
              <a:t>int i = 4;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b="1">
                <a:solidFill>
                  <a:srgbClr val="3D8963"/>
                </a:solidFill>
                <a:latin typeface="Courier New" panose="02070309020205020404" pitchFamily="49" charset="0"/>
              </a:rPr>
              <a:t>int num[ISIZE];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b="1">
                <a:solidFill>
                  <a:srgbClr val="3D8963"/>
                </a:solidFill>
                <a:latin typeface="Courier New" panose="02070309020205020404" pitchFamily="49" charset="0"/>
              </a:rPr>
              <a:t>num[i] = 25;</a:t>
            </a: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39705395-EE66-B341-8F09-A175CEE29B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7A73F5DD-DD2A-B648-BA85-96D2F73278DF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/>
          </a:p>
        </p:txBody>
      </p:sp>
      <p:grpSp>
        <p:nvGrpSpPr>
          <p:cNvPr id="32773" name="Group 21">
            <a:extLst>
              <a:ext uri="{FF2B5EF4-FFF2-40B4-BE49-F238E27FC236}">
                <a16:creationId xmlns:a16="http://schemas.microsoft.com/office/drawing/2014/main" id="{84B39B53-3281-AF4A-B861-868773F1BC49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4419600"/>
            <a:ext cx="3048000" cy="1600200"/>
            <a:chOff x="2544" y="2640"/>
            <a:chExt cx="1920" cy="1008"/>
          </a:xfrm>
        </p:grpSpPr>
        <p:sp>
          <p:nvSpPr>
            <p:cNvPr id="32774" name="Text Box 13">
              <a:extLst>
                <a:ext uri="{FF2B5EF4-FFF2-40B4-BE49-F238E27FC236}">
                  <a16:creationId xmlns:a16="http://schemas.microsoft.com/office/drawing/2014/main" id="{C3F9AAC3-1D30-8947-AE7D-842F13595E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2640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 baseline="0">
                  <a:latin typeface="Courier New" panose="02070309020205020404" pitchFamily="49" charset="0"/>
                </a:rPr>
                <a:t>num</a:t>
              </a:r>
            </a:p>
          </p:txBody>
        </p:sp>
        <p:sp>
          <p:nvSpPr>
            <p:cNvPr id="32775" name="Text Box 14">
              <a:extLst>
                <a:ext uri="{FF2B5EF4-FFF2-40B4-BE49-F238E27FC236}">
                  <a16:creationId xmlns:a16="http://schemas.microsoft.com/office/drawing/2014/main" id="{4897C019-1459-6343-A842-8EBB7513BB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3360"/>
              <a:ext cx="12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baseline="0">
                  <a:latin typeface="Times New Roman" panose="02020603050405020304" pitchFamily="18" charset="0"/>
                </a:rPr>
                <a:t> [0]   [1]   [2]</a:t>
              </a:r>
            </a:p>
          </p:txBody>
        </p:sp>
        <p:grpSp>
          <p:nvGrpSpPr>
            <p:cNvPr id="32776" name="Group 20">
              <a:extLst>
                <a:ext uri="{FF2B5EF4-FFF2-40B4-BE49-F238E27FC236}">
                  <a16:creationId xmlns:a16="http://schemas.microsoft.com/office/drawing/2014/main" id="{67A18C2E-B20A-644D-9F6F-922404B24B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3072"/>
              <a:ext cx="1920" cy="327"/>
              <a:chOff x="2544" y="3072"/>
              <a:chExt cx="1920" cy="327"/>
            </a:xfrm>
          </p:grpSpPr>
          <p:sp>
            <p:nvSpPr>
              <p:cNvPr id="32778" name="Rectangle 7">
                <a:extLst>
                  <a:ext uri="{FF2B5EF4-FFF2-40B4-BE49-F238E27FC236}">
                    <a16:creationId xmlns:a16="http://schemas.microsoft.com/office/drawing/2014/main" id="{5D8383B8-97E2-644D-94E0-CF2FD29EA5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6" y="3120"/>
                <a:ext cx="384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79" name="Rectangle 8">
                <a:extLst>
                  <a:ext uri="{FF2B5EF4-FFF2-40B4-BE49-F238E27FC236}">
                    <a16:creationId xmlns:a16="http://schemas.microsoft.com/office/drawing/2014/main" id="{C77AB4FE-2BDB-2B4D-BE61-346F42D76E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0" y="3120"/>
                <a:ext cx="384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80" name="Rectangle 10">
                <a:extLst>
                  <a:ext uri="{FF2B5EF4-FFF2-40B4-BE49-F238E27FC236}">
                    <a16:creationId xmlns:a16="http://schemas.microsoft.com/office/drawing/2014/main" id="{2FB3F5DA-EE9C-2A4A-B2DD-24C94D54C3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3120"/>
                <a:ext cx="384" cy="240"/>
              </a:xfrm>
              <a:prstGeom prst="rect">
                <a:avLst/>
              </a:prstGeom>
              <a:solidFill>
                <a:srgbClr val="FDFC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81" name="Rectangle 11">
                <a:extLst>
                  <a:ext uri="{FF2B5EF4-FFF2-40B4-BE49-F238E27FC236}">
                    <a16:creationId xmlns:a16="http://schemas.microsoft.com/office/drawing/2014/main" id="{D76872DA-5D6B-FB4B-A92E-2F92FC17C4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3120"/>
                <a:ext cx="384" cy="240"/>
              </a:xfrm>
              <a:prstGeom prst="rect">
                <a:avLst/>
              </a:prstGeom>
              <a:solidFill>
                <a:srgbClr val="FDFC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82" name="Rectangle 12">
                <a:extLst>
                  <a:ext uri="{FF2B5EF4-FFF2-40B4-BE49-F238E27FC236}">
                    <a16:creationId xmlns:a16="http://schemas.microsoft.com/office/drawing/2014/main" id="{535BD3AB-2B3C-C943-9984-57806A0694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2" y="3120"/>
                <a:ext cx="384" cy="240"/>
              </a:xfrm>
              <a:prstGeom prst="rect">
                <a:avLst/>
              </a:prstGeom>
              <a:solidFill>
                <a:srgbClr val="FDFC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83" name="Text Box 16">
                <a:extLst>
                  <a:ext uri="{FF2B5EF4-FFF2-40B4-BE49-F238E27FC236}">
                    <a16:creationId xmlns:a16="http://schemas.microsoft.com/office/drawing/2014/main" id="{CEC6D1C2-9200-8143-ACB3-8BC5F40D15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3072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 baseline="0">
                    <a:latin typeface="Courier New" panose="02070309020205020404" pitchFamily="49" charset="0"/>
                  </a:rPr>
                  <a:t>25</a:t>
                </a:r>
              </a:p>
            </p:txBody>
          </p:sp>
        </p:grpSp>
        <p:sp>
          <p:nvSpPr>
            <p:cNvPr id="32777" name="AutoShape 17">
              <a:extLst>
                <a:ext uri="{FF2B5EF4-FFF2-40B4-BE49-F238E27FC236}">
                  <a16:creationId xmlns:a16="http://schemas.microsoft.com/office/drawing/2014/main" id="{CD190E7D-4659-B54D-817B-D110AA0AF5E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048" y="2424"/>
              <a:ext cx="96" cy="1104"/>
            </a:xfrm>
            <a:prstGeom prst="leftBrace">
              <a:avLst>
                <a:gd name="adj1" fmla="val 95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5845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E6CD379A-63BD-1349-B464-18C632FBE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Off-By-One Errors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81BFC44C-FB27-4344-8BD6-93FB3BD13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These most often occur when a program accesses data one position beyond the end of an array, or misses the first or last element of an array.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If an array has size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en-US" dirty="0"/>
              <a:t>, then the subscripts range from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/>
              <a:t> to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1CE8EB1B-F676-E34C-9C59-E6ABC1F382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30913855-7576-9443-9F8E-DF9551F280FA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02676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5505FFC2-A4E2-A249-8F58-73CEA70EC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Start at element 0 or 1?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485D571D-221A-E94F-9A8E-4A3F3A37A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You may choose to declare arrays to be one larger than needed.  This allows you to use the element with subscript 1 as the ‘first’ element, etc., and may minimize off-by-one errors.</a:t>
            </a:r>
          </a:p>
          <a:p>
            <a:pPr eaLnBrk="1" hangingPunct="1"/>
            <a:r>
              <a:rPr lang="en-US" altLang="en-US"/>
              <a:t>The element with subscript 0 is not used.</a:t>
            </a:r>
          </a:p>
          <a:p>
            <a:pPr eaLnBrk="1" hangingPunct="1"/>
            <a:r>
              <a:rPr lang="en-US" altLang="en-US"/>
              <a:t>This is most often done when working with ordered data, </a:t>
            </a:r>
            <a:r>
              <a:rPr lang="en-US" altLang="en-US" i="1"/>
              <a:t>e.g.</a:t>
            </a:r>
            <a:r>
              <a:rPr lang="en-US" altLang="en-US"/>
              <a:t>, months of the year or days of the week</a:t>
            </a: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CC204631-DD54-3D49-BEFD-E251585C63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8-</a:t>
            </a:r>
            <a:fld id="{C5AD5F59-DF82-F948-9851-B4FCFA200540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1040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4074</TotalTime>
  <Words>1396</Words>
  <Application>Microsoft Macintosh PowerPoint</Application>
  <PresentationFormat>On-screen Show (4:3)</PresentationFormat>
  <Paragraphs>296</Paragraphs>
  <Slides>28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Courier New</vt:lpstr>
      <vt:lpstr>Times New Roman</vt:lpstr>
      <vt:lpstr>Office Theme</vt:lpstr>
      <vt:lpstr>PowerPoint Presentation</vt:lpstr>
      <vt:lpstr>8.2 Accessing Array Elements</vt:lpstr>
      <vt:lpstr>8.3 Inputting and Displaying  Array Contents</vt:lpstr>
      <vt:lpstr>Accessing All Array Elements</vt:lpstr>
      <vt:lpstr>Getting Array Data from a File</vt:lpstr>
      <vt:lpstr>Sending Array Data to a File</vt:lpstr>
      <vt:lpstr>No Bounds Checking</vt:lpstr>
      <vt:lpstr>Off-By-One Errors</vt:lpstr>
      <vt:lpstr>Start at element 0 or 1?</vt:lpstr>
      <vt:lpstr>8.4 Array Initialization: Alternate Ways to Initialize Variables</vt:lpstr>
      <vt:lpstr>8.5  The Range-Based for Loop</vt:lpstr>
      <vt:lpstr>Range-Based for Loop - Details</vt:lpstr>
      <vt:lpstr>Range-Based for Loop - Example</vt:lpstr>
      <vt:lpstr>Range-Based for Loop - Example</vt:lpstr>
      <vt:lpstr>Comparison:  Range-Based for Loop vs. Regular for Loop</vt:lpstr>
      <vt:lpstr>Using Increment and Decrement Operators with Array Elements</vt:lpstr>
      <vt:lpstr>Copying One Array to Another</vt:lpstr>
      <vt:lpstr>Are Two Arrays Equal?</vt:lpstr>
      <vt:lpstr>Find the Sum, Average of  Array Elements</vt:lpstr>
      <vt:lpstr>C-Strings and string Objects</vt:lpstr>
      <vt:lpstr>8.7  Using Parallel Arrays</vt:lpstr>
      <vt:lpstr>Parallel Array Example</vt:lpstr>
      <vt:lpstr>Parallel Array Processing</vt:lpstr>
      <vt:lpstr>8.8  The typedef Statement</vt:lpstr>
      <vt:lpstr>8.13 Arrays of Objects</vt:lpstr>
      <vt:lpstr>Arrays of Objects</vt:lpstr>
      <vt:lpstr>Initializing Arrays of Objects</vt:lpstr>
      <vt:lpstr>Initializing Arrays of Objects</vt:lpstr>
    </vt:vector>
  </TitlesOfParts>
  <Company>Clemson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M Lowe</dc:creator>
  <cp:lastModifiedBy>Microsoft Office User</cp:lastModifiedBy>
  <cp:revision>51</cp:revision>
  <cp:lastPrinted>2018-10-15T11:47:08Z</cp:lastPrinted>
  <dcterms:created xsi:type="dcterms:W3CDTF">2013-06-20T05:02:42Z</dcterms:created>
  <dcterms:modified xsi:type="dcterms:W3CDTF">2019-04-09T17:32:18Z</dcterms:modified>
</cp:coreProperties>
</file>