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8" r:id="rId2"/>
    <p:sldId id="257" r:id="rId3"/>
    <p:sldId id="258" r:id="rId4"/>
    <p:sldId id="302" r:id="rId5"/>
    <p:sldId id="303" r:id="rId6"/>
    <p:sldId id="321" r:id="rId7"/>
    <p:sldId id="263" r:id="rId8"/>
    <p:sldId id="266" r:id="rId9"/>
    <p:sldId id="267" r:id="rId10"/>
    <p:sldId id="260" r:id="rId11"/>
    <p:sldId id="322" r:id="rId12"/>
    <p:sldId id="323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1" autoAdjust="0"/>
    <p:restoredTop sz="94660"/>
  </p:normalViewPr>
  <p:slideViewPr>
    <p:cSldViewPr>
      <p:cViewPr varScale="1">
        <p:scale>
          <a:sx n="112" d="100"/>
          <a:sy n="112" d="100"/>
        </p:scale>
        <p:origin x="19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5776DA-5E46-9F44-8781-149F80171B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6A35E8-8A14-5045-A46A-A3CF3CF049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3D612-EDEA-AB4D-BD17-0AEDDD359A1E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2774BB-AAB3-1C43-9AF2-9A6328CCFD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993D7-EB73-CB44-AF9D-A2FD04A715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92D69-4BA1-BB4F-93B3-82B40C43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2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843B-C196-4A44-8B92-58E240D31012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C180B-BB14-42F9-8F8A-98153BC3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E7979D-6D9B-4A6B-8499-E4811C3DB915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5264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8D282C-524A-4A19-99DF-BC2F193EF84E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2038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8D282C-524A-4A19-99DF-BC2F193EF84E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2900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8D282C-524A-4A19-99DF-BC2F193EF84E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92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2E6466E-97D8-4A13-8B5D-9E4DBE318F48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  <p:sp>
        <p:nvSpPr>
          <p:cNvPr id="71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3239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EBF3772C-390A-8745-BA08-C5A5E46D32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A9C5EDC-5533-1D46-8952-008F0F95E3D3}" type="slidenum">
              <a:rPr kumimoji="0" lang="en-US" altLang="en-US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  <p:sp>
        <p:nvSpPr>
          <p:cNvPr id="110595" name="Rectangle 4098">
            <a:extLst>
              <a:ext uri="{FF2B5EF4-FFF2-40B4-BE49-F238E27FC236}">
                <a16:creationId xmlns:a16="http://schemas.microsoft.com/office/drawing/2014/main" id="{6BC61C2F-C795-1042-9520-52651E813F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4099">
            <a:extLst>
              <a:ext uri="{FF2B5EF4-FFF2-40B4-BE49-F238E27FC236}">
                <a16:creationId xmlns:a16="http://schemas.microsoft.com/office/drawing/2014/main" id="{4C3A5361-2689-D947-9BAE-451D9301B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pr8-24.cpp</a:t>
            </a:r>
          </a:p>
        </p:txBody>
      </p:sp>
    </p:spTree>
    <p:extLst>
      <p:ext uri="{BB962C8B-B14F-4D97-AF65-F5344CB8AC3E}">
        <p14:creationId xmlns:p14="http://schemas.microsoft.com/office/powerpoint/2010/main" val="937881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EBF3772C-390A-8745-BA08-C5A5E46D32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A9C5EDC-5533-1D46-8952-008F0F95E3D3}" type="slidenum">
              <a:rPr kumimoji="0" lang="en-US" altLang="en-US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  <p:sp>
        <p:nvSpPr>
          <p:cNvPr id="110595" name="Rectangle 4098">
            <a:extLst>
              <a:ext uri="{FF2B5EF4-FFF2-40B4-BE49-F238E27FC236}">
                <a16:creationId xmlns:a16="http://schemas.microsoft.com/office/drawing/2014/main" id="{6BC61C2F-C795-1042-9520-52651E813F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4099">
            <a:extLst>
              <a:ext uri="{FF2B5EF4-FFF2-40B4-BE49-F238E27FC236}">
                <a16:creationId xmlns:a16="http://schemas.microsoft.com/office/drawing/2014/main" id="{4C3A5361-2689-D947-9BAE-451D9301B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pr8-24.cpp</a:t>
            </a:r>
          </a:p>
        </p:txBody>
      </p:sp>
    </p:spTree>
    <p:extLst>
      <p:ext uri="{BB962C8B-B14F-4D97-AF65-F5344CB8AC3E}">
        <p14:creationId xmlns:p14="http://schemas.microsoft.com/office/powerpoint/2010/main" val="76848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>
            <a:extLst>
              <a:ext uri="{FF2B5EF4-FFF2-40B4-BE49-F238E27FC236}">
                <a16:creationId xmlns:a16="http://schemas.microsoft.com/office/drawing/2014/main" id="{BB51500D-787B-4C4C-AEC4-7687C7463C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BA2FC2-6ACB-E347-B0D9-D31637CE3100}" type="slidenum">
              <a:rPr kumimoji="0" lang="en-US" altLang="en-US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  <p:sp>
        <p:nvSpPr>
          <p:cNvPr id="112643" name="Rectangle 4098">
            <a:extLst>
              <a:ext uri="{FF2B5EF4-FFF2-40B4-BE49-F238E27FC236}">
                <a16:creationId xmlns:a16="http://schemas.microsoft.com/office/drawing/2014/main" id="{F1DE857A-C6A1-7743-B5D2-4FC3D8D847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4099">
            <a:extLst>
              <a:ext uri="{FF2B5EF4-FFF2-40B4-BE49-F238E27FC236}">
                <a16:creationId xmlns:a16="http://schemas.microsoft.com/office/drawing/2014/main" id="{C1CB6AD7-2302-D342-999E-18B67F314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pr8-25.cpp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21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2D661B8-A94A-48C4-94C0-2EF84B630F22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0232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878B7D-A75B-499A-BEFA-972F019812FC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pr8-23.cpp and pr8-24.cpp</a:t>
            </a:r>
          </a:p>
        </p:txBody>
      </p:sp>
    </p:spTree>
    <p:extLst>
      <p:ext uri="{BB962C8B-B14F-4D97-AF65-F5344CB8AC3E}">
        <p14:creationId xmlns:p14="http://schemas.microsoft.com/office/powerpoint/2010/main" val="3921466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477BC3-4177-4C5A-AF4C-0E1213CBBD9C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pr8-25.cpp, pr8-26.cpp, and pr8-27.cpp</a:t>
            </a:r>
          </a:p>
        </p:txBody>
      </p:sp>
    </p:spTree>
    <p:extLst>
      <p:ext uri="{BB962C8B-B14F-4D97-AF65-F5344CB8AC3E}">
        <p14:creationId xmlns:p14="http://schemas.microsoft.com/office/powerpoint/2010/main" val="1536567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8D282C-524A-4A19-99DF-BC2F193EF84E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347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2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0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8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4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7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6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6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2D8F-0DC8-40FB-9AFD-7C3A4EDA7B85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AD75B-1285-CB4C-BFB0-8D9F35FCF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Chapter 8 </a:t>
            </a:r>
            <a:r>
              <a:rPr lang="en-US" sz="4400"/>
              <a:t>– Vectors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6701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7322" y="76718"/>
            <a:ext cx="8229600" cy="6556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Vectors - Selected Public Member Functions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endParaRPr lang="en-US" altLang="en-US" sz="20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at(position)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-  returns value located at the position</a:t>
            </a:r>
            <a:endParaRPr lang="en-US" altLang="en-US" sz="2000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size()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- returns number of elements in the vector </a:t>
            </a:r>
          </a:p>
          <a:p>
            <a:pPr marL="0" indent="0">
              <a:buFontTx/>
              <a:buNone/>
            </a:pPr>
            <a:r>
              <a:rPr lang="en-US" altLang="en-US" sz="2000" dirty="0" err="1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max_size</a:t>
            </a: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 </a:t>
            </a:r>
            <a:r>
              <a:rPr lang="en-US" altLang="en-US" sz="2000" dirty="0" err="1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</a:t>
            </a: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return maximum size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resize (n)     	   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change size </a:t>
            </a:r>
          </a:p>
          <a:p>
            <a:pPr marL="0" indent="0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resize (n, value)    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change size and initialize each of the additional</a:t>
            </a:r>
          </a:p>
          <a:p>
            <a:pPr marL="0" indent="0"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  elements to </a:t>
            </a: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</a:t>
            </a: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capacity() 	   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return size of allocated storage capacity </a:t>
            </a:r>
          </a:p>
          <a:p>
            <a:pPr marL="0" indent="0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empty() 	   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test whether vector is empty (returns true if empty)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clear() 	               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clears a vector of all its elements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reverse()</a:t>
            </a: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   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reverses order of the elements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swap(vector 2)</a:t>
            </a: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swaps the contents of the vector with the contents of </a:t>
            </a:r>
          </a:p>
          <a:p>
            <a:pPr marL="0" indent="0"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   vector2</a:t>
            </a:r>
          </a:p>
          <a:p>
            <a:pPr marL="0" indent="0">
              <a:buFontTx/>
              <a:buNone/>
            </a:pP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reserve(</a:t>
            </a:r>
            <a:r>
              <a:rPr lang="en-US" sz="2000" dirty="0" err="1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new_cap</a:t>
            </a:r>
            <a:r>
              <a:rPr 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request a change in capacity</a:t>
            </a:r>
          </a:p>
          <a:p>
            <a:pPr marL="0" indent="0">
              <a:buFontTx/>
              <a:buNone/>
            </a:pPr>
            <a:r>
              <a:rPr lang="en-US" sz="2000" dirty="0" err="1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shrink_to_fit</a:t>
            </a:r>
            <a:r>
              <a:rPr 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       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r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equests the removal of unused capacity</a:t>
            </a: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7322" y="76718"/>
            <a:ext cx="8229600" cy="6556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Vectors Iterators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4102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altLang="en-US" sz="20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an iterator?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object that points to an element inside the vector.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used to move through the contents of the vector.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similar functionality as that of pointers.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Iterators with vectors are not limited to moving sequentially; they can randomly access any element inside the vector.</a:t>
            </a:r>
          </a:p>
        </p:txBody>
      </p:sp>
    </p:spTree>
    <p:extLst>
      <p:ext uri="{BB962C8B-B14F-4D97-AF65-F5344CB8AC3E}">
        <p14:creationId xmlns:p14="http://schemas.microsoft.com/office/powerpoint/2010/main" val="2886799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7322" y="76718"/>
            <a:ext cx="8229600" cy="6556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Vector Iterators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begin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-  returns an iterator to beginning </a:t>
            </a:r>
            <a:endParaRPr lang="en-US" altLang="en-US" sz="2000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- returns and iterator to just beyond the last element</a:t>
            </a:r>
          </a:p>
          <a:p>
            <a:pPr marL="0" indent="0">
              <a:buFontTx/>
              <a:buNone/>
            </a:pPr>
            <a:endParaRPr lang="en-US" alt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// without an iterator </a:t>
            </a:r>
          </a:p>
          <a:p>
            <a:pPr marL="0" indent="0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vector&lt;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&gt; v = {1, 2, 3};</a:t>
            </a:r>
          </a:p>
          <a:p>
            <a:pPr marL="0" indent="0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for (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 0; 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&lt; 3; 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cout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&lt;&lt; v[j] &lt;&lt; ” ”;</a:t>
            </a:r>
          </a:p>
          <a:p>
            <a:pPr marL="0" indent="0">
              <a:buFontTx/>
              <a:buNone/>
            </a:pPr>
            <a:endParaRPr lang="en-US" alt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alt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// if have an iterator, don’t need to know or </a:t>
            </a:r>
          </a:p>
          <a:p>
            <a:pPr marL="0" indent="0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// keep track of the number of elements</a:t>
            </a:r>
          </a:p>
          <a:p>
            <a:pPr marL="0" indent="0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vector&lt;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&gt;::iterator 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for (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 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v.begin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(); 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!= 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v.end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(); 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cout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&lt;&lt; *</a:t>
            </a:r>
            <a:r>
              <a:rPr lang="en-US" alt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&lt;&lt; ” ”;</a:t>
            </a:r>
          </a:p>
          <a:p>
            <a:pPr marL="0" indent="0">
              <a:buFontTx/>
              <a:buNone/>
            </a:pPr>
            <a:endParaRPr lang="en-US" alt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63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7322" y="76718"/>
            <a:ext cx="8229600" cy="6556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Vector Iterators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// another example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vector&lt;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&gt; v = {1, 2, 3};</a:t>
            </a:r>
          </a:p>
          <a:p>
            <a:pPr marL="0" indent="0"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vector&lt;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&gt;::iterator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endParaRPr lang="en-US" altLang="en-US" sz="18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for (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v.begin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();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!=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v.end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();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if (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==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v.begin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v.insert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, 5); // insert 5 at beginning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// v now contains 5 1 2 3</a:t>
            </a:r>
          </a:p>
          <a:p>
            <a:pPr marL="0" indent="0">
              <a:buFontTx/>
              <a:buNone/>
            </a:pPr>
            <a:endParaRPr lang="en-US" altLang="en-US" sz="18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for (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v.begin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();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!=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v.end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();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if (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==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v.begin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 + 1) 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v.erase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); // </a:t>
            </a:r>
            <a:r>
              <a:rPr lang="en-US" altLang="en-US" sz="18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iter</a:t>
            </a: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now points to element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				 // after the deleted element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altLang="en-US" sz="18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// v now contains 5 2 3</a:t>
            </a:r>
          </a:p>
          <a:p>
            <a:pPr marL="0" indent="0">
              <a:buFontTx/>
              <a:buNone/>
            </a:pPr>
            <a:endParaRPr lang="en-US" alt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7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012"/>
            <a:ext cx="8420100" cy="45878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8.12 Vectors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610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Holds a set of elements, like an array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Flexible number of elements - can grow and shrink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No need to specify size when defined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Automatically adds more space as needed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Defined in the Standard Template Library (STL)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Covered in a later chapter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Must include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header file to use vectors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#include &lt;vector&gt;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Must use namespace 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std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Tx/>
              <a:buNone/>
            </a:pPr>
            <a:endParaRPr lang="en-US" altLang="en-US" sz="2400" b="1" dirty="0">
              <a:solidFill>
                <a:srgbClr val="3D896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7261" y="98425"/>
            <a:ext cx="8610600" cy="533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Vectors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47261" y="1066800"/>
            <a:ext cx="8534400" cy="41148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Can hold values of any type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Type is specified when a vector is defined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altLang="en-US" sz="2400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scores;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vector&lt;double&gt; volumes;</a:t>
            </a:r>
          </a:p>
          <a:p>
            <a:pPr>
              <a:spcBef>
                <a:spcPct val="40000"/>
              </a:spcBef>
              <a:defRPr/>
            </a:pPr>
            <a:r>
              <a:rPr lang="en-US" altLang="en-US" dirty="0"/>
              <a:t>You can specify initial size if desired</a:t>
            </a:r>
          </a:p>
          <a:p>
            <a:pPr marL="0" lvl="1" indent="0">
              <a:spcBef>
                <a:spcPct val="40000"/>
              </a:spcBef>
              <a:buNone/>
              <a:defRPr/>
            </a:pPr>
            <a:r>
              <a:rPr lang="en-US" altLang="en-US" b="1" dirty="0">
                <a:solidFill>
                  <a:srgbClr val="3D8963"/>
                </a:solidFill>
                <a:latin typeface="Courier New" pitchFamily="49" charset="0"/>
              </a:rPr>
              <a:t>   vector&lt;</a:t>
            </a:r>
            <a:r>
              <a:rPr lang="en-US" altLang="en-US" b="1" dirty="0" err="1">
                <a:solidFill>
                  <a:srgbClr val="3D8963"/>
                </a:solidFill>
                <a:latin typeface="Courier New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itchFamily="49" charset="0"/>
              </a:rPr>
              <a:t>&gt; scores(24);</a:t>
            </a:r>
            <a:endParaRPr lang="en-US" altLang="en-US" dirty="0"/>
          </a:p>
          <a:p>
            <a:pPr eaLnBrk="1" hangingPunct="1">
              <a:spcBef>
                <a:spcPct val="40000"/>
              </a:spcBef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Can use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to access elements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0792A01D-3480-1848-9797-44FE2310A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Defining Vectors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68159959-5072-014A-A661-811A5C93A7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648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en-US" altLang="en-US" sz="2800" dirty="0"/>
              <a:t>Define a vector of integers (starts with 0 elements)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vector&lt;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&gt; scores;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endParaRPr lang="en-US" altLang="en-US" b="1" dirty="0">
              <a:solidFill>
                <a:srgbClr val="3D8963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en-US" altLang="en-US" sz="2800" dirty="0"/>
              <a:t>Define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dirty="0"/>
              <a:t> vector with initial size 30 elements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vector&lt;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&gt; scores(30);</a:t>
            </a:r>
          </a:p>
          <a:p>
            <a:pPr marL="0" indent="0" eaLnBrk="1" hangingPunct="1">
              <a:lnSpc>
                <a:spcPct val="85000"/>
              </a:lnSpc>
              <a:spcBef>
                <a:spcPct val="35000"/>
              </a:spcBef>
              <a:buNone/>
            </a:pPr>
            <a:endParaRPr lang="en-US" altLang="en-US" b="1" dirty="0">
              <a:solidFill>
                <a:srgbClr val="3D8963"/>
              </a:solidFill>
            </a:endParaRPr>
          </a:p>
        </p:txBody>
      </p:sp>
      <p:sp>
        <p:nvSpPr>
          <p:cNvPr id="109572" name="Slide Number Placeholder 3">
            <a:extLst>
              <a:ext uri="{FF2B5EF4-FFF2-40B4-BE49-F238E27FC236}">
                <a16:creationId xmlns:a16="http://schemas.microsoft.com/office/drawing/2014/main" id="{54DC881A-571C-7D41-AE67-7EC6116A39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39F30CFA-FBEA-C64B-8C70-E6A510E4BCAA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082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0792A01D-3480-1848-9797-44FE2310A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Defining Vectors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68159959-5072-014A-A661-811A5C93A7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648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en-US" altLang="en-US" sz="2800" dirty="0"/>
              <a:t>Define 20-element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dirty="0"/>
              <a:t> vector and initialize all elements to 0 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vector&lt;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&gt; scores(20, 0);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endParaRPr lang="en-US" altLang="en-US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en-US" altLang="en-US" sz="2800" dirty="0"/>
              <a:t>Define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dirty="0"/>
              <a:t> vector initialized to size and contents of  vector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finals</a:t>
            </a:r>
            <a:endParaRPr lang="en-US" altLang="en-US" sz="2800" dirty="0"/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vector&lt;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&gt; scores(finals);</a:t>
            </a:r>
            <a:endParaRPr lang="en-US" altLang="en-US" b="1" dirty="0">
              <a:solidFill>
                <a:srgbClr val="3D8963"/>
              </a:solidFill>
            </a:endParaRPr>
          </a:p>
        </p:txBody>
      </p:sp>
      <p:sp>
        <p:nvSpPr>
          <p:cNvPr id="109572" name="Slide Number Placeholder 3">
            <a:extLst>
              <a:ext uri="{FF2B5EF4-FFF2-40B4-BE49-F238E27FC236}">
                <a16:creationId xmlns:a16="http://schemas.microsoft.com/office/drawing/2014/main" id="{54DC881A-571C-7D41-AE67-7EC6116A39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39F30CFA-FBEA-C64B-8C70-E6A510E4BCAA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9165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ECD865FF-AB1D-3F45-9873-B36386F1A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C++ 11 Features for Vectors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7048C5E9-774C-7246-97B2-BBC4CED051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5344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en-US" altLang="en-US" sz="2800" dirty="0"/>
              <a:t>C++ 11 supports vector definitions that use an initialization list</a:t>
            </a:r>
          </a:p>
          <a:p>
            <a:pPr lvl="1" eaLnBrk="1" hangingPunct="1">
              <a:lnSpc>
                <a:spcPct val="150000"/>
              </a:lnSpc>
              <a:spcAft>
                <a:spcPts val="60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vector&lt;</a:t>
            </a:r>
            <a:r>
              <a:rPr lang="en-US" altLang="en-US" sz="24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&gt; scores {88, 67, 79, 84};</a:t>
            </a:r>
            <a:endParaRPr lang="en-US" altLang="en-US" sz="2400" b="1" dirty="0">
              <a:solidFill>
                <a:srgbClr val="3D8963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2800" dirty="0"/>
              <a:t>Note:  no = operator between the vector name and the initialization list</a:t>
            </a:r>
          </a:p>
          <a:p>
            <a:pPr eaLnBrk="1" hangingPunct="1">
              <a:lnSpc>
                <a:spcPct val="85000"/>
              </a:lnSpc>
              <a:spcBef>
                <a:spcPts val="1800"/>
              </a:spcBef>
            </a:pPr>
            <a:r>
              <a:rPr lang="en-US" altLang="en-US" sz="2800" dirty="0"/>
              <a:t>A range-based for loop can be used to access the elements of a vector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for (</a:t>
            </a:r>
            <a:r>
              <a:rPr lang="en-US" altLang="en-US" sz="24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test : scores)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24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&lt;&lt; test &lt;&lt; " ";</a:t>
            </a:r>
            <a:endParaRPr lang="en-US" altLang="en-US" sz="2400" b="1" dirty="0">
              <a:solidFill>
                <a:srgbClr val="3D8963"/>
              </a:solidFill>
            </a:endParaRPr>
          </a:p>
        </p:txBody>
      </p:sp>
      <p:sp>
        <p:nvSpPr>
          <p:cNvPr id="111620" name="Slide Number Placeholder 3">
            <a:extLst>
              <a:ext uri="{FF2B5EF4-FFF2-40B4-BE49-F238E27FC236}">
                <a16:creationId xmlns:a16="http://schemas.microsoft.com/office/drawing/2014/main" id="{0EA6D00B-4F06-E441-A158-0406C9D76B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107E8999-9913-4547-A059-DE7EC865EF75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6094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8356"/>
            <a:ext cx="8229600" cy="407444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Vectors - Basic Operators</a:t>
            </a:r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2800" dirty="0">
                <a:cs typeface="Tahoma" panose="020B0604030504040204" pitchFamily="34" charset="0"/>
              </a:rPr>
              <a:t>=      assignment replaces a vector's contents with the  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cs typeface="Tahoma" panose="020B0604030504040204" pitchFamily="34" charset="0"/>
              </a:rPr>
              <a:t>        contents of another</a:t>
            </a:r>
          </a:p>
          <a:p>
            <a:pPr marL="0" indent="0">
              <a:buFontTx/>
              <a:buNone/>
            </a:pPr>
            <a:endParaRPr lang="en-US" altLang="en-US" sz="2800" dirty="0">
              <a:cs typeface="Tahoma" panose="020B060403050404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800" dirty="0">
                <a:cs typeface="Tahoma" panose="020B0604030504040204" pitchFamily="34" charset="0"/>
              </a:rPr>
              <a:t>==    an element by element comparison of two vectors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8EE62AA5-7A61-4AD8-BD92-FB21B352570E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137" y="223045"/>
            <a:ext cx="8610600" cy="457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Growing a Vector’s Size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153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Use </a:t>
            </a:r>
            <a:r>
              <a:rPr lang="en-US" altLang="en-US" sz="2400" b="1" dirty="0"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push_back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member function to add an element to a full array or to an array that had no defined size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a new element holding a 75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scores.push_back</a:t>
            </a: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(75); 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                   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Use </a:t>
            </a:r>
            <a:r>
              <a:rPr lang="en-US" altLang="en-US" sz="2400" b="1" dirty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size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member function to determine number of elements currently in a vector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howbig</a:t>
            </a: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400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scores.size</a:t>
            </a: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7943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dirty="0"/>
              <a:t>Removing Vector Elements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94211" y="12192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5000"/>
              </a:lnSpc>
              <a:spcBef>
                <a:spcPts val="1200"/>
              </a:spcBef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Use </a:t>
            </a:r>
            <a:r>
              <a:rPr lang="en-US" altLang="en-US" sz="2400" b="1" dirty="0"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pop_back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member function to remove last element from vector </a:t>
            </a:r>
          </a:p>
          <a:p>
            <a:pPr lvl="1" eaLnBrk="1" hangingPunct="1">
              <a:lnSpc>
                <a:spcPct val="85000"/>
              </a:lnSpc>
              <a:spcBef>
                <a:spcPts val="1200"/>
              </a:spcBef>
              <a:buFontTx/>
              <a:buNone/>
            </a:pPr>
            <a:r>
              <a:rPr lang="en-US" altLang="en-US" sz="2400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scores.pop_back</a:t>
            </a: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85000"/>
              </a:lnSpc>
              <a:spcBef>
                <a:spcPts val="1200"/>
              </a:spcBef>
              <a:buFontTx/>
              <a:buNone/>
            </a:pPr>
            <a:endParaRPr lang="en-US" altLang="en-US" sz="2400" b="1" dirty="0">
              <a:solidFill>
                <a:srgbClr val="3D8963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ts val="1200"/>
              </a:spcBef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To remove all contents of vector, use </a:t>
            </a:r>
            <a:r>
              <a:rPr lang="en-US" altLang="en-US" sz="2400" b="1" dirty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clear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member function </a:t>
            </a:r>
          </a:p>
          <a:p>
            <a:pPr lvl="1" eaLnBrk="1" hangingPunct="1">
              <a:lnSpc>
                <a:spcPct val="85000"/>
              </a:lnSpc>
              <a:spcBef>
                <a:spcPts val="1200"/>
              </a:spcBef>
              <a:buFontTx/>
              <a:buNone/>
            </a:pPr>
            <a:r>
              <a:rPr lang="en-US" altLang="en-US" sz="2400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scores.clear</a:t>
            </a: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85000"/>
              </a:lnSpc>
              <a:spcBef>
                <a:spcPts val="1200"/>
              </a:spcBef>
              <a:buFontTx/>
              <a:buNone/>
            </a:pPr>
            <a:endParaRPr lang="en-US" altLang="en-US" sz="2400" b="1" dirty="0">
              <a:solidFill>
                <a:srgbClr val="3D8963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ts val="1200"/>
              </a:spcBef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To determine if vector is empty, use </a:t>
            </a:r>
            <a:r>
              <a:rPr lang="en-US" altLang="en-US" sz="2400" b="1" dirty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empty</a:t>
            </a:r>
            <a:r>
              <a:rPr lang="en-US" altLang="en-US" sz="2400" dirty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member function</a:t>
            </a:r>
          </a:p>
          <a:p>
            <a:pPr lvl="1" eaLnBrk="1" hangingPunct="1">
              <a:lnSpc>
                <a:spcPct val="85000"/>
              </a:lnSpc>
              <a:spcBef>
                <a:spcPts val="1200"/>
              </a:spcBef>
              <a:buFontTx/>
              <a:buNone/>
            </a:pP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(!</a:t>
            </a:r>
            <a:r>
              <a:rPr lang="en-US" altLang="en-US" sz="2400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scores.empty</a:t>
            </a: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6921</TotalTime>
  <Words>688</Words>
  <Application>Microsoft Macintosh PowerPoint</Application>
  <PresentationFormat>On-screen Show (4:3)</PresentationFormat>
  <Paragraphs>143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Tahoma</vt:lpstr>
      <vt:lpstr>Times New Roman</vt:lpstr>
      <vt:lpstr>Office Theme</vt:lpstr>
      <vt:lpstr>PowerPoint Presentation</vt:lpstr>
      <vt:lpstr>8.12 Vectors</vt:lpstr>
      <vt:lpstr>Vectors</vt:lpstr>
      <vt:lpstr>Defining Vectors</vt:lpstr>
      <vt:lpstr>Defining Vectors</vt:lpstr>
      <vt:lpstr>C++ 11 Features for Vectors</vt:lpstr>
      <vt:lpstr>Vectors - Basic Operators</vt:lpstr>
      <vt:lpstr>Growing a Vector’s Size</vt:lpstr>
      <vt:lpstr>Removing Vector Elements</vt:lpstr>
      <vt:lpstr>Vectors - Selected Public Member Functions</vt:lpstr>
      <vt:lpstr>Vectors Iterators</vt:lpstr>
      <vt:lpstr>Vector Iterators</vt:lpstr>
      <vt:lpstr>Vector Iterators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M Lowe</dc:creator>
  <cp:lastModifiedBy>Microsoft Office User</cp:lastModifiedBy>
  <cp:revision>55</cp:revision>
  <cp:lastPrinted>2018-10-15T11:47:08Z</cp:lastPrinted>
  <dcterms:created xsi:type="dcterms:W3CDTF">2013-06-20T05:02:42Z</dcterms:created>
  <dcterms:modified xsi:type="dcterms:W3CDTF">2019-05-02T01:43:24Z</dcterms:modified>
</cp:coreProperties>
</file>