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7" r:id="rId2"/>
    <p:sldId id="259" r:id="rId3"/>
    <p:sldId id="260" r:id="rId4"/>
    <p:sldId id="300" r:id="rId5"/>
    <p:sldId id="261" r:id="rId6"/>
    <p:sldId id="301" r:id="rId7"/>
    <p:sldId id="262" r:id="rId8"/>
    <p:sldId id="302" r:id="rId9"/>
    <p:sldId id="264" r:id="rId10"/>
    <p:sldId id="304" r:id="rId11"/>
    <p:sldId id="305" r:id="rId12"/>
    <p:sldId id="303" r:id="rId13"/>
    <p:sldId id="306" r:id="rId14"/>
    <p:sldId id="307" r:id="rId15"/>
    <p:sldId id="308" r:id="rId16"/>
    <p:sldId id="266" r:id="rId17"/>
    <p:sldId id="267" r:id="rId18"/>
    <p:sldId id="268" r:id="rId19"/>
    <p:sldId id="269" r:id="rId20"/>
    <p:sldId id="270" r:id="rId21"/>
    <p:sldId id="271" r:id="rId22"/>
    <p:sldId id="273" r:id="rId23"/>
    <p:sldId id="274" r:id="rId24"/>
    <p:sldId id="310" r:id="rId25"/>
    <p:sldId id="311" r:id="rId26"/>
    <p:sldId id="312" r:id="rId27"/>
    <p:sldId id="313" r:id="rId28"/>
    <p:sldId id="309" r:id="rId29"/>
    <p:sldId id="275" r:id="rId30"/>
    <p:sldId id="314" r:id="rId31"/>
    <p:sldId id="316" r:id="rId32"/>
    <p:sldId id="315" r:id="rId33"/>
    <p:sldId id="287" r:id="rId34"/>
    <p:sldId id="288" r:id="rId35"/>
    <p:sldId id="289" r:id="rId36"/>
    <p:sldId id="290" r:id="rId37"/>
    <p:sldId id="291" r:id="rId38"/>
    <p:sldId id="292" r:id="rId39"/>
    <p:sldId id="293" r:id="rId40"/>
    <p:sldId id="294" r:id="rId41"/>
    <p:sldId id="295"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92" autoAdjust="0"/>
    <p:restoredTop sz="82091"/>
  </p:normalViewPr>
  <p:slideViewPr>
    <p:cSldViewPr>
      <p:cViewPr>
        <p:scale>
          <a:sx n="63" d="100"/>
          <a:sy n="63" d="100"/>
        </p:scale>
        <p:origin x="1800" y="2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5776DA-5E46-9F44-8781-149F80171B0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86A35E8-8A14-5045-A46A-A3CF3CF049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0C3D612-EDEA-AB4D-BD17-0AEDDD359A1E}" type="datetimeFigureOut">
              <a:rPr lang="en-US" smtClean="0"/>
              <a:t>3/7/19</a:t>
            </a:fld>
            <a:endParaRPr lang="en-US"/>
          </a:p>
        </p:txBody>
      </p:sp>
      <p:sp>
        <p:nvSpPr>
          <p:cNvPr id="4" name="Footer Placeholder 3">
            <a:extLst>
              <a:ext uri="{FF2B5EF4-FFF2-40B4-BE49-F238E27FC236}">
                <a16:creationId xmlns:a16="http://schemas.microsoft.com/office/drawing/2014/main" id="{A12774BB-AAB3-1C43-9AF2-9A6328CCFD3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AA993D7-EB73-CB44-AF9D-A2FD04A715D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E92D69-4BA1-BB4F-93B3-82B40C4397D2}" type="slidenum">
              <a:rPr lang="en-US" smtClean="0"/>
              <a:t>‹#›</a:t>
            </a:fld>
            <a:endParaRPr lang="en-US"/>
          </a:p>
        </p:txBody>
      </p:sp>
    </p:spTree>
    <p:extLst>
      <p:ext uri="{BB962C8B-B14F-4D97-AF65-F5344CB8AC3E}">
        <p14:creationId xmlns:p14="http://schemas.microsoft.com/office/powerpoint/2010/main" val="1221921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98843B-C196-4A44-8B92-58E240D31012}" type="datetimeFigureOut">
              <a:rPr lang="en-US" smtClean="0"/>
              <a:t>3/7/19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9C180B-BB14-42F9-8F8A-98153BC347B7}" type="slidenum">
              <a:rPr lang="en-US" smtClean="0"/>
              <a:t>‹#›</a:t>
            </a:fld>
            <a:endParaRPr lang="en-US"/>
          </a:p>
        </p:txBody>
      </p:sp>
    </p:spTree>
    <p:extLst>
      <p:ext uri="{BB962C8B-B14F-4D97-AF65-F5344CB8AC3E}">
        <p14:creationId xmlns:p14="http://schemas.microsoft.com/office/powerpoint/2010/main" val="263674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3E7979D-6D9B-4A6B-8499-E4811C3DB915}" type="slidenum">
              <a:rPr kumimoji="0" lang="en-US" altLang="en-US"/>
              <a:pPr>
                <a:spcBef>
                  <a:spcPct val="0"/>
                </a:spcBef>
              </a:pPr>
              <a:t>1</a:t>
            </a:fld>
            <a:endParaRPr kumimoji="0" lang="en-US" alt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3775264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C26282FD-62B8-CB4E-BD1C-6D9EAA7A34A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1DE5BAD-6335-0944-9119-0AE1E1270934}" type="slidenum">
              <a:rPr kumimoji="0" lang="en-US" altLang="en-US"/>
              <a:pPr>
                <a:spcBef>
                  <a:spcPct val="0"/>
                </a:spcBef>
              </a:pPr>
              <a:t>10</a:t>
            </a:fld>
            <a:endParaRPr kumimoji="0" lang="en-US" altLang="en-US"/>
          </a:p>
        </p:txBody>
      </p:sp>
      <p:sp>
        <p:nvSpPr>
          <p:cNvPr id="23555" name="Rectangle 2">
            <a:extLst>
              <a:ext uri="{FF2B5EF4-FFF2-40B4-BE49-F238E27FC236}">
                <a16:creationId xmlns:a16="http://schemas.microsoft.com/office/drawing/2014/main" id="{5DDCBC67-5241-E947-A176-4FB365C46AD1}"/>
              </a:ext>
            </a:extLst>
          </p:cNvPr>
          <p:cNvSpPr>
            <a:spLocks noChangeArrowheads="1" noTextEdit="1"/>
          </p:cNvSpPr>
          <p:nvPr>
            <p:ph type="sldImg"/>
          </p:nvPr>
        </p:nvSpPr>
        <p:spPr>
          <a:ln/>
        </p:spPr>
      </p:sp>
      <p:sp>
        <p:nvSpPr>
          <p:cNvPr id="23556" name="Rectangle 3">
            <a:extLst>
              <a:ext uri="{FF2B5EF4-FFF2-40B4-BE49-F238E27FC236}">
                <a16:creationId xmlns:a16="http://schemas.microsoft.com/office/drawing/2014/main" id="{01FD270E-3B12-FC43-AA2F-3F77409426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1570438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C26282FD-62B8-CB4E-BD1C-6D9EAA7A34A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1DE5BAD-6335-0944-9119-0AE1E1270934}" type="slidenum">
              <a:rPr kumimoji="0" lang="en-US" altLang="en-US"/>
              <a:pPr>
                <a:spcBef>
                  <a:spcPct val="0"/>
                </a:spcBef>
              </a:pPr>
              <a:t>11</a:t>
            </a:fld>
            <a:endParaRPr kumimoji="0" lang="en-US" altLang="en-US"/>
          </a:p>
        </p:txBody>
      </p:sp>
      <p:sp>
        <p:nvSpPr>
          <p:cNvPr id="23555" name="Rectangle 2">
            <a:extLst>
              <a:ext uri="{FF2B5EF4-FFF2-40B4-BE49-F238E27FC236}">
                <a16:creationId xmlns:a16="http://schemas.microsoft.com/office/drawing/2014/main" id="{5DDCBC67-5241-E947-A176-4FB365C46AD1}"/>
              </a:ext>
            </a:extLst>
          </p:cNvPr>
          <p:cNvSpPr>
            <a:spLocks noChangeArrowheads="1" noTextEdit="1"/>
          </p:cNvSpPr>
          <p:nvPr>
            <p:ph type="sldImg"/>
          </p:nvPr>
        </p:nvSpPr>
        <p:spPr>
          <a:ln/>
        </p:spPr>
      </p:sp>
      <p:sp>
        <p:nvSpPr>
          <p:cNvPr id="23556" name="Rectangle 3">
            <a:extLst>
              <a:ext uri="{FF2B5EF4-FFF2-40B4-BE49-F238E27FC236}">
                <a16:creationId xmlns:a16="http://schemas.microsoft.com/office/drawing/2014/main" id="{01FD270E-3B12-FC43-AA2F-3F77409426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1467259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C26282FD-62B8-CB4E-BD1C-6D9EAA7A34A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1DE5BAD-6335-0944-9119-0AE1E1270934}" type="slidenum">
              <a:rPr kumimoji="0" lang="en-US" altLang="en-US"/>
              <a:pPr>
                <a:spcBef>
                  <a:spcPct val="0"/>
                </a:spcBef>
              </a:pPr>
              <a:t>12</a:t>
            </a:fld>
            <a:endParaRPr kumimoji="0" lang="en-US" altLang="en-US"/>
          </a:p>
        </p:txBody>
      </p:sp>
      <p:sp>
        <p:nvSpPr>
          <p:cNvPr id="23555" name="Rectangle 2">
            <a:extLst>
              <a:ext uri="{FF2B5EF4-FFF2-40B4-BE49-F238E27FC236}">
                <a16:creationId xmlns:a16="http://schemas.microsoft.com/office/drawing/2014/main" id="{5DDCBC67-5241-E947-A176-4FB365C46AD1}"/>
              </a:ext>
            </a:extLst>
          </p:cNvPr>
          <p:cNvSpPr>
            <a:spLocks noChangeArrowheads="1" noTextEdit="1"/>
          </p:cNvSpPr>
          <p:nvPr>
            <p:ph type="sldImg"/>
          </p:nvPr>
        </p:nvSpPr>
        <p:spPr>
          <a:ln/>
        </p:spPr>
      </p:sp>
      <p:sp>
        <p:nvSpPr>
          <p:cNvPr id="23556" name="Rectangle 3">
            <a:extLst>
              <a:ext uri="{FF2B5EF4-FFF2-40B4-BE49-F238E27FC236}">
                <a16:creationId xmlns:a16="http://schemas.microsoft.com/office/drawing/2014/main" id="{01FD270E-3B12-FC43-AA2F-3F77409426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 gives a warning about using a deprecated conversion from string constant to “char *” where the pointer is assigned to the string </a:t>
            </a:r>
            <a:r>
              <a:rPr lang="en-US" altLang="en-US" dirty="0" err="1">
                <a:latin typeface="Times New Roman" panose="02020603050405020304" pitchFamily="18" charset="0"/>
              </a:rPr>
              <a:t>pStr</a:t>
            </a:r>
            <a:r>
              <a:rPr lang="en-US" altLang="en-US" dirty="0">
                <a:latin typeface="Times New Roman" panose="02020603050405020304" pitchFamily="18" charset="0"/>
              </a:rPr>
              <a:t> = “He there”;</a:t>
            </a:r>
          </a:p>
        </p:txBody>
      </p:sp>
    </p:spTree>
    <p:extLst>
      <p:ext uri="{BB962C8B-B14F-4D97-AF65-F5344CB8AC3E}">
        <p14:creationId xmlns:p14="http://schemas.microsoft.com/office/powerpoint/2010/main" val="4060096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C26282FD-62B8-CB4E-BD1C-6D9EAA7A34A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1DE5BAD-6335-0944-9119-0AE1E1270934}" type="slidenum">
              <a:rPr kumimoji="0" lang="en-US" altLang="en-US"/>
              <a:pPr>
                <a:spcBef>
                  <a:spcPct val="0"/>
                </a:spcBef>
              </a:pPr>
              <a:t>13</a:t>
            </a:fld>
            <a:endParaRPr kumimoji="0" lang="en-US" altLang="en-US"/>
          </a:p>
        </p:txBody>
      </p:sp>
      <p:sp>
        <p:nvSpPr>
          <p:cNvPr id="23555" name="Rectangle 2">
            <a:extLst>
              <a:ext uri="{FF2B5EF4-FFF2-40B4-BE49-F238E27FC236}">
                <a16:creationId xmlns:a16="http://schemas.microsoft.com/office/drawing/2014/main" id="{5DDCBC67-5241-E947-A176-4FB365C46AD1}"/>
              </a:ext>
            </a:extLst>
          </p:cNvPr>
          <p:cNvSpPr>
            <a:spLocks noChangeArrowheads="1" noTextEdit="1"/>
          </p:cNvSpPr>
          <p:nvPr>
            <p:ph type="sldImg"/>
          </p:nvPr>
        </p:nvSpPr>
        <p:spPr>
          <a:ln/>
        </p:spPr>
      </p:sp>
      <p:sp>
        <p:nvSpPr>
          <p:cNvPr id="23556" name="Rectangle 3">
            <a:extLst>
              <a:ext uri="{FF2B5EF4-FFF2-40B4-BE49-F238E27FC236}">
                <a16:creationId xmlns:a16="http://schemas.microsoft.com/office/drawing/2014/main" id="{01FD270E-3B12-FC43-AA2F-3F77409426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also gives a warning about using a deprecated conversion from string constant to “char *” where the pointer is assigned to the string p = “Jane Doe”;</a:t>
            </a:r>
          </a:p>
        </p:txBody>
      </p:sp>
    </p:spTree>
    <p:extLst>
      <p:ext uri="{BB962C8B-B14F-4D97-AF65-F5344CB8AC3E}">
        <p14:creationId xmlns:p14="http://schemas.microsoft.com/office/powerpoint/2010/main" val="24306174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C26282FD-62B8-CB4E-BD1C-6D9EAA7A34A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1DE5BAD-6335-0944-9119-0AE1E1270934}" type="slidenum">
              <a:rPr kumimoji="0" lang="en-US" altLang="en-US"/>
              <a:pPr>
                <a:spcBef>
                  <a:spcPct val="0"/>
                </a:spcBef>
              </a:pPr>
              <a:t>14</a:t>
            </a:fld>
            <a:endParaRPr kumimoji="0" lang="en-US" altLang="en-US"/>
          </a:p>
        </p:txBody>
      </p:sp>
      <p:sp>
        <p:nvSpPr>
          <p:cNvPr id="23555" name="Rectangle 2">
            <a:extLst>
              <a:ext uri="{FF2B5EF4-FFF2-40B4-BE49-F238E27FC236}">
                <a16:creationId xmlns:a16="http://schemas.microsoft.com/office/drawing/2014/main" id="{5DDCBC67-5241-E947-A176-4FB365C46AD1}"/>
              </a:ext>
            </a:extLst>
          </p:cNvPr>
          <p:cNvSpPr>
            <a:spLocks noChangeArrowheads="1" noTextEdit="1"/>
          </p:cNvSpPr>
          <p:nvPr>
            <p:ph type="sldImg"/>
          </p:nvPr>
        </p:nvSpPr>
        <p:spPr>
          <a:ln/>
        </p:spPr>
      </p:sp>
      <p:sp>
        <p:nvSpPr>
          <p:cNvPr id="23556" name="Rectangle 3">
            <a:extLst>
              <a:ext uri="{FF2B5EF4-FFF2-40B4-BE49-F238E27FC236}">
                <a16:creationId xmlns:a16="http://schemas.microsoft.com/office/drawing/2014/main" id="{01FD270E-3B12-FC43-AA2F-3F77409426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Program 12-3, page 819</a:t>
            </a:r>
          </a:p>
          <a:p>
            <a:pPr eaLnBrk="1" hangingPunct="1"/>
            <a:r>
              <a:rPr lang="en-US" altLang="en-US" dirty="0">
                <a:latin typeface="Times New Roman" panose="02020603050405020304" pitchFamily="18" charset="0"/>
              </a:rPr>
              <a:t>Don’t forget to release the memory since it was dynamically allocated.  The brackets are required because it’s pointing to an array.</a:t>
            </a:r>
          </a:p>
        </p:txBody>
      </p:sp>
    </p:spTree>
    <p:extLst>
      <p:ext uri="{BB962C8B-B14F-4D97-AF65-F5344CB8AC3E}">
        <p14:creationId xmlns:p14="http://schemas.microsoft.com/office/powerpoint/2010/main" val="3285971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D7D9930C-1134-8349-AD6D-F78D97FC35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56A490A-E41A-3F4F-991D-656151624C9F}" type="slidenum">
              <a:rPr kumimoji="0" lang="en-US" altLang="en-US"/>
              <a:pPr>
                <a:spcBef>
                  <a:spcPct val="0"/>
                </a:spcBef>
              </a:pPr>
              <a:t>15</a:t>
            </a:fld>
            <a:endParaRPr kumimoji="0" lang="en-US" altLang="en-US"/>
          </a:p>
        </p:txBody>
      </p:sp>
      <p:sp>
        <p:nvSpPr>
          <p:cNvPr id="13315" name="Rectangle 1026">
            <a:extLst>
              <a:ext uri="{FF2B5EF4-FFF2-40B4-BE49-F238E27FC236}">
                <a16:creationId xmlns:a16="http://schemas.microsoft.com/office/drawing/2014/main" id="{D5D2B9A0-A41A-5B47-8FD1-B8BB166E7876}"/>
              </a:ext>
            </a:extLst>
          </p:cNvPr>
          <p:cNvSpPr>
            <a:spLocks noChangeArrowheads="1" noTextEdit="1"/>
          </p:cNvSpPr>
          <p:nvPr>
            <p:ph type="sldImg"/>
          </p:nvPr>
        </p:nvSpPr>
        <p:spPr>
          <a:ln/>
        </p:spPr>
      </p:sp>
      <p:sp>
        <p:nvSpPr>
          <p:cNvPr id="13316" name="Rectangle 1027">
            <a:extLst>
              <a:ext uri="{FF2B5EF4-FFF2-40B4-BE49-F238E27FC236}">
                <a16:creationId xmlns:a16="http://schemas.microsoft.com/office/drawing/2014/main" id="{678C5C6A-11EA-4B4E-BF5B-522F31BC2E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9087194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39782273-C9BE-DD4A-96BE-29AF57225C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11C2392-34F8-4F44-8218-253F773A4CF8}" type="slidenum">
              <a:rPr kumimoji="0" lang="en-US" altLang="en-US"/>
              <a:pPr>
                <a:spcBef>
                  <a:spcPct val="0"/>
                </a:spcBef>
              </a:pPr>
              <a:t>16</a:t>
            </a:fld>
            <a:endParaRPr kumimoji="0" lang="en-US" altLang="en-US"/>
          </a:p>
        </p:txBody>
      </p:sp>
      <p:sp>
        <p:nvSpPr>
          <p:cNvPr id="27651" name="Rectangle 2">
            <a:extLst>
              <a:ext uri="{FF2B5EF4-FFF2-40B4-BE49-F238E27FC236}">
                <a16:creationId xmlns:a16="http://schemas.microsoft.com/office/drawing/2014/main" id="{88ABAA25-2D2D-E549-A7EB-39B35CF0E11F}"/>
              </a:ext>
            </a:extLst>
          </p:cNvPr>
          <p:cNvSpPr>
            <a:spLocks noChangeArrowheads="1" noTextEdit="1"/>
          </p:cNvSpPr>
          <p:nvPr>
            <p:ph type="sldImg"/>
          </p:nvPr>
        </p:nvSpPr>
        <p:spPr>
          <a:ln/>
        </p:spPr>
      </p:sp>
      <p:sp>
        <p:nvSpPr>
          <p:cNvPr id="27652" name="Rectangle 3">
            <a:extLst>
              <a:ext uri="{FF2B5EF4-FFF2-40B4-BE49-F238E27FC236}">
                <a16:creationId xmlns:a16="http://schemas.microsoft.com/office/drawing/2014/main" id="{9489E30B-94F0-E742-82F9-E19BDAF0195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20833523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1C799802-9836-5D4E-A6A7-98FFE39508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26F835A-FF78-B541-AF8B-64D7ADFF4B28}" type="slidenum">
              <a:rPr kumimoji="0" lang="en-US" altLang="en-US"/>
              <a:pPr>
                <a:spcBef>
                  <a:spcPct val="0"/>
                </a:spcBef>
              </a:pPr>
              <a:t>17</a:t>
            </a:fld>
            <a:endParaRPr kumimoji="0" lang="en-US" altLang="en-US"/>
          </a:p>
        </p:txBody>
      </p:sp>
      <p:sp>
        <p:nvSpPr>
          <p:cNvPr id="29699" name="Rectangle 1026">
            <a:extLst>
              <a:ext uri="{FF2B5EF4-FFF2-40B4-BE49-F238E27FC236}">
                <a16:creationId xmlns:a16="http://schemas.microsoft.com/office/drawing/2014/main" id="{B848A607-73AA-084A-AFA9-CB386A14B154}"/>
              </a:ext>
            </a:extLst>
          </p:cNvPr>
          <p:cNvSpPr>
            <a:spLocks noChangeArrowheads="1" noTextEdit="1"/>
          </p:cNvSpPr>
          <p:nvPr>
            <p:ph type="sldImg"/>
          </p:nvPr>
        </p:nvSpPr>
        <p:spPr>
          <a:ln/>
        </p:spPr>
      </p:sp>
      <p:sp>
        <p:nvSpPr>
          <p:cNvPr id="29700" name="Rectangle 1027">
            <a:extLst>
              <a:ext uri="{FF2B5EF4-FFF2-40B4-BE49-F238E27FC236}">
                <a16:creationId xmlns:a16="http://schemas.microsoft.com/office/drawing/2014/main" id="{15089014-B63C-3743-B1BC-766ACDD9718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24310716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EB4FF637-B8BE-CC48-BEB4-D9675B0CC5B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29E3DC4B-8E6E-3B41-87FA-41CDB6FD4391}" type="slidenum">
              <a:rPr kumimoji="0" lang="en-US" altLang="en-US"/>
              <a:pPr>
                <a:spcBef>
                  <a:spcPct val="0"/>
                </a:spcBef>
              </a:pPr>
              <a:t>18</a:t>
            </a:fld>
            <a:endParaRPr kumimoji="0" lang="en-US" altLang="en-US"/>
          </a:p>
        </p:txBody>
      </p:sp>
      <p:sp>
        <p:nvSpPr>
          <p:cNvPr id="31747" name="Rectangle 2">
            <a:extLst>
              <a:ext uri="{FF2B5EF4-FFF2-40B4-BE49-F238E27FC236}">
                <a16:creationId xmlns:a16="http://schemas.microsoft.com/office/drawing/2014/main" id="{3052CA94-478F-E64C-9869-24AB62F2467C}"/>
              </a:ext>
            </a:extLst>
          </p:cNvPr>
          <p:cNvSpPr>
            <a:spLocks noChangeArrowheads="1" noTextEdit="1"/>
          </p:cNvSpPr>
          <p:nvPr>
            <p:ph type="sldImg"/>
          </p:nvPr>
        </p:nvSpPr>
        <p:spPr>
          <a:ln/>
        </p:spPr>
      </p:sp>
      <p:sp>
        <p:nvSpPr>
          <p:cNvPr id="31748" name="Rectangle 3">
            <a:extLst>
              <a:ext uri="{FF2B5EF4-FFF2-40B4-BE49-F238E27FC236}">
                <a16:creationId xmlns:a16="http://schemas.microsoft.com/office/drawing/2014/main" id="{F4CCC03F-C530-4148-AACE-C28D7074AFF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15428625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2090F29E-AE63-5A40-BEF0-A785993FA8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F67AC7F0-0F75-2843-995A-1856EDF95460}" type="slidenum">
              <a:rPr kumimoji="0" lang="en-US" altLang="en-US"/>
              <a:pPr>
                <a:spcBef>
                  <a:spcPct val="0"/>
                </a:spcBef>
              </a:pPr>
              <a:t>19</a:t>
            </a:fld>
            <a:endParaRPr kumimoji="0" lang="en-US" altLang="en-US"/>
          </a:p>
        </p:txBody>
      </p:sp>
      <p:sp>
        <p:nvSpPr>
          <p:cNvPr id="33795" name="Rectangle 2">
            <a:extLst>
              <a:ext uri="{FF2B5EF4-FFF2-40B4-BE49-F238E27FC236}">
                <a16:creationId xmlns:a16="http://schemas.microsoft.com/office/drawing/2014/main" id="{3149AB2C-A411-D549-AD56-0744BD76703F}"/>
              </a:ext>
            </a:extLst>
          </p:cNvPr>
          <p:cNvSpPr>
            <a:spLocks noChangeArrowheads="1" noTextEdit="1"/>
          </p:cNvSpPr>
          <p:nvPr>
            <p:ph type="sldImg"/>
          </p:nvPr>
        </p:nvSpPr>
        <p:spPr>
          <a:ln/>
        </p:spPr>
      </p:sp>
      <p:sp>
        <p:nvSpPr>
          <p:cNvPr id="33796" name="Rectangle 3">
            <a:extLst>
              <a:ext uri="{FF2B5EF4-FFF2-40B4-BE49-F238E27FC236}">
                <a16:creationId xmlns:a16="http://schemas.microsoft.com/office/drawing/2014/main" id="{BBBF8EAF-C345-E443-B07E-9E0B0BA1FBD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22450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93F02048-11C1-E443-BB74-4C181CACAB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0F99F27-EA0A-CC40-BFFF-D5784FB0C282}" type="slidenum">
              <a:rPr kumimoji="0" lang="en-US" altLang="en-US"/>
              <a:pPr>
                <a:spcBef>
                  <a:spcPct val="0"/>
                </a:spcBef>
              </a:pPr>
              <a:t>2</a:t>
            </a:fld>
            <a:endParaRPr kumimoji="0" lang="en-US" altLang="en-US"/>
          </a:p>
        </p:txBody>
      </p:sp>
      <p:sp>
        <p:nvSpPr>
          <p:cNvPr id="11267" name="Rectangle 2">
            <a:extLst>
              <a:ext uri="{FF2B5EF4-FFF2-40B4-BE49-F238E27FC236}">
                <a16:creationId xmlns:a16="http://schemas.microsoft.com/office/drawing/2014/main" id="{2E3AF26C-2604-5B4E-A065-8EFE406EFBD3}"/>
              </a:ext>
            </a:extLst>
          </p:cNvPr>
          <p:cNvSpPr>
            <a:spLocks noChangeArrowheads="1" noTextEdit="1"/>
          </p:cNvSpPr>
          <p:nvPr>
            <p:ph type="sldImg"/>
          </p:nvPr>
        </p:nvSpPr>
        <p:spPr>
          <a:ln/>
        </p:spPr>
      </p:sp>
      <p:sp>
        <p:nvSpPr>
          <p:cNvPr id="11268" name="Rectangle 3">
            <a:extLst>
              <a:ext uri="{FF2B5EF4-FFF2-40B4-BE49-F238E27FC236}">
                <a16:creationId xmlns:a16="http://schemas.microsoft.com/office/drawing/2014/main" id="{DD627B9E-788E-924E-9B36-992C4AD1CE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35719600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241139AF-3C7D-E845-8A3F-7D5FD4471AD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E3D773E7-7491-D148-813D-FC16B1C1538B}" type="slidenum">
              <a:rPr kumimoji="0" lang="en-US" altLang="en-US"/>
              <a:pPr>
                <a:spcBef>
                  <a:spcPct val="0"/>
                </a:spcBef>
              </a:pPr>
              <a:t>20</a:t>
            </a:fld>
            <a:endParaRPr kumimoji="0" lang="en-US" altLang="en-US"/>
          </a:p>
        </p:txBody>
      </p:sp>
      <p:sp>
        <p:nvSpPr>
          <p:cNvPr id="35843" name="Rectangle 2">
            <a:extLst>
              <a:ext uri="{FF2B5EF4-FFF2-40B4-BE49-F238E27FC236}">
                <a16:creationId xmlns:a16="http://schemas.microsoft.com/office/drawing/2014/main" id="{84DF0E4C-7E3F-9641-8C52-6C37A9312FA0}"/>
              </a:ext>
            </a:extLst>
          </p:cNvPr>
          <p:cNvSpPr>
            <a:spLocks noChangeArrowheads="1" noTextEdit="1"/>
          </p:cNvSpPr>
          <p:nvPr>
            <p:ph type="sldImg"/>
          </p:nvPr>
        </p:nvSpPr>
        <p:spPr>
          <a:ln/>
        </p:spPr>
      </p:sp>
      <p:sp>
        <p:nvSpPr>
          <p:cNvPr id="35844" name="Rectangle 3">
            <a:extLst>
              <a:ext uri="{FF2B5EF4-FFF2-40B4-BE49-F238E27FC236}">
                <a16:creationId xmlns:a16="http://schemas.microsoft.com/office/drawing/2014/main" id="{59FEA34F-679F-2E48-BB67-A7DA74127E0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See pr12-04.cpp and pr12-05.cpp</a:t>
            </a:r>
          </a:p>
        </p:txBody>
      </p:sp>
    </p:spTree>
    <p:extLst>
      <p:ext uri="{BB962C8B-B14F-4D97-AF65-F5344CB8AC3E}">
        <p14:creationId xmlns:p14="http://schemas.microsoft.com/office/powerpoint/2010/main" val="2160779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EA7FB7D2-A524-6943-BD21-74D3963D1BE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B445B93-4237-BF4C-A745-7C95D8252FEC}" type="slidenum">
              <a:rPr kumimoji="0" lang="en-US" altLang="en-US"/>
              <a:pPr>
                <a:spcBef>
                  <a:spcPct val="0"/>
                </a:spcBef>
              </a:pPr>
              <a:t>21</a:t>
            </a:fld>
            <a:endParaRPr kumimoji="0" lang="en-US" altLang="en-US"/>
          </a:p>
        </p:txBody>
      </p:sp>
      <p:sp>
        <p:nvSpPr>
          <p:cNvPr id="37891" name="Rectangle 2">
            <a:extLst>
              <a:ext uri="{FF2B5EF4-FFF2-40B4-BE49-F238E27FC236}">
                <a16:creationId xmlns:a16="http://schemas.microsoft.com/office/drawing/2014/main" id="{78C2F75E-4FA0-DC44-B09F-7D33187BF7E3}"/>
              </a:ext>
            </a:extLst>
          </p:cNvPr>
          <p:cNvSpPr>
            <a:spLocks noChangeArrowheads="1" noTextEdit="1"/>
          </p:cNvSpPr>
          <p:nvPr>
            <p:ph type="sldImg"/>
          </p:nvPr>
        </p:nvSpPr>
        <p:spPr>
          <a:ln/>
        </p:spPr>
      </p:sp>
      <p:sp>
        <p:nvSpPr>
          <p:cNvPr id="37892" name="Rectangle 3">
            <a:extLst>
              <a:ext uri="{FF2B5EF4-FFF2-40B4-BE49-F238E27FC236}">
                <a16:creationId xmlns:a16="http://schemas.microsoft.com/office/drawing/2014/main" id="{2F302376-D731-A04F-A84C-198D331F020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See pr12-06.cpp and pr12-07.cpp</a:t>
            </a:r>
          </a:p>
        </p:txBody>
      </p:sp>
    </p:spTree>
    <p:extLst>
      <p:ext uri="{BB962C8B-B14F-4D97-AF65-F5344CB8AC3E}">
        <p14:creationId xmlns:p14="http://schemas.microsoft.com/office/powerpoint/2010/main" val="13501618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0C3F32F1-7CE0-AA43-AD34-0DD349A21E1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24D1CCD5-D348-BD41-B0A7-9BAA5460EBCB}" type="slidenum">
              <a:rPr kumimoji="0" lang="en-US" altLang="en-US"/>
              <a:pPr>
                <a:spcBef>
                  <a:spcPct val="0"/>
                </a:spcBef>
              </a:pPr>
              <a:t>22</a:t>
            </a:fld>
            <a:endParaRPr kumimoji="0" lang="en-US" altLang="en-US"/>
          </a:p>
        </p:txBody>
      </p:sp>
      <p:sp>
        <p:nvSpPr>
          <p:cNvPr id="39939" name="Rectangle 2">
            <a:extLst>
              <a:ext uri="{FF2B5EF4-FFF2-40B4-BE49-F238E27FC236}">
                <a16:creationId xmlns:a16="http://schemas.microsoft.com/office/drawing/2014/main" id="{F94DCFDB-05C5-8845-87AC-8277A366A042}"/>
              </a:ext>
            </a:extLst>
          </p:cNvPr>
          <p:cNvSpPr>
            <a:spLocks noChangeArrowheads="1" noTextEdit="1"/>
          </p:cNvSpPr>
          <p:nvPr>
            <p:ph type="sldImg"/>
          </p:nvPr>
        </p:nvSpPr>
        <p:spPr>
          <a:ln/>
        </p:spPr>
      </p:sp>
      <p:sp>
        <p:nvSpPr>
          <p:cNvPr id="39940" name="Rectangle 3">
            <a:extLst>
              <a:ext uri="{FF2B5EF4-FFF2-40B4-BE49-F238E27FC236}">
                <a16:creationId xmlns:a16="http://schemas.microsoft.com/office/drawing/2014/main" id="{CD0A631F-6E7D-D44E-8F01-CC0730754EA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7825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7E0E4A08-42A5-704E-8341-58A07765695A}"/>
              </a:ext>
            </a:extLst>
          </p:cNvPr>
          <p:cNvSpPr>
            <a:spLocks noGrp="1" noRot="1" noChangeAspect="1" noTextEdit="1"/>
          </p:cNvSpPr>
          <p:nvPr>
            <p:ph type="sldImg"/>
          </p:nvPr>
        </p:nvSpPr>
        <p:spPr>
          <a:ln/>
        </p:spPr>
      </p:sp>
      <p:sp>
        <p:nvSpPr>
          <p:cNvPr id="41987" name="Notes Placeholder 2">
            <a:extLst>
              <a:ext uri="{FF2B5EF4-FFF2-40B4-BE49-F238E27FC236}">
                <a16:creationId xmlns:a16="http://schemas.microsoft.com/office/drawing/2014/main" id="{F69250C2-1D1B-E34C-BAF7-360E212F01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See pr12-08.cpp</a:t>
            </a:r>
          </a:p>
          <a:p>
            <a:endParaRPr lang="en-US" altLang="en-US" dirty="0">
              <a:latin typeface="Times New Roman" panose="02020603050405020304" pitchFamily="18" charset="0"/>
            </a:endParaRPr>
          </a:p>
        </p:txBody>
      </p:sp>
      <p:sp>
        <p:nvSpPr>
          <p:cNvPr id="41988" name="Slide Number Placeholder 3">
            <a:extLst>
              <a:ext uri="{FF2B5EF4-FFF2-40B4-BE49-F238E27FC236}">
                <a16:creationId xmlns:a16="http://schemas.microsoft.com/office/drawing/2014/main" id="{A7F93626-26EA-0141-95F7-041ECCE053E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DEA7C87D-AFAC-9F4B-BF00-0CF833B13890}" type="slidenum">
              <a:rPr kumimoji="0" lang="en-US" altLang="en-US"/>
              <a:pPr>
                <a:spcBef>
                  <a:spcPct val="0"/>
                </a:spcBef>
              </a:pPr>
              <a:t>23</a:t>
            </a:fld>
            <a:endParaRPr kumimoji="0" lang="en-US" altLang="en-US"/>
          </a:p>
        </p:txBody>
      </p:sp>
    </p:spTree>
    <p:extLst>
      <p:ext uri="{BB962C8B-B14F-4D97-AF65-F5344CB8AC3E}">
        <p14:creationId xmlns:p14="http://schemas.microsoft.com/office/powerpoint/2010/main" val="6004571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7E0E4A08-42A5-704E-8341-58A07765695A}"/>
              </a:ext>
            </a:extLst>
          </p:cNvPr>
          <p:cNvSpPr>
            <a:spLocks noGrp="1" noRot="1" noChangeAspect="1" noTextEdit="1"/>
          </p:cNvSpPr>
          <p:nvPr>
            <p:ph type="sldImg"/>
          </p:nvPr>
        </p:nvSpPr>
        <p:spPr>
          <a:ln/>
        </p:spPr>
      </p:sp>
      <p:sp>
        <p:nvSpPr>
          <p:cNvPr id="41987" name="Notes Placeholder 2">
            <a:extLst>
              <a:ext uri="{FF2B5EF4-FFF2-40B4-BE49-F238E27FC236}">
                <a16:creationId xmlns:a16="http://schemas.microsoft.com/office/drawing/2014/main" id="{F69250C2-1D1B-E34C-BAF7-360E212F01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See pr12-08.cpp</a:t>
            </a:r>
          </a:p>
          <a:p>
            <a:endParaRPr lang="en-US" altLang="en-US">
              <a:latin typeface="Times New Roman" panose="02020603050405020304" pitchFamily="18" charset="0"/>
            </a:endParaRPr>
          </a:p>
        </p:txBody>
      </p:sp>
      <p:sp>
        <p:nvSpPr>
          <p:cNvPr id="41988" name="Slide Number Placeholder 3">
            <a:extLst>
              <a:ext uri="{FF2B5EF4-FFF2-40B4-BE49-F238E27FC236}">
                <a16:creationId xmlns:a16="http://schemas.microsoft.com/office/drawing/2014/main" id="{A7F93626-26EA-0141-95F7-041ECCE053E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DEA7C87D-AFAC-9F4B-BF00-0CF833B13890}" type="slidenum">
              <a:rPr kumimoji="0" lang="en-US" altLang="en-US"/>
              <a:pPr>
                <a:spcBef>
                  <a:spcPct val="0"/>
                </a:spcBef>
              </a:pPr>
              <a:t>24</a:t>
            </a:fld>
            <a:endParaRPr kumimoji="0" lang="en-US" altLang="en-US"/>
          </a:p>
        </p:txBody>
      </p:sp>
    </p:spTree>
    <p:extLst>
      <p:ext uri="{BB962C8B-B14F-4D97-AF65-F5344CB8AC3E}">
        <p14:creationId xmlns:p14="http://schemas.microsoft.com/office/powerpoint/2010/main" val="42418210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7E0E4A08-42A5-704E-8341-58A07765695A}"/>
              </a:ext>
            </a:extLst>
          </p:cNvPr>
          <p:cNvSpPr>
            <a:spLocks noGrp="1" noRot="1" noChangeAspect="1" noTextEdit="1"/>
          </p:cNvSpPr>
          <p:nvPr>
            <p:ph type="sldImg"/>
          </p:nvPr>
        </p:nvSpPr>
        <p:spPr>
          <a:ln/>
        </p:spPr>
      </p:sp>
      <p:sp>
        <p:nvSpPr>
          <p:cNvPr id="41987" name="Notes Placeholder 2">
            <a:extLst>
              <a:ext uri="{FF2B5EF4-FFF2-40B4-BE49-F238E27FC236}">
                <a16:creationId xmlns:a16="http://schemas.microsoft.com/office/drawing/2014/main" id="{F69250C2-1D1B-E34C-BAF7-360E212F01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See pr12-08.cpp</a:t>
            </a:r>
          </a:p>
          <a:p>
            <a:endParaRPr lang="en-US" altLang="en-US">
              <a:latin typeface="Times New Roman" panose="02020603050405020304" pitchFamily="18" charset="0"/>
            </a:endParaRPr>
          </a:p>
        </p:txBody>
      </p:sp>
      <p:sp>
        <p:nvSpPr>
          <p:cNvPr id="41988" name="Slide Number Placeholder 3">
            <a:extLst>
              <a:ext uri="{FF2B5EF4-FFF2-40B4-BE49-F238E27FC236}">
                <a16:creationId xmlns:a16="http://schemas.microsoft.com/office/drawing/2014/main" id="{A7F93626-26EA-0141-95F7-041ECCE053E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DEA7C87D-AFAC-9F4B-BF00-0CF833B13890}" type="slidenum">
              <a:rPr kumimoji="0" lang="en-US" altLang="en-US"/>
              <a:pPr>
                <a:spcBef>
                  <a:spcPct val="0"/>
                </a:spcBef>
              </a:pPr>
              <a:t>25</a:t>
            </a:fld>
            <a:endParaRPr kumimoji="0" lang="en-US" altLang="en-US"/>
          </a:p>
        </p:txBody>
      </p:sp>
    </p:spTree>
    <p:extLst>
      <p:ext uri="{BB962C8B-B14F-4D97-AF65-F5344CB8AC3E}">
        <p14:creationId xmlns:p14="http://schemas.microsoft.com/office/powerpoint/2010/main" val="30910964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7E0E4A08-42A5-704E-8341-58A07765695A}"/>
              </a:ext>
            </a:extLst>
          </p:cNvPr>
          <p:cNvSpPr>
            <a:spLocks noGrp="1" noRot="1" noChangeAspect="1" noTextEdit="1"/>
          </p:cNvSpPr>
          <p:nvPr>
            <p:ph type="sldImg"/>
          </p:nvPr>
        </p:nvSpPr>
        <p:spPr>
          <a:ln/>
        </p:spPr>
      </p:sp>
      <p:sp>
        <p:nvSpPr>
          <p:cNvPr id="41987" name="Notes Placeholder 2">
            <a:extLst>
              <a:ext uri="{FF2B5EF4-FFF2-40B4-BE49-F238E27FC236}">
                <a16:creationId xmlns:a16="http://schemas.microsoft.com/office/drawing/2014/main" id="{F69250C2-1D1B-E34C-BAF7-360E212F01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See pr12-08.cpp</a:t>
            </a:r>
          </a:p>
          <a:p>
            <a:r>
              <a:rPr lang="en-US" altLang="en-US" dirty="0" err="1">
                <a:latin typeface="Times New Roman" panose="02020603050405020304" pitchFamily="18" charset="0"/>
              </a:rPr>
              <a:t>ostr</a:t>
            </a:r>
            <a:r>
              <a:rPr lang="en-US" altLang="en-US" dirty="0">
                <a:latin typeface="Times New Roman" panose="02020603050405020304" pitchFamily="18" charset="0"/>
              </a:rPr>
              <a:t> and </a:t>
            </a:r>
            <a:r>
              <a:rPr lang="en-US" altLang="en-US" dirty="0" err="1">
                <a:latin typeface="Times New Roman" panose="02020603050405020304" pitchFamily="18" charset="0"/>
              </a:rPr>
              <a:t>istr</a:t>
            </a:r>
            <a:r>
              <a:rPr lang="en-US" altLang="en-US" dirty="0">
                <a:latin typeface="Times New Roman" panose="02020603050405020304" pitchFamily="18" charset="0"/>
              </a:rPr>
              <a:t> were the </a:t>
            </a:r>
            <a:r>
              <a:rPr lang="en-US" altLang="en-US" dirty="0" err="1">
                <a:latin typeface="Times New Roman" panose="02020603050405020304" pitchFamily="18" charset="0"/>
              </a:rPr>
              <a:t>ostringstream</a:t>
            </a:r>
            <a:r>
              <a:rPr lang="en-US" altLang="en-US" dirty="0">
                <a:latin typeface="Times New Roman" panose="02020603050405020304" pitchFamily="18" charset="0"/>
              </a:rPr>
              <a:t> and </a:t>
            </a:r>
            <a:r>
              <a:rPr lang="en-US" altLang="en-US" dirty="0" err="1">
                <a:latin typeface="Times New Roman" panose="02020603050405020304" pitchFamily="18" charset="0"/>
              </a:rPr>
              <a:t>istringstream</a:t>
            </a:r>
            <a:r>
              <a:rPr lang="en-US" altLang="en-US" dirty="0">
                <a:latin typeface="Times New Roman" panose="02020603050405020304" pitchFamily="18" charset="0"/>
              </a:rPr>
              <a:t> objects declared on the previous slide</a:t>
            </a:r>
          </a:p>
          <a:p>
            <a:endParaRPr lang="en-US" altLang="en-US" dirty="0">
              <a:latin typeface="Times New Roman" panose="02020603050405020304" pitchFamily="18" charset="0"/>
            </a:endParaRPr>
          </a:p>
        </p:txBody>
      </p:sp>
      <p:sp>
        <p:nvSpPr>
          <p:cNvPr id="41988" name="Slide Number Placeholder 3">
            <a:extLst>
              <a:ext uri="{FF2B5EF4-FFF2-40B4-BE49-F238E27FC236}">
                <a16:creationId xmlns:a16="http://schemas.microsoft.com/office/drawing/2014/main" id="{A7F93626-26EA-0141-95F7-041ECCE053E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DEA7C87D-AFAC-9F4B-BF00-0CF833B13890}" type="slidenum">
              <a:rPr kumimoji="0" lang="en-US" altLang="en-US"/>
              <a:pPr>
                <a:spcBef>
                  <a:spcPct val="0"/>
                </a:spcBef>
              </a:pPr>
              <a:t>26</a:t>
            </a:fld>
            <a:endParaRPr kumimoji="0" lang="en-US" altLang="en-US"/>
          </a:p>
        </p:txBody>
      </p:sp>
    </p:spTree>
    <p:extLst>
      <p:ext uri="{BB962C8B-B14F-4D97-AF65-F5344CB8AC3E}">
        <p14:creationId xmlns:p14="http://schemas.microsoft.com/office/powerpoint/2010/main" val="13765529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7E0E4A08-42A5-704E-8341-58A07765695A}"/>
              </a:ext>
            </a:extLst>
          </p:cNvPr>
          <p:cNvSpPr>
            <a:spLocks noGrp="1" noRot="1" noChangeAspect="1" noTextEdit="1"/>
          </p:cNvSpPr>
          <p:nvPr>
            <p:ph type="sldImg"/>
          </p:nvPr>
        </p:nvSpPr>
        <p:spPr>
          <a:ln/>
        </p:spPr>
      </p:sp>
      <p:sp>
        <p:nvSpPr>
          <p:cNvPr id="41987" name="Notes Placeholder 2">
            <a:extLst>
              <a:ext uri="{FF2B5EF4-FFF2-40B4-BE49-F238E27FC236}">
                <a16:creationId xmlns:a16="http://schemas.microsoft.com/office/drawing/2014/main" id="{F69250C2-1D1B-E34C-BAF7-360E212F01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New Roman" panose="02020603050405020304" pitchFamily="18" charset="0"/>
              </a:rPr>
              <a:t>See pr12-08.cpp</a:t>
            </a:r>
          </a:p>
          <a:p>
            <a:endParaRPr lang="en-US" altLang="en-US" dirty="0">
              <a:latin typeface="Times New Roman" panose="02020603050405020304" pitchFamily="18" charset="0"/>
            </a:endParaRPr>
          </a:p>
        </p:txBody>
      </p:sp>
      <p:sp>
        <p:nvSpPr>
          <p:cNvPr id="41988" name="Slide Number Placeholder 3">
            <a:extLst>
              <a:ext uri="{FF2B5EF4-FFF2-40B4-BE49-F238E27FC236}">
                <a16:creationId xmlns:a16="http://schemas.microsoft.com/office/drawing/2014/main" id="{A7F93626-26EA-0141-95F7-041ECCE053E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DEA7C87D-AFAC-9F4B-BF00-0CF833B13890}" type="slidenum">
              <a:rPr kumimoji="0" lang="en-US" altLang="en-US"/>
              <a:pPr>
                <a:spcBef>
                  <a:spcPct val="0"/>
                </a:spcBef>
              </a:pPr>
              <a:t>27</a:t>
            </a:fld>
            <a:endParaRPr kumimoji="0" lang="en-US" altLang="en-US"/>
          </a:p>
        </p:txBody>
      </p:sp>
    </p:spTree>
    <p:extLst>
      <p:ext uri="{BB962C8B-B14F-4D97-AF65-F5344CB8AC3E}">
        <p14:creationId xmlns:p14="http://schemas.microsoft.com/office/powerpoint/2010/main" val="22358422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Conversions of integers to bases other than 10 would require use of an </a:t>
            </a:r>
            <a:r>
              <a:rPr lang="en-US" dirty="0" err="1"/>
              <a:t>ostringstream</a:t>
            </a:r>
            <a:r>
              <a:rPr lang="en-US" dirty="0"/>
              <a:t> object.</a:t>
            </a:r>
          </a:p>
          <a:p>
            <a:endParaRPr lang="en-US" dirty="0"/>
          </a:p>
        </p:txBody>
      </p:sp>
      <p:sp>
        <p:nvSpPr>
          <p:cNvPr id="4" name="Slide Number Placeholder 3"/>
          <p:cNvSpPr>
            <a:spLocks noGrp="1"/>
          </p:cNvSpPr>
          <p:nvPr>
            <p:ph type="sldNum" sz="quarter" idx="5"/>
          </p:nvPr>
        </p:nvSpPr>
        <p:spPr/>
        <p:txBody>
          <a:bodyPr/>
          <a:lstStyle/>
          <a:p>
            <a:fld id="{4E9C180B-BB14-42F9-8F8A-98153BC347B7}" type="slidenum">
              <a:rPr lang="en-US" smtClean="0"/>
              <a:t>28</a:t>
            </a:fld>
            <a:endParaRPr lang="en-US"/>
          </a:p>
        </p:txBody>
      </p:sp>
    </p:spTree>
    <p:extLst>
      <p:ext uri="{BB962C8B-B14F-4D97-AF65-F5344CB8AC3E}">
        <p14:creationId xmlns:p14="http://schemas.microsoft.com/office/powerpoint/2010/main" val="41261858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00BCCB08-67F4-144E-ADE6-92EDB2D598A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9B20B98E-45A6-074E-8795-811E0CBAB0D3}" type="slidenum">
              <a:rPr kumimoji="0" lang="en-US" altLang="en-US"/>
              <a:pPr>
                <a:spcBef>
                  <a:spcPct val="0"/>
                </a:spcBef>
              </a:pPr>
              <a:t>29</a:t>
            </a:fld>
            <a:endParaRPr kumimoji="0" lang="en-US" altLang="en-US"/>
          </a:p>
        </p:txBody>
      </p:sp>
      <p:sp>
        <p:nvSpPr>
          <p:cNvPr id="45059" name="Rectangle 2">
            <a:extLst>
              <a:ext uri="{FF2B5EF4-FFF2-40B4-BE49-F238E27FC236}">
                <a16:creationId xmlns:a16="http://schemas.microsoft.com/office/drawing/2014/main" id="{8F9A0A47-8476-D947-89A2-ED5C4A57366C}"/>
              </a:ext>
            </a:extLst>
          </p:cNvPr>
          <p:cNvSpPr>
            <a:spLocks noChangeArrowheads="1" noTextEdit="1"/>
          </p:cNvSpPr>
          <p:nvPr>
            <p:ph type="sldImg"/>
          </p:nvPr>
        </p:nvSpPr>
        <p:spPr>
          <a:ln/>
        </p:spPr>
      </p:sp>
      <p:sp>
        <p:nvSpPr>
          <p:cNvPr id="45060" name="Rectangle 3">
            <a:extLst>
              <a:ext uri="{FF2B5EF4-FFF2-40B4-BE49-F238E27FC236}">
                <a16:creationId xmlns:a16="http://schemas.microsoft.com/office/drawing/2014/main" id="{F5A9FBC1-F6EE-624F-BA5E-2AC423F8274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 See pr12-09.cpp</a:t>
            </a:r>
          </a:p>
          <a:p>
            <a:pPr eaLnBrk="1" hangingPunct="1"/>
            <a:r>
              <a:rPr lang="en-US" altLang="en-US" dirty="0">
                <a:latin typeface="Times New Roman" panose="02020603050405020304" pitchFamily="18" charset="0"/>
              </a:rPr>
              <a:t>A </a:t>
            </a:r>
            <a:r>
              <a:rPr lang="en-US" altLang="en-US" dirty="0" err="1">
                <a:latin typeface="Times New Roman" panose="02020603050405020304" pitchFamily="18" charset="0"/>
              </a:rPr>
              <a:t>size_t</a:t>
            </a:r>
            <a:r>
              <a:rPr lang="en-US" altLang="en-US" dirty="0">
                <a:latin typeface="Times New Roman" panose="02020603050405020304" pitchFamily="18" charset="0"/>
              </a:rPr>
              <a:t> is defined in the standard library and is commonly used to represent an unsigned integer that is the size of, or index into, an array, vector, or string.</a:t>
            </a:r>
          </a:p>
          <a:p>
            <a:pPr eaLnBrk="1" hangingPunct="1"/>
            <a:endParaRPr lang="en-US" altLang="en-US" dirty="0">
              <a:latin typeface="Times New Roman" panose="02020603050405020304" pitchFamily="18" charset="0"/>
            </a:endParaRPr>
          </a:p>
          <a:p>
            <a:pPr eaLnBrk="1" hangingPunct="1"/>
            <a:r>
              <a:rPr lang="en-US" altLang="en-US" dirty="0">
                <a:latin typeface="Times New Roman" panose="02020603050405020304" pitchFamily="18" charset="0"/>
              </a:rPr>
              <a:t>where has 2 because the position of the first character that could not be converted is index 2 (the space)</a:t>
            </a:r>
          </a:p>
          <a:p>
            <a:pPr eaLnBrk="1" hangingPunct="1"/>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291723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D7D9930C-1134-8349-AD6D-F78D97FC35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56A490A-E41A-3F4F-991D-656151624C9F}" type="slidenum">
              <a:rPr kumimoji="0" lang="en-US" altLang="en-US"/>
              <a:pPr>
                <a:spcBef>
                  <a:spcPct val="0"/>
                </a:spcBef>
              </a:pPr>
              <a:t>3</a:t>
            </a:fld>
            <a:endParaRPr kumimoji="0" lang="en-US" altLang="en-US"/>
          </a:p>
        </p:txBody>
      </p:sp>
      <p:sp>
        <p:nvSpPr>
          <p:cNvPr id="13315" name="Rectangle 1026">
            <a:extLst>
              <a:ext uri="{FF2B5EF4-FFF2-40B4-BE49-F238E27FC236}">
                <a16:creationId xmlns:a16="http://schemas.microsoft.com/office/drawing/2014/main" id="{D5D2B9A0-A41A-5B47-8FD1-B8BB166E7876}"/>
              </a:ext>
            </a:extLst>
          </p:cNvPr>
          <p:cNvSpPr>
            <a:spLocks noChangeArrowheads="1" noTextEdit="1"/>
          </p:cNvSpPr>
          <p:nvPr>
            <p:ph type="sldImg"/>
          </p:nvPr>
        </p:nvSpPr>
        <p:spPr>
          <a:ln/>
        </p:spPr>
      </p:sp>
      <p:sp>
        <p:nvSpPr>
          <p:cNvPr id="13316" name="Rectangle 1027">
            <a:extLst>
              <a:ext uri="{FF2B5EF4-FFF2-40B4-BE49-F238E27FC236}">
                <a16:creationId xmlns:a16="http://schemas.microsoft.com/office/drawing/2014/main" id="{678C5C6A-11EA-4B4E-BF5B-522F31BC2E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char ch1, ch2, ch3;  </a:t>
            </a:r>
          </a:p>
          <a:p>
            <a:pPr eaLnBrk="1" hangingPunct="1"/>
            <a:r>
              <a:rPr lang="en-US" altLang="en-US" dirty="0">
                <a:latin typeface="Times New Roman" panose="02020603050405020304" pitchFamily="18" charset="0"/>
              </a:rPr>
              <a:t>ch1 = ‘\0’;</a:t>
            </a:r>
          </a:p>
          <a:p>
            <a:pPr eaLnBrk="1" hangingPunct="1"/>
            <a:r>
              <a:rPr lang="en-US" altLang="en-US" dirty="0">
                <a:latin typeface="Times New Roman" panose="02020603050405020304" pitchFamily="18" charset="0"/>
              </a:rPr>
              <a:t>ch2 = 0;</a:t>
            </a:r>
          </a:p>
          <a:p>
            <a:pPr eaLnBrk="1" hangingPunct="1"/>
            <a:r>
              <a:rPr lang="en-US" altLang="en-US" dirty="0">
                <a:latin typeface="Times New Roman" panose="02020603050405020304" pitchFamily="18" charset="0"/>
              </a:rPr>
              <a:t>ch3 = NULL;</a:t>
            </a:r>
          </a:p>
          <a:p>
            <a:pPr eaLnBrk="1" hangingPunct="1"/>
            <a:endParaRPr lang="en-US" altLang="en-US" dirty="0">
              <a:latin typeface="Times New Roman" panose="02020603050405020304" pitchFamily="18" charset="0"/>
            </a:endParaRPr>
          </a:p>
          <a:p>
            <a:pPr eaLnBrk="1" hangingPunct="1"/>
            <a:r>
              <a:rPr lang="en-US" altLang="en-US" dirty="0">
                <a:latin typeface="Times New Roman" panose="02020603050405020304" pitchFamily="18" charset="0"/>
              </a:rPr>
              <a:t>All three have the same value.</a:t>
            </a:r>
          </a:p>
        </p:txBody>
      </p:sp>
    </p:spTree>
    <p:extLst>
      <p:ext uri="{BB962C8B-B14F-4D97-AF65-F5344CB8AC3E}">
        <p14:creationId xmlns:p14="http://schemas.microsoft.com/office/powerpoint/2010/main" val="8187625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00BCCB08-67F4-144E-ADE6-92EDB2D598A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9B20B98E-45A6-074E-8795-811E0CBAB0D3}" type="slidenum">
              <a:rPr kumimoji="0" lang="en-US" altLang="en-US"/>
              <a:pPr>
                <a:spcBef>
                  <a:spcPct val="0"/>
                </a:spcBef>
              </a:pPr>
              <a:t>30</a:t>
            </a:fld>
            <a:endParaRPr kumimoji="0" lang="en-US" altLang="en-US"/>
          </a:p>
        </p:txBody>
      </p:sp>
      <p:sp>
        <p:nvSpPr>
          <p:cNvPr id="45059" name="Rectangle 2">
            <a:extLst>
              <a:ext uri="{FF2B5EF4-FFF2-40B4-BE49-F238E27FC236}">
                <a16:creationId xmlns:a16="http://schemas.microsoft.com/office/drawing/2014/main" id="{8F9A0A47-8476-D947-89A2-ED5C4A57366C}"/>
              </a:ext>
            </a:extLst>
          </p:cNvPr>
          <p:cNvSpPr>
            <a:spLocks noChangeArrowheads="1" noTextEdit="1"/>
          </p:cNvSpPr>
          <p:nvPr>
            <p:ph type="sldImg"/>
          </p:nvPr>
        </p:nvSpPr>
        <p:spPr>
          <a:ln/>
        </p:spPr>
      </p:sp>
      <p:sp>
        <p:nvSpPr>
          <p:cNvPr id="45060" name="Rectangle 3">
            <a:extLst>
              <a:ext uri="{FF2B5EF4-FFF2-40B4-BE49-F238E27FC236}">
                <a16:creationId xmlns:a16="http://schemas.microsoft.com/office/drawing/2014/main" id="{F5A9FBC1-F6EE-624F-BA5E-2AC423F8274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 See pr12-09.cpp</a:t>
            </a:r>
          </a:p>
          <a:p>
            <a:pPr eaLnBrk="1" hangingPunct="1"/>
            <a:endParaRPr lang="en-US" altLang="en-US" dirty="0">
              <a:latin typeface="Times New Roman" panose="02020603050405020304" pitchFamily="18" charset="0"/>
            </a:endParaRPr>
          </a:p>
          <a:p>
            <a:pPr eaLnBrk="1" hangingPunct="1"/>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5061843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00BCCB08-67F4-144E-ADE6-92EDB2D598A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9B20B98E-45A6-074E-8795-811E0CBAB0D3}" type="slidenum">
              <a:rPr kumimoji="0" lang="en-US" altLang="en-US"/>
              <a:pPr>
                <a:spcBef>
                  <a:spcPct val="0"/>
                </a:spcBef>
              </a:pPr>
              <a:t>31</a:t>
            </a:fld>
            <a:endParaRPr kumimoji="0" lang="en-US" altLang="en-US"/>
          </a:p>
        </p:txBody>
      </p:sp>
      <p:sp>
        <p:nvSpPr>
          <p:cNvPr id="45059" name="Rectangle 2">
            <a:extLst>
              <a:ext uri="{FF2B5EF4-FFF2-40B4-BE49-F238E27FC236}">
                <a16:creationId xmlns:a16="http://schemas.microsoft.com/office/drawing/2014/main" id="{8F9A0A47-8476-D947-89A2-ED5C4A57366C}"/>
              </a:ext>
            </a:extLst>
          </p:cNvPr>
          <p:cNvSpPr>
            <a:spLocks noChangeArrowheads="1" noTextEdit="1"/>
          </p:cNvSpPr>
          <p:nvPr>
            <p:ph type="sldImg"/>
          </p:nvPr>
        </p:nvSpPr>
        <p:spPr>
          <a:ln/>
        </p:spPr>
      </p:sp>
      <p:sp>
        <p:nvSpPr>
          <p:cNvPr id="45060" name="Rectangle 3">
            <a:extLst>
              <a:ext uri="{FF2B5EF4-FFF2-40B4-BE49-F238E27FC236}">
                <a16:creationId xmlns:a16="http://schemas.microsoft.com/office/drawing/2014/main" id="{F5A9FBC1-F6EE-624F-BA5E-2AC423F8274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 See pr12-09.cpp</a:t>
            </a:r>
          </a:p>
          <a:p>
            <a:pPr eaLnBrk="1" hangingPunct="1"/>
            <a:endParaRPr lang="en-US" altLang="en-US" dirty="0">
              <a:latin typeface="Times New Roman" panose="02020603050405020304" pitchFamily="18" charset="0"/>
            </a:endParaRPr>
          </a:p>
          <a:p>
            <a:pPr eaLnBrk="1" hangingPunct="1"/>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7586255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00BCCB08-67F4-144E-ADE6-92EDB2D598A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9B20B98E-45A6-074E-8795-811E0CBAB0D3}" type="slidenum">
              <a:rPr kumimoji="0" lang="en-US" altLang="en-US"/>
              <a:pPr>
                <a:spcBef>
                  <a:spcPct val="0"/>
                </a:spcBef>
              </a:pPr>
              <a:t>32</a:t>
            </a:fld>
            <a:endParaRPr kumimoji="0" lang="en-US" altLang="en-US"/>
          </a:p>
        </p:txBody>
      </p:sp>
      <p:sp>
        <p:nvSpPr>
          <p:cNvPr id="45059" name="Rectangle 2">
            <a:extLst>
              <a:ext uri="{FF2B5EF4-FFF2-40B4-BE49-F238E27FC236}">
                <a16:creationId xmlns:a16="http://schemas.microsoft.com/office/drawing/2014/main" id="{8F9A0A47-8476-D947-89A2-ED5C4A57366C}"/>
              </a:ext>
            </a:extLst>
          </p:cNvPr>
          <p:cNvSpPr>
            <a:spLocks noChangeArrowheads="1" noTextEdit="1"/>
          </p:cNvSpPr>
          <p:nvPr>
            <p:ph type="sldImg"/>
          </p:nvPr>
        </p:nvSpPr>
        <p:spPr>
          <a:ln/>
        </p:spPr>
      </p:sp>
      <p:sp>
        <p:nvSpPr>
          <p:cNvPr id="45060" name="Rectangle 3">
            <a:extLst>
              <a:ext uri="{FF2B5EF4-FFF2-40B4-BE49-F238E27FC236}">
                <a16:creationId xmlns:a16="http://schemas.microsoft.com/office/drawing/2014/main" id="{F5A9FBC1-F6EE-624F-BA5E-2AC423F8274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 See pr12-09.cpp</a:t>
            </a:r>
          </a:p>
          <a:p>
            <a:pPr eaLnBrk="1" hangingPunct="1"/>
            <a:endParaRPr lang="en-US" altLang="en-US" dirty="0">
              <a:latin typeface="Times New Roman" panose="02020603050405020304" pitchFamily="18" charset="0"/>
            </a:endParaRPr>
          </a:p>
          <a:p>
            <a:pPr eaLnBrk="1" hangingPunct="1"/>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0188529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1620606E-06CA-8A46-B2AD-0DBC1D379E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4FE3D2C-D0A6-0A42-9546-5EEF1752CE95}" type="slidenum">
              <a:rPr kumimoji="0" lang="en-US" altLang="en-US"/>
              <a:pPr>
                <a:spcBef>
                  <a:spcPct val="0"/>
                </a:spcBef>
              </a:pPr>
              <a:t>33</a:t>
            </a:fld>
            <a:endParaRPr kumimoji="0" lang="en-US" altLang="en-US"/>
          </a:p>
        </p:txBody>
      </p:sp>
      <p:sp>
        <p:nvSpPr>
          <p:cNvPr id="49155" name="Rectangle 2">
            <a:extLst>
              <a:ext uri="{FF2B5EF4-FFF2-40B4-BE49-F238E27FC236}">
                <a16:creationId xmlns:a16="http://schemas.microsoft.com/office/drawing/2014/main" id="{BBC0108A-C340-4847-8486-E1F7772684AC}"/>
              </a:ext>
            </a:extLst>
          </p:cNvPr>
          <p:cNvSpPr>
            <a:spLocks noChangeArrowheads="1" noTextEdit="1"/>
          </p:cNvSpPr>
          <p:nvPr>
            <p:ph type="sldImg"/>
          </p:nvPr>
        </p:nvSpPr>
        <p:spPr>
          <a:ln/>
        </p:spPr>
      </p:sp>
      <p:sp>
        <p:nvSpPr>
          <p:cNvPr id="49156" name="Rectangle 3">
            <a:extLst>
              <a:ext uri="{FF2B5EF4-FFF2-40B4-BE49-F238E27FC236}">
                <a16:creationId xmlns:a16="http://schemas.microsoft.com/office/drawing/2014/main" id="{5F58E129-CC4E-A64C-8242-D3AF49D3B2B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17176945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80A653AC-343B-7C45-BAA2-2F95B157F6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2DBC0294-2F53-AF45-9698-F38A60D201E6}" type="slidenum">
              <a:rPr kumimoji="0" lang="en-US" altLang="en-US"/>
              <a:pPr>
                <a:spcBef>
                  <a:spcPct val="0"/>
                </a:spcBef>
              </a:pPr>
              <a:t>34</a:t>
            </a:fld>
            <a:endParaRPr kumimoji="0" lang="en-US" altLang="en-US"/>
          </a:p>
        </p:txBody>
      </p:sp>
      <p:sp>
        <p:nvSpPr>
          <p:cNvPr id="51203" name="Rectangle 1026">
            <a:extLst>
              <a:ext uri="{FF2B5EF4-FFF2-40B4-BE49-F238E27FC236}">
                <a16:creationId xmlns:a16="http://schemas.microsoft.com/office/drawing/2014/main" id="{A6788395-9CC0-CA41-B3B2-6B14F73FCBE2}"/>
              </a:ext>
            </a:extLst>
          </p:cNvPr>
          <p:cNvSpPr>
            <a:spLocks noChangeArrowheads="1" noTextEdit="1"/>
          </p:cNvSpPr>
          <p:nvPr>
            <p:ph type="sldImg"/>
          </p:nvPr>
        </p:nvSpPr>
        <p:spPr>
          <a:ln/>
        </p:spPr>
      </p:sp>
      <p:sp>
        <p:nvSpPr>
          <p:cNvPr id="51204" name="Rectangle 1027">
            <a:extLst>
              <a:ext uri="{FF2B5EF4-FFF2-40B4-BE49-F238E27FC236}">
                <a16:creationId xmlns:a16="http://schemas.microsoft.com/office/drawing/2014/main" id="{B3177C72-FC7B-B942-B000-6744638F26E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33269848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30BD88B3-C5A5-8C48-95FE-F15E0AFC044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D940719-B3A6-9742-80C4-5C7B2B506383}" type="slidenum">
              <a:rPr kumimoji="0" lang="en-US" altLang="en-US"/>
              <a:pPr>
                <a:spcBef>
                  <a:spcPct val="0"/>
                </a:spcBef>
              </a:pPr>
              <a:t>35</a:t>
            </a:fld>
            <a:endParaRPr kumimoji="0" lang="en-US" altLang="en-US"/>
          </a:p>
        </p:txBody>
      </p:sp>
      <p:sp>
        <p:nvSpPr>
          <p:cNvPr id="53251" name="Rectangle 2">
            <a:extLst>
              <a:ext uri="{FF2B5EF4-FFF2-40B4-BE49-F238E27FC236}">
                <a16:creationId xmlns:a16="http://schemas.microsoft.com/office/drawing/2014/main" id="{4AE5E487-89B9-1A4A-B7A5-BE3EADBFE20B}"/>
              </a:ext>
            </a:extLst>
          </p:cNvPr>
          <p:cNvSpPr>
            <a:spLocks noChangeArrowheads="1" noTextEdit="1"/>
          </p:cNvSpPr>
          <p:nvPr>
            <p:ph type="sldImg"/>
          </p:nvPr>
        </p:nvSpPr>
        <p:spPr>
          <a:ln/>
        </p:spPr>
      </p:sp>
      <p:sp>
        <p:nvSpPr>
          <p:cNvPr id="53252" name="Rectangle 3">
            <a:extLst>
              <a:ext uri="{FF2B5EF4-FFF2-40B4-BE49-F238E27FC236}">
                <a16:creationId xmlns:a16="http://schemas.microsoft.com/office/drawing/2014/main" id="{69F07398-4118-AE48-8CF9-7EC98541F8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&gt;&gt; extracts characters from a stream and inserts them into the string; reads until a whitespace or the end of the input is encountered</a:t>
            </a:r>
          </a:p>
          <a:p>
            <a:pPr eaLnBrk="1" hangingPunct="1"/>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320914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986F5A73-6A7B-974F-A4B6-3AB2AE4BBD8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0F8D088-496C-2046-8886-5E9DD2B20859}" type="slidenum">
              <a:rPr kumimoji="0" lang="en-US" altLang="en-US"/>
              <a:pPr>
                <a:spcBef>
                  <a:spcPct val="0"/>
                </a:spcBef>
              </a:pPr>
              <a:t>36</a:t>
            </a:fld>
            <a:endParaRPr kumimoji="0" lang="en-US" altLang="en-US"/>
          </a:p>
        </p:txBody>
      </p:sp>
      <p:sp>
        <p:nvSpPr>
          <p:cNvPr id="55299" name="Rectangle 2">
            <a:extLst>
              <a:ext uri="{FF2B5EF4-FFF2-40B4-BE49-F238E27FC236}">
                <a16:creationId xmlns:a16="http://schemas.microsoft.com/office/drawing/2014/main" id="{226075F2-5EBB-AA47-B666-453284B70BD6}"/>
              </a:ext>
            </a:extLst>
          </p:cNvPr>
          <p:cNvSpPr>
            <a:spLocks noChangeArrowheads="1" noTextEdit="1"/>
          </p:cNvSpPr>
          <p:nvPr>
            <p:ph type="sldImg"/>
          </p:nvPr>
        </p:nvSpPr>
        <p:spPr>
          <a:ln/>
        </p:spPr>
      </p:sp>
      <p:sp>
        <p:nvSpPr>
          <p:cNvPr id="55300" name="Rectangle 3">
            <a:extLst>
              <a:ext uri="{FF2B5EF4-FFF2-40B4-BE49-F238E27FC236}">
                <a16:creationId xmlns:a16="http://schemas.microsoft.com/office/drawing/2014/main" id="{AF31AAA7-BEF3-A543-A0E7-5396DBFC258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 ] a reference to the character in the specified position is returned</a:t>
            </a:r>
          </a:p>
        </p:txBody>
      </p:sp>
    </p:spTree>
    <p:extLst>
      <p:ext uri="{BB962C8B-B14F-4D97-AF65-F5344CB8AC3E}">
        <p14:creationId xmlns:p14="http://schemas.microsoft.com/office/powerpoint/2010/main" val="36778922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B0BA83C2-B6AD-A948-9541-4C9693D9FD5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14FDE09-EBFE-8F40-B5CC-A10C930D90D5}" type="slidenum">
              <a:rPr kumimoji="0" lang="en-US" altLang="en-US"/>
              <a:pPr>
                <a:spcBef>
                  <a:spcPct val="0"/>
                </a:spcBef>
              </a:pPr>
              <a:t>37</a:t>
            </a:fld>
            <a:endParaRPr kumimoji="0" lang="en-US" altLang="en-US"/>
          </a:p>
        </p:txBody>
      </p:sp>
      <p:sp>
        <p:nvSpPr>
          <p:cNvPr id="57347" name="Rectangle 2">
            <a:extLst>
              <a:ext uri="{FF2B5EF4-FFF2-40B4-BE49-F238E27FC236}">
                <a16:creationId xmlns:a16="http://schemas.microsoft.com/office/drawing/2014/main" id="{4C3DE75C-3943-BE4D-9AE6-08ECED5BDB49}"/>
              </a:ext>
            </a:extLst>
          </p:cNvPr>
          <p:cNvSpPr>
            <a:spLocks noChangeArrowheads="1" noTextEdit="1"/>
          </p:cNvSpPr>
          <p:nvPr>
            <p:ph type="sldImg"/>
          </p:nvPr>
        </p:nvSpPr>
        <p:spPr>
          <a:ln/>
        </p:spPr>
      </p:sp>
      <p:sp>
        <p:nvSpPr>
          <p:cNvPr id="57348" name="Rectangle 3">
            <a:extLst>
              <a:ext uri="{FF2B5EF4-FFF2-40B4-BE49-F238E27FC236}">
                <a16:creationId xmlns:a16="http://schemas.microsoft.com/office/drawing/2014/main" id="{A16C8D81-7BBA-C242-8DEC-4583598E578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344896338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5103DA74-E110-924E-AF8E-67CAA44D07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E65A981A-3D5B-1F46-ADD3-AE0AAA1485C3}" type="slidenum">
              <a:rPr kumimoji="0" lang="en-US" altLang="en-US"/>
              <a:pPr>
                <a:spcBef>
                  <a:spcPct val="0"/>
                </a:spcBef>
              </a:pPr>
              <a:t>38</a:t>
            </a:fld>
            <a:endParaRPr kumimoji="0" lang="en-US" altLang="en-US"/>
          </a:p>
        </p:txBody>
      </p:sp>
      <p:sp>
        <p:nvSpPr>
          <p:cNvPr id="59395" name="Rectangle 2">
            <a:extLst>
              <a:ext uri="{FF2B5EF4-FFF2-40B4-BE49-F238E27FC236}">
                <a16:creationId xmlns:a16="http://schemas.microsoft.com/office/drawing/2014/main" id="{E0133F6A-F907-C149-9D31-365CFCD59A9F}"/>
              </a:ext>
            </a:extLst>
          </p:cNvPr>
          <p:cNvSpPr>
            <a:spLocks noChangeArrowheads="1" noTextEdit="1"/>
          </p:cNvSpPr>
          <p:nvPr>
            <p:ph type="sldImg"/>
          </p:nvPr>
        </p:nvSpPr>
        <p:spPr>
          <a:ln/>
        </p:spPr>
      </p:sp>
      <p:sp>
        <p:nvSpPr>
          <p:cNvPr id="59396" name="Rectangle 3">
            <a:extLst>
              <a:ext uri="{FF2B5EF4-FFF2-40B4-BE49-F238E27FC236}">
                <a16:creationId xmlns:a16="http://schemas.microsoft.com/office/drawing/2014/main" id="{985C5E4A-AD63-5640-9A03-DA2A01BB85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In some cases, arguments passed to a member function may be such that the operation being requested is impossible.  In those cases, the member function will signal the occurrence of an error by “throwing an exception” (discussed in Chapter 16)</a:t>
            </a:r>
          </a:p>
        </p:txBody>
      </p:sp>
    </p:spTree>
    <p:extLst>
      <p:ext uri="{BB962C8B-B14F-4D97-AF65-F5344CB8AC3E}">
        <p14:creationId xmlns:p14="http://schemas.microsoft.com/office/powerpoint/2010/main" val="6246291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D7FED0D8-C19A-3B4C-9089-A57CFEE16E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93DA1C32-CB9A-3C4E-9305-70B65F6E0777}" type="slidenum">
              <a:rPr kumimoji="0" lang="en-US" altLang="en-US"/>
              <a:pPr>
                <a:spcBef>
                  <a:spcPct val="0"/>
                </a:spcBef>
              </a:pPr>
              <a:t>39</a:t>
            </a:fld>
            <a:endParaRPr kumimoji="0" lang="en-US" altLang="en-US"/>
          </a:p>
        </p:txBody>
      </p:sp>
      <p:sp>
        <p:nvSpPr>
          <p:cNvPr id="61443" name="Rectangle 2">
            <a:extLst>
              <a:ext uri="{FF2B5EF4-FFF2-40B4-BE49-F238E27FC236}">
                <a16:creationId xmlns:a16="http://schemas.microsoft.com/office/drawing/2014/main" id="{2EDFF7B7-84BE-5B4E-BD03-CB842EC0A26C}"/>
              </a:ext>
            </a:extLst>
          </p:cNvPr>
          <p:cNvSpPr>
            <a:spLocks noChangeArrowheads="1" noTextEdit="1"/>
          </p:cNvSpPr>
          <p:nvPr>
            <p:ph type="sldImg"/>
          </p:nvPr>
        </p:nvSpPr>
        <p:spPr>
          <a:ln/>
        </p:spPr>
      </p:sp>
      <p:sp>
        <p:nvSpPr>
          <p:cNvPr id="61444" name="Rectangle 3">
            <a:extLst>
              <a:ext uri="{FF2B5EF4-FFF2-40B4-BE49-F238E27FC236}">
                <a16:creationId xmlns:a16="http://schemas.microsoft.com/office/drawing/2014/main" id="{CCB3C041-74CD-BD4C-BA05-BC52CB922D7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 </a:t>
            </a:r>
            <a:r>
              <a:rPr lang="en-US" altLang="en-US" dirty="0" err="1">
                <a:latin typeface="Times New Roman" panose="02020603050405020304" pitchFamily="18" charset="0"/>
              </a:rPr>
              <a:t>c_str</a:t>
            </a:r>
            <a:r>
              <a:rPr lang="en-US" altLang="en-US" dirty="0">
                <a:latin typeface="Times New Roman" panose="02020603050405020304" pitchFamily="18" charset="0"/>
              </a:rPr>
              <a:t>( ) returns a character array containing a null terminated string</a:t>
            </a:r>
          </a:p>
          <a:p>
            <a:pPr eaLnBrk="1" hangingPunct="1"/>
            <a:endParaRPr lang="en-US" altLang="en-US" dirty="0">
              <a:latin typeface="Times New Roman" panose="02020603050405020304" pitchFamily="18" charset="0"/>
            </a:endParaRPr>
          </a:p>
          <a:p>
            <a:pPr eaLnBrk="1" hangingPunct="1"/>
            <a:r>
              <a:rPr lang="en-US" altLang="en-US" dirty="0">
                <a:latin typeface="Times New Roman" panose="02020603050405020304" pitchFamily="18" charset="0"/>
              </a:rPr>
              <a:t>As of C++11, from everything I’ve read, the both do the same thing, so could use either one.</a:t>
            </a:r>
          </a:p>
        </p:txBody>
      </p:sp>
    </p:spTree>
    <p:extLst>
      <p:ext uri="{BB962C8B-B14F-4D97-AF65-F5344CB8AC3E}">
        <p14:creationId xmlns:p14="http://schemas.microsoft.com/office/powerpoint/2010/main" val="3731836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A4E2577A-0F29-4C4C-8430-E4F5300329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3D4043F-63FB-8A4A-B411-381EF17A96E9}" type="slidenum">
              <a:rPr kumimoji="0" lang="en-US" altLang="en-US"/>
              <a:pPr>
                <a:spcBef>
                  <a:spcPct val="0"/>
                </a:spcBef>
              </a:pPr>
              <a:t>4</a:t>
            </a:fld>
            <a:endParaRPr kumimoji="0" lang="en-US" altLang="en-US"/>
          </a:p>
        </p:txBody>
      </p:sp>
      <p:sp>
        <p:nvSpPr>
          <p:cNvPr id="15363" name="Rectangle 1026">
            <a:extLst>
              <a:ext uri="{FF2B5EF4-FFF2-40B4-BE49-F238E27FC236}">
                <a16:creationId xmlns:a16="http://schemas.microsoft.com/office/drawing/2014/main" id="{91BADB8B-B7D8-0848-9461-387BCB890A69}"/>
              </a:ext>
            </a:extLst>
          </p:cNvPr>
          <p:cNvSpPr>
            <a:spLocks noChangeArrowheads="1" noTextEdit="1"/>
          </p:cNvSpPr>
          <p:nvPr>
            <p:ph type="sldImg"/>
          </p:nvPr>
        </p:nvSpPr>
        <p:spPr>
          <a:ln/>
        </p:spPr>
      </p:sp>
      <p:sp>
        <p:nvSpPr>
          <p:cNvPr id="15364" name="Rectangle 1027">
            <a:extLst>
              <a:ext uri="{FF2B5EF4-FFF2-40B4-BE49-F238E27FC236}">
                <a16:creationId xmlns:a16="http://schemas.microsoft.com/office/drawing/2014/main" id="{585DB668-2D25-704E-8B08-56148E3DDC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A C-string is always a null-terminated array of characters and is represented in the program by a pointer to the first character in the array.</a:t>
            </a:r>
          </a:p>
        </p:txBody>
      </p:sp>
    </p:spTree>
    <p:extLst>
      <p:ext uri="{BB962C8B-B14F-4D97-AF65-F5344CB8AC3E}">
        <p14:creationId xmlns:p14="http://schemas.microsoft.com/office/powerpoint/2010/main" val="627295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BFC5770A-68FC-5D4F-8402-772D2F7CF1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1FD42B6A-E40D-EC47-9821-FA359C4E0BEB}" type="slidenum">
              <a:rPr kumimoji="0" lang="en-US" altLang="en-US"/>
              <a:pPr>
                <a:spcBef>
                  <a:spcPct val="0"/>
                </a:spcBef>
              </a:pPr>
              <a:t>40</a:t>
            </a:fld>
            <a:endParaRPr kumimoji="0" lang="en-US" altLang="en-US"/>
          </a:p>
        </p:txBody>
      </p:sp>
      <p:sp>
        <p:nvSpPr>
          <p:cNvPr id="63491" name="Rectangle 2">
            <a:extLst>
              <a:ext uri="{FF2B5EF4-FFF2-40B4-BE49-F238E27FC236}">
                <a16:creationId xmlns:a16="http://schemas.microsoft.com/office/drawing/2014/main" id="{4A459A26-85FE-D444-804E-BDA90DC4092D}"/>
              </a:ext>
            </a:extLst>
          </p:cNvPr>
          <p:cNvSpPr>
            <a:spLocks noChangeArrowheads="1" noTextEdit="1"/>
          </p:cNvSpPr>
          <p:nvPr>
            <p:ph type="sldImg"/>
          </p:nvPr>
        </p:nvSpPr>
        <p:spPr>
          <a:ln/>
        </p:spPr>
      </p:sp>
      <p:sp>
        <p:nvSpPr>
          <p:cNvPr id="63492" name="Rectangle 3">
            <a:extLst>
              <a:ext uri="{FF2B5EF4-FFF2-40B4-BE49-F238E27FC236}">
                <a16:creationId xmlns:a16="http://schemas.microsoft.com/office/drawing/2014/main" id="{5D8266C6-F882-9446-8E99-AFF268D2688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11380479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231882EB-FA4B-CE4F-8A36-E4CFC94E2D1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FD67AC1B-47C3-144A-9CBF-40FAE04E50EC}" type="slidenum">
              <a:rPr kumimoji="0" lang="en-US" altLang="en-US"/>
              <a:pPr>
                <a:spcBef>
                  <a:spcPct val="0"/>
                </a:spcBef>
              </a:pPr>
              <a:t>41</a:t>
            </a:fld>
            <a:endParaRPr kumimoji="0" lang="en-US" altLang="en-US"/>
          </a:p>
        </p:txBody>
      </p:sp>
      <p:sp>
        <p:nvSpPr>
          <p:cNvPr id="65539" name="Rectangle 2">
            <a:extLst>
              <a:ext uri="{FF2B5EF4-FFF2-40B4-BE49-F238E27FC236}">
                <a16:creationId xmlns:a16="http://schemas.microsoft.com/office/drawing/2014/main" id="{3352B351-6E00-5E4C-914F-4EBFAFAAC156}"/>
              </a:ext>
            </a:extLst>
          </p:cNvPr>
          <p:cNvSpPr>
            <a:spLocks noChangeArrowheads="1" noTextEdit="1"/>
          </p:cNvSpPr>
          <p:nvPr>
            <p:ph type="sldImg"/>
          </p:nvPr>
        </p:nvSpPr>
        <p:spPr>
          <a:ln/>
        </p:spPr>
      </p:sp>
      <p:sp>
        <p:nvSpPr>
          <p:cNvPr id="65540" name="Rectangle 3">
            <a:extLst>
              <a:ext uri="{FF2B5EF4-FFF2-40B4-BE49-F238E27FC236}">
                <a16:creationId xmlns:a16="http://schemas.microsoft.com/office/drawing/2014/main" id="{208DA94B-F07F-C04E-BB0B-5D9ABFE49BD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2768311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DEA1BD8E-CB14-2E4E-A3C6-C098D8707C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90DCC48-02C5-574C-8359-6D43FA0359E9}" type="slidenum">
              <a:rPr kumimoji="0" lang="en-US" altLang="en-US"/>
              <a:pPr>
                <a:spcBef>
                  <a:spcPct val="0"/>
                </a:spcBef>
              </a:pPr>
              <a:t>5</a:t>
            </a:fld>
            <a:endParaRPr kumimoji="0" lang="en-US" altLang="en-US"/>
          </a:p>
        </p:txBody>
      </p:sp>
      <p:sp>
        <p:nvSpPr>
          <p:cNvPr id="17411" name="Rectangle 1026">
            <a:extLst>
              <a:ext uri="{FF2B5EF4-FFF2-40B4-BE49-F238E27FC236}">
                <a16:creationId xmlns:a16="http://schemas.microsoft.com/office/drawing/2014/main" id="{75B20E43-A5DD-DA4F-8B26-7B782AAAA694}"/>
              </a:ext>
            </a:extLst>
          </p:cNvPr>
          <p:cNvSpPr>
            <a:spLocks noChangeArrowheads="1" noTextEdit="1"/>
          </p:cNvSpPr>
          <p:nvPr>
            <p:ph type="sldImg"/>
          </p:nvPr>
        </p:nvSpPr>
        <p:spPr>
          <a:ln/>
        </p:spPr>
      </p:sp>
      <p:sp>
        <p:nvSpPr>
          <p:cNvPr id="17412" name="Rectangle 1027">
            <a:extLst>
              <a:ext uri="{FF2B5EF4-FFF2-40B4-BE49-F238E27FC236}">
                <a16:creationId xmlns:a16="http://schemas.microsoft.com/office/drawing/2014/main" id="{37A6D796-3AFC-344E-9040-CC31B5E413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New Roman" panose="02020603050405020304" pitchFamily="18" charset="0"/>
            </a:endParaRPr>
          </a:p>
        </p:txBody>
      </p:sp>
    </p:spTree>
    <p:extLst>
      <p:ext uri="{BB962C8B-B14F-4D97-AF65-F5344CB8AC3E}">
        <p14:creationId xmlns:p14="http://schemas.microsoft.com/office/powerpoint/2010/main" val="856439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DEA1BD8E-CB14-2E4E-A3C6-C098D8707C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90DCC48-02C5-574C-8359-6D43FA0359E9}" type="slidenum">
              <a:rPr kumimoji="0" lang="en-US" altLang="en-US"/>
              <a:pPr>
                <a:spcBef>
                  <a:spcPct val="0"/>
                </a:spcBef>
              </a:pPr>
              <a:t>6</a:t>
            </a:fld>
            <a:endParaRPr kumimoji="0" lang="en-US" altLang="en-US"/>
          </a:p>
        </p:txBody>
      </p:sp>
      <p:sp>
        <p:nvSpPr>
          <p:cNvPr id="17411" name="Rectangle 1026">
            <a:extLst>
              <a:ext uri="{FF2B5EF4-FFF2-40B4-BE49-F238E27FC236}">
                <a16:creationId xmlns:a16="http://schemas.microsoft.com/office/drawing/2014/main" id="{75B20E43-A5DD-DA4F-8B26-7B782AAAA694}"/>
              </a:ext>
            </a:extLst>
          </p:cNvPr>
          <p:cNvSpPr>
            <a:spLocks noChangeArrowheads="1" noTextEdit="1"/>
          </p:cNvSpPr>
          <p:nvPr>
            <p:ph type="sldImg"/>
          </p:nvPr>
        </p:nvSpPr>
        <p:spPr>
          <a:ln/>
        </p:spPr>
      </p:sp>
      <p:sp>
        <p:nvSpPr>
          <p:cNvPr id="17412" name="Rectangle 1027">
            <a:extLst>
              <a:ext uri="{FF2B5EF4-FFF2-40B4-BE49-F238E27FC236}">
                <a16:creationId xmlns:a16="http://schemas.microsoft.com/office/drawing/2014/main" id="{37A6D796-3AFC-344E-9040-CC31B5E413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Program 12-1 in book, page 816</a:t>
            </a:r>
          </a:p>
          <a:p>
            <a:pPr eaLnBrk="1" hangingPunct="1"/>
            <a:r>
              <a:rPr lang="en-US" altLang="en-US" dirty="0">
                <a:latin typeface="Times New Roman" panose="02020603050405020304" pitchFamily="18" charset="0"/>
              </a:rPr>
              <a:t>The last print statement above shows that a string literal can be treated as a pointer.</a:t>
            </a:r>
          </a:p>
        </p:txBody>
      </p:sp>
    </p:spTree>
    <p:extLst>
      <p:ext uri="{BB962C8B-B14F-4D97-AF65-F5344CB8AC3E}">
        <p14:creationId xmlns:p14="http://schemas.microsoft.com/office/powerpoint/2010/main" val="2252488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359B807E-5A44-9C43-B2A9-C3C7DD4E7E7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ED02C970-C937-DC41-869B-A36B017E56DA}" type="slidenum">
              <a:rPr kumimoji="0" lang="en-US" altLang="en-US"/>
              <a:pPr>
                <a:spcBef>
                  <a:spcPct val="0"/>
                </a:spcBef>
              </a:pPr>
              <a:t>7</a:t>
            </a:fld>
            <a:endParaRPr kumimoji="0" lang="en-US" altLang="en-US"/>
          </a:p>
        </p:txBody>
      </p:sp>
      <p:sp>
        <p:nvSpPr>
          <p:cNvPr id="19459" name="Rectangle 2">
            <a:extLst>
              <a:ext uri="{FF2B5EF4-FFF2-40B4-BE49-F238E27FC236}">
                <a16:creationId xmlns:a16="http://schemas.microsoft.com/office/drawing/2014/main" id="{1ADFB9A1-6187-3B43-8FC7-8CCE2C10527F}"/>
              </a:ext>
            </a:extLst>
          </p:cNvPr>
          <p:cNvSpPr>
            <a:spLocks noChangeArrowheads="1" noTextEdit="1"/>
          </p:cNvSpPr>
          <p:nvPr>
            <p:ph type="sldImg"/>
          </p:nvPr>
        </p:nvSpPr>
        <p:spPr>
          <a:ln/>
        </p:spPr>
      </p:sp>
      <p:sp>
        <p:nvSpPr>
          <p:cNvPr id="19460" name="Rectangle 3">
            <a:extLst>
              <a:ext uri="{FF2B5EF4-FFF2-40B4-BE49-F238E27FC236}">
                <a16:creationId xmlns:a16="http://schemas.microsoft.com/office/drawing/2014/main" id="{A9916134-1F32-B04D-BE25-7E54781D86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779889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359B807E-5A44-9C43-B2A9-C3C7DD4E7E7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ED02C970-C937-DC41-869B-A36B017E56DA}" type="slidenum">
              <a:rPr kumimoji="0" lang="en-US" altLang="en-US"/>
              <a:pPr>
                <a:spcBef>
                  <a:spcPct val="0"/>
                </a:spcBef>
              </a:pPr>
              <a:t>8</a:t>
            </a:fld>
            <a:endParaRPr kumimoji="0" lang="en-US" altLang="en-US"/>
          </a:p>
        </p:txBody>
      </p:sp>
      <p:sp>
        <p:nvSpPr>
          <p:cNvPr id="19459" name="Rectangle 2">
            <a:extLst>
              <a:ext uri="{FF2B5EF4-FFF2-40B4-BE49-F238E27FC236}">
                <a16:creationId xmlns:a16="http://schemas.microsoft.com/office/drawing/2014/main" id="{1ADFB9A1-6187-3B43-8FC7-8CCE2C10527F}"/>
              </a:ext>
            </a:extLst>
          </p:cNvPr>
          <p:cNvSpPr>
            <a:spLocks noChangeArrowheads="1" noTextEdit="1"/>
          </p:cNvSpPr>
          <p:nvPr>
            <p:ph type="sldImg"/>
          </p:nvPr>
        </p:nvSpPr>
        <p:spPr>
          <a:ln/>
        </p:spPr>
      </p:sp>
      <p:sp>
        <p:nvSpPr>
          <p:cNvPr id="19460" name="Rectangle 3">
            <a:extLst>
              <a:ext uri="{FF2B5EF4-FFF2-40B4-BE49-F238E27FC236}">
                <a16:creationId xmlns:a16="http://schemas.microsoft.com/office/drawing/2014/main" id="{A9916134-1F32-B04D-BE25-7E54781D86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rPr>
              <a:t>Program 12-2, page 818</a:t>
            </a:r>
          </a:p>
          <a:p>
            <a:pPr eaLnBrk="1" hangingPunct="1"/>
            <a:r>
              <a:rPr lang="en-US" altLang="en-US" dirty="0">
                <a:latin typeface="Times New Roman" panose="02020603050405020304" pitchFamily="18" charset="0"/>
              </a:rPr>
              <a:t>Uses </a:t>
            </a:r>
            <a:r>
              <a:rPr lang="en-US" altLang="en-US" dirty="0" err="1">
                <a:latin typeface="Times New Roman" panose="02020603050405020304" pitchFamily="18" charset="0"/>
              </a:rPr>
              <a:t>getline</a:t>
            </a:r>
            <a:r>
              <a:rPr lang="en-US" altLang="en-US" dirty="0">
                <a:latin typeface="Times New Roman" panose="02020603050405020304" pitchFamily="18" charset="0"/>
              </a:rPr>
              <a:t> member function to read in the string from standard input; </a:t>
            </a:r>
            <a:r>
              <a:rPr lang="en-US" altLang="en-US" dirty="0" err="1">
                <a:latin typeface="Times New Roman" panose="02020603050405020304" pitchFamily="18" charset="0"/>
              </a:rPr>
              <a:t>args</a:t>
            </a:r>
            <a:r>
              <a:rPr lang="en-US" altLang="en-US" dirty="0">
                <a:latin typeface="Times New Roman" panose="02020603050405020304" pitchFamily="18" charset="0"/>
              </a:rPr>
              <a:t> are:   (</a:t>
            </a:r>
            <a:r>
              <a:rPr lang="en-US" altLang="en-US" dirty="0" err="1">
                <a:latin typeface="Times New Roman" panose="02020603050405020304" pitchFamily="18" charset="0"/>
              </a:rPr>
              <a:t>dest</a:t>
            </a:r>
            <a:r>
              <a:rPr lang="en-US" altLang="en-US" dirty="0">
                <a:latin typeface="Times New Roman" panose="02020603050405020304" pitchFamily="18" charset="0"/>
              </a:rPr>
              <a:t>, </a:t>
            </a:r>
            <a:r>
              <a:rPr lang="en-US" altLang="en-US" dirty="0" err="1">
                <a:latin typeface="Times New Roman" panose="02020603050405020304" pitchFamily="18" charset="0"/>
              </a:rPr>
              <a:t>number_of_characters</a:t>
            </a:r>
            <a:r>
              <a:rPr lang="en-US" altLang="en-US" dirty="0">
                <a:latin typeface="Times New Roman" panose="02020603050405020304" pitchFamily="18" charset="0"/>
              </a:rPr>
              <a:t>)</a:t>
            </a:r>
          </a:p>
          <a:p>
            <a:pPr eaLnBrk="1" hangingPunct="1"/>
            <a:r>
              <a:rPr lang="en-US" altLang="en-US" dirty="0">
                <a:latin typeface="Times New Roman" panose="02020603050405020304" pitchFamily="18" charset="0"/>
              </a:rPr>
              <a:t>Also shows how you can loop through the C-string one character at a time to, in this case, print the string back out to the screen.</a:t>
            </a:r>
          </a:p>
        </p:txBody>
      </p:sp>
    </p:spTree>
    <p:extLst>
      <p:ext uri="{BB962C8B-B14F-4D97-AF65-F5344CB8AC3E}">
        <p14:creationId xmlns:p14="http://schemas.microsoft.com/office/powerpoint/2010/main" val="2737008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C26282FD-62B8-CB4E-BD1C-6D9EAA7A34A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1DE5BAD-6335-0944-9119-0AE1E1270934}" type="slidenum">
              <a:rPr kumimoji="0" lang="en-US" altLang="en-US"/>
              <a:pPr>
                <a:spcBef>
                  <a:spcPct val="0"/>
                </a:spcBef>
              </a:pPr>
              <a:t>9</a:t>
            </a:fld>
            <a:endParaRPr kumimoji="0" lang="en-US" altLang="en-US"/>
          </a:p>
        </p:txBody>
      </p:sp>
      <p:sp>
        <p:nvSpPr>
          <p:cNvPr id="23555" name="Rectangle 2">
            <a:extLst>
              <a:ext uri="{FF2B5EF4-FFF2-40B4-BE49-F238E27FC236}">
                <a16:creationId xmlns:a16="http://schemas.microsoft.com/office/drawing/2014/main" id="{5DDCBC67-5241-E947-A176-4FB365C46AD1}"/>
              </a:ext>
            </a:extLst>
          </p:cNvPr>
          <p:cNvSpPr>
            <a:spLocks noChangeArrowheads="1" noTextEdit="1"/>
          </p:cNvSpPr>
          <p:nvPr>
            <p:ph type="sldImg"/>
          </p:nvPr>
        </p:nvSpPr>
        <p:spPr>
          <a:ln/>
        </p:spPr>
      </p:sp>
      <p:sp>
        <p:nvSpPr>
          <p:cNvPr id="23556" name="Rectangle 3">
            <a:extLst>
              <a:ext uri="{FF2B5EF4-FFF2-40B4-BE49-F238E27FC236}">
                <a16:creationId xmlns:a16="http://schemas.microsoft.com/office/drawing/2014/main" id="{01FD270E-3B12-FC43-AA2F-3F77409426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2318095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6DC2D8F-0DC8-40FB-9AFD-7C3A4EDA7B85}" type="datetimeFigureOut">
              <a:rPr lang="en-US" smtClean="0"/>
              <a:t>3/7/19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2820625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DC2D8F-0DC8-40FB-9AFD-7C3A4EDA7B85}" type="datetimeFigureOut">
              <a:rPr lang="en-US" smtClean="0"/>
              <a:t>3/7/19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856202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DC2D8F-0DC8-40FB-9AFD-7C3A4EDA7B85}" type="datetimeFigureOut">
              <a:rPr lang="en-US" smtClean="0"/>
              <a:t>3/7/19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2932856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303213"/>
            <a:ext cx="8610600" cy="992187"/>
          </a:xfrm>
        </p:spPr>
        <p:txBody>
          <a:bodyPr/>
          <a:lstStyle/>
          <a:p>
            <a:r>
              <a:rPr lang="en-US"/>
              <a:t>Click to edit Master title style</a:t>
            </a:r>
          </a:p>
        </p:txBody>
      </p:sp>
      <p:sp>
        <p:nvSpPr>
          <p:cNvPr id="3" name="Text Placeholder 2"/>
          <p:cNvSpPr>
            <a:spLocks noGrp="1"/>
          </p:cNvSpPr>
          <p:nvPr>
            <p:ph type="body" sz="half" idx="1"/>
          </p:nvPr>
        </p:nvSpPr>
        <p:spPr>
          <a:xfrm>
            <a:off x="304800"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27550" y="1600200"/>
            <a:ext cx="4071938"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a:extLst>
              <a:ext uri="{FF2B5EF4-FFF2-40B4-BE49-F238E27FC236}">
                <a16:creationId xmlns:a16="http://schemas.microsoft.com/office/drawing/2014/main" id="{56BCCA16-F4E2-F742-98C7-E046FE3CB105}"/>
              </a:ext>
            </a:extLst>
          </p:cNvPr>
          <p:cNvSpPr>
            <a:spLocks noGrp="1" noChangeArrowheads="1"/>
          </p:cNvSpPr>
          <p:nvPr>
            <p:ph type="sldNum" sz="quarter" idx="10"/>
          </p:nvPr>
        </p:nvSpPr>
        <p:spPr/>
        <p:txBody>
          <a:bodyPr/>
          <a:lstStyle>
            <a:lvl1pPr>
              <a:defRPr smtClean="0"/>
            </a:lvl1pPr>
          </a:lstStyle>
          <a:p>
            <a:pPr>
              <a:defRPr/>
            </a:pPr>
            <a:r>
              <a:rPr lang="en-US" altLang="en-US"/>
              <a:t>12-</a:t>
            </a:r>
            <a:fld id="{C6C6581B-ED28-764A-8D60-07AFAA690C5F}" type="slidenum">
              <a:rPr lang="en-US" altLang="en-US"/>
              <a:pPr>
                <a:defRPr/>
              </a:pPr>
              <a:t>‹#›</a:t>
            </a:fld>
            <a:endParaRPr lang="en-US" altLang="en-US"/>
          </a:p>
        </p:txBody>
      </p:sp>
    </p:spTree>
    <p:extLst>
      <p:ext uri="{BB962C8B-B14F-4D97-AF65-F5344CB8AC3E}">
        <p14:creationId xmlns:p14="http://schemas.microsoft.com/office/powerpoint/2010/main" val="982664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303213"/>
            <a:ext cx="8610600" cy="992187"/>
          </a:xfrm>
        </p:spPr>
        <p:txBody>
          <a:bodyPr/>
          <a:lstStyle/>
          <a:p>
            <a:r>
              <a:rPr lang="en-US"/>
              <a:t>Click to edit Master title style</a:t>
            </a:r>
          </a:p>
        </p:txBody>
      </p:sp>
      <p:sp>
        <p:nvSpPr>
          <p:cNvPr id="3" name="Table Placeholder 2"/>
          <p:cNvSpPr>
            <a:spLocks noGrp="1"/>
          </p:cNvSpPr>
          <p:nvPr>
            <p:ph type="tbl" idx="1"/>
          </p:nvPr>
        </p:nvSpPr>
        <p:spPr>
          <a:xfrm>
            <a:off x="304800" y="1600200"/>
            <a:ext cx="8294688" cy="4572000"/>
          </a:xfrm>
        </p:spPr>
        <p:txBody>
          <a:bodyPr/>
          <a:lstStyle/>
          <a:p>
            <a:pPr lvl="0"/>
            <a:endParaRPr lang="en-US" noProof="0"/>
          </a:p>
        </p:txBody>
      </p:sp>
      <p:sp>
        <p:nvSpPr>
          <p:cNvPr id="4" name="Slide Number Placeholder 3">
            <a:extLst>
              <a:ext uri="{FF2B5EF4-FFF2-40B4-BE49-F238E27FC236}">
                <a16:creationId xmlns:a16="http://schemas.microsoft.com/office/drawing/2014/main" id="{F5CB61B3-5CAD-3E41-B758-89ED463F4809}"/>
              </a:ext>
            </a:extLst>
          </p:cNvPr>
          <p:cNvSpPr>
            <a:spLocks noGrp="1" noChangeArrowheads="1"/>
          </p:cNvSpPr>
          <p:nvPr>
            <p:ph type="sldNum" sz="quarter" idx="10"/>
          </p:nvPr>
        </p:nvSpPr>
        <p:spPr/>
        <p:txBody>
          <a:bodyPr/>
          <a:lstStyle>
            <a:lvl1pPr>
              <a:defRPr smtClean="0"/>
            </a:lvl1pPr>
          </a:lstStyle>
          <a:p>
            <a:pPr>
              <a:defRPr/>
            </a:pPr>
            <a:r>
              <a:rPr lang="en-US" altLang="en-US"/>
              <a:t>12-</a:t>
            </a:r>
            <a:fld id="{9611D627-3B3B-0C43-B497-BE10EED6DA36}" type="slidenum">
              <a:rPr lang="en-US" altLang="en-US"/>
              <a:pPr>
                <a:defRPr/>
              </a:pPr>
              <a:t>‹#›</a:t>
            </a:fld>
            <a:endParaRPr lang="en-US" altLang="en-US"/>
          </a:p>
        </p:txBody>
      </p:sp>
    </p:spTree>
    <p:extLst>
      <p:ext uri="{BB962C8B-B14F-4D97-AF65-F5344CB8AC3E}">
        <p14:creationId xmlns:p14="http://schemas.microsoft.com/office/powerpoint/2010/main" val="2238266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DC2D8F-0DC8-40FB-9AFD-7C3A4EDA7B85}" type="datetimeFigureOut">
              <a:rPr lang="en-US" smtClean="0"/>
              <a:t>3/7/19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1897587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DC2D8F-0DC8-40FB-9AFD-7C3A4EDA7B85}" type="datetimeFigureOut">
              <a:rPr lang="en-US" smtClean="0"/>
              <a:t>3/7/19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87688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6DC2D8F-0DC8-40FB-9AFD-7C3A4EDA7B85}" type="datetimeFigureOut">
              <a:rPr lang="en-US" smtClean="0"/>
              <a:t>3/7/19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1452346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6DC2D8F-0DC8-40FB-9AFD-7C3A4EDA7B85}" type="datetimeFigureOut">
              <a:rPr lang="en-US" smtClean="0"/>
              <a:t>3/7/19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371065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DC2D8F-0DC8-40FB-9AFD-7C3A4EDA7B85}" type="datetimeFigureOut">
              <a:rPr lang="en-US" smtClean="0"/>
              <a:t>3/7/19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2393472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C2D8F-0DC8-40FB-9AFD-7C3A4EDA7B85}" type="datetimeFigureOut">
              <a:rPr lang="en-US" smtClean="0"/>
              <a:t>3/7/19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1959761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DC2D8F-0DC8-40FB-9AFD-7C3A4EDA7B85}" type="datetimeFigureOut">
              <a:rPr lang="en-US" smtClean="0"/>
              <a:t>3/7/19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924069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DC2D8F-0DC8-40FB-9AFD-7C3A4EDA7B85}" type="datetimeFigureOut">
              <a:rPr lang="en-US" smtClean="0"/>
              <a:t>3/7/19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34330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DC2D8F-0DC8-40FB-9AFD-7C3A4EDA7B85}" type="datetimeFigureOut">
              <a:rPr lang="en-US" smtClean="0"/>
              <a:t>3/7/19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C37A6-841D-4435-BF57-A6645203393D}" type="slidenum">
              <a:rPr lang="en-US" smtClean="0"/>
              <a:t>‹#›</a:t>
            </a:fld>
            <a:endParaRPr lang="en-US"/>
          </a:p>
        </p:txBody>
      </p:sp>
    </p:spTree>
    <p:extLst>
      <p:ext uri="{BB962C8B-B14F-4D97-AF65-F5344CB8AC3E}">
        <p14:creationId xmlns:p14="http://schemas.microsoft.com/office/powerpoint/2010/main" val="930705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95400" y="2209800"/>
            <a:ext cx="6400800" cy="1676400"/>
          </a:xfrm>
        </p:spPr>
        <p:txBody>
          <a:bodyPr>
            <a:normAutofit/>
          </a:bodyPr>
          <a:lstStyle/>
          <a:p>
            <a:pPr algn="l" eaLnBrk="1" hangingPunct="1"/>
            <a:r>
              <a:rPr lang="en-US" altLang="en-US" sz="3200" dirty="0">
                <a:latin typeface="Tahoma" panose="020B0604030504040204" pitchFamily="34" charset="0"/>
                <a:cs typeface="Tahoma" panose="020B0604030504040204" pitchFamily="34" charset="0"/>
              </a:rPr>
              <a:t>C-Strings and the </a:t>
            </a:r>
            <a:r>
              <a:rPr lang="en-US" altLang="en-US" sz="3200" dirty="0">
                <a:latin typeface="Courier New" panose="02070309020205020404" pitchFamily="49" charset="0"/>
                <a:cs typeface="Courier New" panose="02070309020205020404" pitchFamily="49" charset="0"/>
              </a:rPr>
              <a:t>string</a:t>
            </a:r>
            <a:r>
              <a:rPr lang="en-US" altLang="en-US" sz="3200" dirty="0">
                <a:latin typeface="Tahoma" panose="020B0604030504040204" pitchFamily="34" charset="0"/>
                <a:cs typeface="Tahoma" panose="020B0604030504040204" pitchFamily="34" charset="0"/>
              </a:rPr>
              <a:t> Class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a:extLst>
              <a:ext uri="{FF2B5EF4-FFF2-40B4-BE49-F238E27FC236}">
                <a16:creationId xmlns:a16="http://schemas.microsoft.com/office/drawing/2014/main" id="{BD34009F-1ECA-F641-BE47-3831D5D4CE92}"/>
              </a:ext>
            </a:extLst>
          </p:cNvPr>
          <p:cNvSpPr>
            <a:spLocks noGrp="1" noChangeArrowheads="1"/>
          </p:cNvSpPr>
          <p:nvPr>
            <p:ph type="title"/>
          </p:nvPr>
        </p:nvSpPr>
        <p:spPr/>
        <p:txBody>
          <a:bodyPr/>
          <a:lstStyle/>
          <a:p>
            <a:pPr eaLnBrk="1" hangingPunct="1"/>
            <a:r>
              <a:rPr lang="en-US" altLang="en-US" dirty="0"/>
              <a:t>C-Strings</a:t>
            </a:r>
            <a:endParaRPr lang="en-US" altLang="en-US" b="1" dirty="0">
              <a:latin typeface="Courier New" panose="02070309020205020404" pitchFamily="49" charset="0"/>
            </a:endParaRPr>
          </a:p>
        </p:txBody>
      </p:sp>
      <p:sp>
        <p:nvSpPr>
          <p:cNvPr id="22531" name="Rectangle 1027">
            <a:extLst>
              <a:ext uri="{FF2B5EF4-FFF2-40B4-BE49-F238E27FC236}">
                <a16:creationId xmlns:a16="http://schemas.microsoft.com/office/drawing/2014/main" id="{0A55F5C2-4A5D-B543-BA69-7932704F45CD}"/>
              </a:ext>
            </a:extLst>
          </p:cNvPr>
          <p:cNvSpPr>
            <a:spLocks noGrp="1" noChangeArrowheads="1"/>
          </p:cNvSpPr>
          <p:nvPr>
            <p:ph idx="1"/>
          </p:nvPr>
        </p:nvSpPr>
        <p:spPr>
          <a:xfrm>
            <a:off x="685800" y="1489489"/>
            <a:ext cx="7772400" cy="4876800"/>
          </a:xfrm>
        </p:spPr>
        <p:txBody>
          <a:bodyPr/>
          <a:lstStyle/>
          <a:p>
            <a:pPr>
              <a:lnSpc>
                <a:spcPct val="90000"/>
              </a:lnSpc>
            </a:pPr>
            <a:r>
              <a:rPr lang="en-US" altLang="en-US" dirty="0"/>
              <a:t>A C-string represented as an array of characters also allocates an array and then uses the address of the array as a pointer to char to actually represent the string.</a:t>
            </a:r>
          </a:p>
          <a:p>
            <a:pPr eaLnBrk="1" hangingPunct="1">
              <a:lnSpc>
                <a:spcPct val="90000"/>
              </a:lnSpc>
            </a:pPr>
            <a:endParaRPr lang="en-US" altLang="en-US" dirty="0"/>
          </a:p>
          <a:p>
            <a:pPr eaLnBrk="1" hangingPunct="1">
              <a:lnSpc>
                <a:spcPct val="90000"/>
              </a:lnSpc>
            </a:pPr>
            <a:r>
              <a:rPr lang="en-US" altLang="en-US" dirty="0"/>
              <a:t>The array used to store the string is allocated explicitly by the programmer.</a:t>
            </a:r>
          </a:p>
          <a:p>
            <a:pPr marL="0" indent="0" eaLnBrk="1" hangingPunct="1">
              <a:lnSpc>
                <a:spcPct val="90000"/>
              </a:lnSpc>
              <a:buNone/>
            </a:pPr>
            <a:endParaRPr lang="en-US" altLang="en-US" b="1" dirty="0">
              <a:solidFill>
                <a:srgbClr val="3D8963"/>
              </a:solidFill>
              <a:latin typeface="Courier New" panose="02070309020205020404" pitchFamily="49" charset="0"/>
            </a:endParaRPr>
          </a:p>
        </p:txBody>
      </p:sp>
      <p:sp>
        <p:nvSpPr>
          <p:cNvPr id="22532" name="Slide Number Placeholder 3">
            <a:extLst>
              <a:ext uri="{FF2B5EF4-FFF2-40B4-BE49-F238E27FC236}">
                <a16:creationId xmlns:a16="http://schemas.microsoft.com/office/drawing/2014/main" id="{5166E5AC-FEE2-3F4A-A973-4C5C6DF9E75E}"/>
              </a:ext>
            </a:extLst>
          </p:cNvPr>
          <p:cNvSpPr>
            <a:spLocks noGrp="1"/>
          </p:cNvSpPr>
          <p:nvPr>
            <p:ph type="sldNum" sz="quarter" idx="10"/>
          </p:nvPr>
        </p:nvSpPr>
        <p:spPr>
          <a:xfrm>
            <a:off x="0" y="6463264"/>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5B0151A6-ADE0-4C42-AEEF-FF8FCA22631D}" type="slidenum">
              <a:rPr lang="en-US" altLang="en-US" sz="1200"/>
              <a:pPr>
                <a:spcBef>
                  <a:spcPct val="0"/>
                </a:spcBef>
                <a:buFontTx/>
                <a:buNone/>
              </a:pPr>
              <a:t>10</a:t>
            </a:fld>
            <a:endParaRPr lang="en-US" altLang="en-US" sz="1200" dirty="0"/>
          </a:p>
        </p:txBody>
      </p:sp>
    </p:spTree>
    <p:extLst>
      <p:ext uri="{BB962C8B-B14F-4D97-AF65-F5344CB8AC3E}">
        <p14:creationId xmlns:p14="http://schemas.microsoft.com/office/powerpoint/2010/main" val="2773112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a:extLst>
              <a:ext uri="{FF2B5EF4-FFF2-40B4-BE49-F238E27FC236}">
                <a16:creationId xmlns:a16="http://schemas.microsoft.com/office/drawing/2014/main" id="{BD34009F-1ECA-F641-BE47-3831D5D4CE92}"/>
              </a:ext>
            </a:extLst>
          </p:cNvPr>
          <p:cNvSpPr>
            <a:spLocks noGrp="1" noChangeArrowheads="1"/>
          </p:cNvSpPr>
          <p:nvPr>
            <p:ph type="title"/>
          </p:nvPr>
        </p:nvSpPr>
        <p:spPr/>
        <p:txBody>
          <a:bodyPr/>
          <a:lstStyle/>
          <a:p>
            <a:pPr eaLnBrk="1" hangingPunct="1"/>
            <a:r>
              <a:rPr lang="en-US" altLang="en-US" dirty="0"/>
              <a:t>C-Strings</a:t>
            </a:r>
            <a:endParaRPr lang="en-US" altLang="en-US" b="1" dirty="0">
              <a:latin typeface="Courier New" panose="02070309020205020404" pitchFamily="49" charset="0"/>
            </a:endParaRPr>
          </a:p>
        </p:txBody>
      </p:sp>
      <p:sp>
        <p:nvSpPr>
          <p:cNvPr id="22531" name="Rectangle 1027">
            <a:extLst>
              <a:ext uri="{FF2B5EF4-FFF2-40B4-BE49-F238E27FC236}">
                <a16:creationId xmlns:a16="http://schemas.microsoft.com/office/drawing/2014/main" id="{0A55F5C2-4A5D-B543-BA69-7932704F45CD}"/>
              </a:ext>
            </a:extLst>
          </p:cNvPr>
          <p:cNvSpPr>
            <a:spLocks noGrp="1" noChangeArrowheads="1"/>
          </p:cNvSpPr>
          <p:nvPr>
            <p:ph idx="1"/>
          </p:nvPr>
        </p:nvSpPr>
        <p:spPr>
          <a:xfrm>
            <a:off x="685800" y="1489489"/>
            <a:ext cx="7772400" cy="4876800"/>
          </a:xfrm>
        </p:spPr>
        <p:txBody>
          <a:bodyPr>
            <a:normAutofit/>
          </a:bodyPr>
          <a:lstStyle/>
          <a:p>
            <a:pPr>
              <a:lnSpc>
                <a:spcPct val="90000"/>
              </a:lnSpc>
            </a:pPr>
            <a:r>
              <a:rPr lang="en-US" altLang="en-US" dirty="0"/>
              <a:t>The third method of representing a C-string uses a pointer to a char to point to a C-string whose storage has already been allocated by one of the other two methods (string literal or an array of characters).</a:t>
            </a:r>
          </a:p>
          <a:p>
            <a:pPr marL="0" indent="0">
              <a:lnSpc>
                <a:spcPct val="90000"/>
              </a:lnSpc>
              <a:buNone/>
            </a:pPr>
            <a:endParaRPr lang="en-US" altLang="en-US" dirty="0"/>
          </a:p>
        </p:txBody>
      </p:sp>
      <p:sp>
        <p:nvSpPr>
          <p:cNvPr id="22532" name="Slide Number Placeholder 3">
            <a:extLst>
              <a:ext uri="{FF2B5EF4-FFF2-40B4-BE49-F238E27FC236}">
                <a16:creationId xmlns:a16="http://schemas.microsoft.com/office/drawing/2014/main" id="{5166E5AC-FEE2-3F4A-A973-4C5C6DF9E75E}"/>
              </a:ext>
            </a:extLst>
          </p:cNvPr>
          <p:cNvSpPr>
            <a:spLocks noGrp="1"/>
          </p:cNvSpPr>
          <p:nvPr>
            <p:ph type="sldNum" sz="quarter" idx="10"/>
          </p:nvPr>
        </p:nvSpPr>
        <p:spPr>
          <a:xfrm>
            <a:off x="0" y="6463264"/>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5B0151A6-ADE0-4C42-AEEF-FF8FCA22631D}" type="slidenum">
              <a:rPr lang="en-US" altLang="en-US" sz="1200"/>
              <a:pPr>
                <a:spcBef>
                  <a:spcPct val="0"/>
                </a:spcBef>
                <a:buFontTx/>
                <a:buNone/>
              </a:pPr>
              <a:t>11</a:t>
            </a:fld>
            <a:endParaRPr lang="en-US" altLang="en-US" sz="1200" dirty="0"/>
          </a:p>
        </p:txBody>
      </p:sp>
    </p:spTree>
    <p:extLst>
      <p:ext uri="{BB962C8B-B14F-4D97-AF65-F5344CB8AC3E}">
        <p14:creationId xmlns:p14="http://schemas.microsoft.com/office/powerpoint/2010/main" val="3978741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a:extLst>
              <a:ext uri="{FF2B5EF4-FFF2-40B4-BE49-F238E27FC236}">
                <a16:creationId xmlns:a16="http://schemas.microsoft.com/office/drawing/2014/main" id="{BD34009F-1ECA-F641-BE47-3831D5D4CE92}"/>
              </a:ext>
            </a:extLst>
          </p:cNvPr>
          <p:cNvSpPr>
            <a:spLocks noGrp="1" noChangeArrowheads="1"/>
          </p:cNvSpPr>
          <p:nvPr>
            <p:ph type="title"/>
          </p:nvPr>
        </p:nvSpPr>
        <p:spPr/>
        <p:txBody>
          <a:bodyPr/>
          <a:lstStyle/>
          <a:p>
            <a:pPr eaLnBrk="1" hangingPunct="1"/>
            <a:r>
              <a:rPr lang="en-US" altLang="en-US" dirty="0"/>
              <a:t>Pointer to </a:t>
            </a:r>
            <a:r>
              <a:rPr lang="en-US" altLang="en-US" b="1" dirty="0">
                <a:latin typeface="Courier New" panose="02070309020205020404" pitchFamily="49" charset="0"/>
              </a:rPr>
              <a:t>char</a:t>
            </a:r>
          </a:p>
        </p:txBody>
      </p:sp>
      <p:sp>
        <p:nvSpPr>
          <p:cNvPr id="22531" name="Rectangle 1027">
            <a:extLst>
              <a:ext uri="{FF2B5EF4-FFF2-40B4-BE49-F238E27FC236}">
                <a16:creationId xmlns:a16="http://schemas.microsoft.com/office/drawing/2014/main" id="{0A55F5C2-4A5D-B543-BA69-7932704F45CD}"/>
              </a:ext>
            </a:extLst>
          </p:cNvPr>
          <p:cNvSpPr>
            <a:spLocks noGrp="1" noChangeArrowheads="1"/>
          </p:cNvSpPr>
          <p:nvPr>
            <p:ph idx="1"/>
          </p:nvPr>
        </p:nvSpPr>
        <p:spPr>
          <a:xfrm>
            <a:off x="457200" y="1417638"/>
            <a:ext cx="8229600" cy="4678362"/>
          </a:xfrm>
        </p:spPr>
        <p:txBody>
          <a:bodyPr>
            <a:normAutofit fontScale="92500"/>
          </a:bodyPr>
          <a:lstStyle/>
          <a:p>
            <a:pPr eaLnBrk="1" hangingPunct="1">
              <a:lnSpc>
                <a:spcPct val="90000"/>
              </a:lnSpc>
            </a:pPr>
            <a:r>
              <a:rPr lang="en-US" altLang="en-US" dirty="0"/>
              <a:t>Defined as </a:t>
            </a:r>
          </a:p>
          <a:p>
            <a:pPr eaLnBrk="1" hangingPunct="1">
              <a:lnSpc>
                <a:spcPct val="90000"/>
              </a:lnSpc>
              <a:buFontTx/>
              <a:buNone/>
            </a:pPr>
            <a:r>
              <a:rPr lang="en-US" altLang="en-US" dirty="0"/>
              <a:t>           </a:t>
            </a:r>
            <a:r>
              <a:rPr lang="en-US" altLang="en-US" b="1" dirty="0">
                <a:solidFill>
                  <a:srgbClr val="3D8963"/>
                </a:solidFill>
                <a:latin typeface="Courier New" panose="02070309020205020404" pitchFamily="49" charset="0"/>
              </a:rPr>
              <a:t>char *</a:t>
            </a:r>
            <a:r>
              <a:rPr lang="en-US" altLang="en-US" b="1" dirty="0" err="1">
                <a:solidFill>
                  <a:srgbClr val="3D8963"/>
                </a:solidFill>
                <a:latin typeface="Courier New" panose="02070309020205020404" pitchFamily="49" charset="0"/>
              </a:rPr>
              <a:t>pStr</a:t>
            </a:r>
            <a:r>
              <a:rPr lang="en-US" altLang="en-US" b="1" dirty="0">
                <a:solidFill>
                  <a:srgbClr val="3D8963"/>
                </a:solidFill>
                <a:latin typeface="Courier New" panose="02070309020205020404" pitchFamily="49" charset="0"/>
              </a:rPr>
              <a:t>;</a:t>
            </a:r>
          </a:p>
          <a:p>
            <a:pPr eaLnBrk="1" hangingPunct="1">
              <a:lnSpc>
                <a:spcPct val="90000"/>
              </a:lnSpc>
            </a:pPr>
            <a:r>
              <a:rPr lang="en-US" altLang="en-US" dirty="0"/>
              <a:t>Does not allocate string memory</a:t>
            </a:r>
          </a:p>
          <a:p>
            <a:pPr eaLnBrk="1" hangingPunct="1">
              <a:lnSpc>
                <a:spcPct val="90000"/>
              </a:lnSpc>
            </a:pPr>
            <a:r>
              <a:rPr lang="en-US" altLang="en-US" dirty="0"/>
              <a:t>It is useful in referring to C-strings defined as string literals</a:t>
            </a:r>
          </a:p>
          <a:p>
            <a:pPr eaLnBrk="1" hangingPunct="1">
              <a:lnSpc>
                <a:spcPct val="90000"/>
              </a:lnSpc>
              <a:buFontTx/>
              <a:buNone/>
            </a:pPr>
            <a:r>
              <a:rPr lang="en-US" altLang="en-US" dirty="0"/>
              <a:t>           </a:t>
            </a:r>
            <a:r>
              <a:rPr lang="en-US" altLang="en-US" b="1" dirty="0" err="1">
                <a:solidFill>
                  <a:srgbClr val="3D8963"/>
                </a:solidFill>
                <a:latin typeface="Courier New" panose="02070309020205020404" pitchFamily="49" charset="0"/>
              </a:rPr>
              <a:t>pStr</a:t>
            </a:r>
            <a:r>
              <a:rPr lang="en-US" altLang="en-US" b="1" dirty="0">
                <a:solidFill>
                  <a:srgbClr val="3D8963"/>
                </a:solidFill>
                <a:latin typeface="Courier New" panose="02070309020205020404" pitchFamily="49" charset="0"/>
              </a:rPr>
              <a:t> = "Hi there";</a:t>
            </a:r>
          </a:p>
          <a:p>
            <a:pPr eaLnBrk="1" hangingPunct="1">
              <a:lnSpc>
                <a:spcPct val="90000"/>
              </a:lnSpc>
              <a:buFontTx/>
              <a:buNone/>
            </a:pPr>
            <a:r>
              <a:rPr lang="en-US" altLang="en-US" b="1" dirty="0">
                <a:solidFill>
                  <a:srgbClr val="3D8963"/>
                </a:solidFill>
                <a:latin typeface="Courier New" panose="02070309020205020404" pitchFamily="49" charset="0"/>
              </a:rPr>
              <a:t>    </a:t>
            </a:r>
            <a:r>
              <a:rPr lang="en-US" altLang="en-US" b="1" dirty="0" err="1">
                <a:solidFill>
                  <a:srgbClr val="3D8963"/>
                </a:solidFill>
                <a:latin typeface="Courier New" panose="02070309020205020404" pitchFamily="49" charset="0"/>
              </a:rPr>
              <a:t>cout</a:t>
            </a:r>
            <a:r>
              <a:rPr lang="en-US" altLang="en-US" b="1" dirty="0">
                <a:solidFill>
                  <a:srgbClr val="3D8963"/>
                </a:solidFill>
                <a:latin typeface="Courier New" panose="02070309020205020404" pitchFamily="49" charset="0"/>
              </a:rPr>
              <a:t> &lt;&lt; </a:t>
            </a:r>
            <a:r>
              <a:rPr lang="en-US" altLang="en-US" b="1" dirty="0" err="1">
                <a:solidFill>
                  <a:srgbClr val="3D8963"/>
                </a:solidFill>
                <a:latin typeface="Courier New" panose="02070309020205020404" pitchFamily="49" charset="0"/>
              </a:rPr>
              <a:t>pStr</a:t>
            </a:r>
            <a:r>
              <a:rPr lang="en-US" altLang="en-US" b="1" dirty="0">
                <a:solidFill>
                  <a:srgbClr val="3D8963"/>
                </a:solidFill>
                <a:latin typeface="Courier New" panose="02070309020205020404" pitchFamily="49" charset="0"/>
              </a:rPr>
              <a:t> &lt;&lt; " " </a:t>
            </a:r>
          </a:p>
          <a:p>
            <a:pPr eaLnBrk="1" hangingPunct="1">
              <a:lnSpc>
                <a:spcPct val="90000"/>
              </a:lnSpc>
              <a:buFontTx/>
              <a:buNone/>
            </a:pPr>
            <a:r>
              <a:rPr lang="en-US" altLang="en-US" b="1" dirty="0">
                <a:solidFill>
                  <a:srgbClr val="3D8963"/>
                </a:solidFill>
                <a:latin typeface="Courier New" panose="02070309020205020404" pitchFamily="49" charset="0"/>
              </a:rPr>
              <a:t>         &lt;&lt; </a:t>
            </a:r>
            <a:r>
              <a:rPr lang="en-US" altLang="en-US" b="1" dirty="0" err="1">
                <a:solidFill>
                  <a:srgbClr val="3D8963"/>
                </a:solidFill>
                <a:latin typeface="Courier New" panose="02070309020205020404" pitchFamily="49" charset="0"/>
              </a:rPr>
              <a:t>pStr</a:t>
            </a:r>
            <a:r>
              <a:rPr lang="en-US" altLang="en-US" b="1" dirty="0">
                <a:solidFill>
                  <a:srgbClr val="3D8963"/>
                </a:solidFill>
                <a:latin typeface="Courier New" panose="02070309020205020404" pitchFamily="49" charset="0"/>
              </a:rPr>
              <a:t>;</a:t>
            </a:r>
          </a:p>
          <a:p>
            <a:pPr eaLnBrk="1" hangingPunct="1">
              <a:lnSpc>
                <a:spcPct val="90000"/>
              </a:lnSpc>
              <a:buFontTx/>
              <a:buNone/>
            </a:pPr>
            <a:r>
              <a:rPr lang="en-US" altLang="en-US" b="1" dirty="0">
                <a:solidFill>
                  <a:srgbClr val="3D8963"/>
                </a:solidFill>
                <a:latin typeface="Courier New" panose="02070309020205020404" pitchFamily="49" charset="0"/>
              </a:rPr>
              <a:t>	   // prints:  Hi there Hi there</a:t>
            </a:r>
          </a:p>
        </p:txBody>
      </p:sp>
      <p:sp>
        <p:nvSpPr>
          <p:cNvPr id="22532" name="Slide Number Placeholder 3">
            <a:extLst>
              <a:ext uri="{FF2B5EF4-FFF2-40B4-BE49-F238E27FC236}">
                <a16:creationId xmlns:a16="http://schemas.microsoft.com/office/drawing/2014/main" id="{5166E5AC-FEE2-3F4A-A973-4C5C6DF9E75E}"/>
              </a:ext>
            </a:extLst>
          </p:cNvPr>
          <p:cNvSpPr>
            <a:spLocks noGrp="1"/>
          </p:cNvSpPr>
          <p:nvPr>
            <p:ph type="sldNum" sz="quarter" idx="10"/>
          </p:nvPr>
        </p:nvSpPr>
        <p:spPr>
          <a:xfrm>
            <a:off x="0" y="6414397"/>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5B0151A6-ADE0-4C42-AEEF-FF8FCA22631D}" type="slidenum">
              <a:rPr lang="en-US" altLang="en-US" sz="1200"/>
              <a:pPr>
                <a:spcBef>
                  <a:spcPct val="0"/>
                </a:spcBef>
                <a:buFontTx/>
                <a:buNone/>
              </a:pPr>
              <a:t>12</a:t>
            </a:fld>
            <a:endParaRPr lang="en-US" altLang="en-US" sz="1200" dirty="0"/>
          </a:p>
        </p:txBody>
      </p:sp>
    </p:spTree>
    <p:extLst>
      <p:ext uri="{BB962C8B-B14F-4D97-AF65-F5344CB8AC3E}">
        <p14:creationId xmlns:p14="http://schemas.microsoft.com/office/powerpoint/2010/main" val="1985827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a:extLst>
              <a:ext uri="{FF2B5EF4-FFF2-40B4-BE49-F238E27FC236}">
                <a16:creationId xmlns:a16="http://schemas.microsoft.com/office/drawing/2014/main" id="{BD34009F-1ECA-F641-BE47-3831D5D4CE92}"/>
              </a:ext>
            </a:extLst>
          </p:cNvPr>
          <p:cNvSpPr>
            <a:spLocks noGrp="1" noChangeArrowheads="1"/>
          </p:cNvSpPr>
          <p:nvPr>
            <p:ph type="title"/>
          </p:nvPr>
        </p:nvSpPr>
        <p:spPr/>
        <p:txBody>
          <a:bodyPr/>
          <a:lstStyle/>
          <a:p>
            <a:pPr eaLnBrk="1" hangingPunct="1"/>
            <a:r>
              <a:rPr lang="en-US" altLang="en-US" dirty="0"/>
              <a:t>Pointer to </a:t>
            </a:r>
            <a:r>
              <a:rPr lang="en-US" altLang="en-US" b="1" dirty="0">
                <a:latin typeface="Courier New" panose="02070309020205020404" pitchFamily="49" charset="0"/>
              </a:rPr>
              <a:t>char</a:t>
            </a:r>
          </a:p>
        </p:txBody>
      </p:sp>
      <p:sp>
        <p:nvSpPr>
          <p:cNvPr id="22531" name="Rectangle 1027">
            <a:extLst>
              <a:ext uri="{FF2B5EF4-FFF2-40B4-BE49-F238E27FC236}">
                <a16:creationId xmlns:a16="http://schemas.microsoft.com/office/drawing/2014/main" id="{0A55F5C2-4A5D-B543-BA69-7932704F45CD}"/>
              </a:ext>
            </a:extLst>
          </p:cNvPr>
          <p:cNvSpPr>
            <a:spLocks noGrp="1" noChangeArrowheads="1"/>
          </p:cNvSpPr>
          <p:nvPr>
            <p:ph idx="1"/>
          </p:nvPr>
        </p:nvSpPr>
        <p:spPr>
          <a:xfrm>
            <a:off x="152400" y="1219200"/>
            <a:ext cx="8839200" cy="5364162"/>
          </a:xfrm>
        </p:spPr>
        <p:txBody>
          <a:bodyPr>
            <a:normAutofit fontScale="92500" lnSpcReduction="10000"/>
          </a:bodyPr>
          <a:lstStyle/>
          <a:p>
            <a:pPr eaLnBrk="1" hangingPunct="1">
              <a:lnSpc>
                <a:spcPct val="90000"/>
              </a:lnSpc>
            </a:pPr>
            <a:r>
              <a:rPr lang="en-US" altLang="en-US" dirty="0"/>
              <a:t>Major advantage of using a pointer variable to represent a C-string is the ability to make the pointer point to different C-strings</a:t>
            </a:r>
          </a:p>
          <a:p>
            <a:pPr eaLnBrk="1" hangingPunct="1">
              <a:lnSpc>
                <a:spcPct val="90000"/>
              </a:lnSpc>
              <a:buFontTx/>
              <a:buNone/>
            </a:pPr>
            <a:r>
              <a:rPr lang="en-US" altLang="en-US" b="1" dirty="0">
                <a:solidFill>
                  <a:srgbClr val="3D8963"/>
                </a:solidFill>
                <a:latin typeface="Courier New" panose="02070309020205020404" pitchFamily="49" charset="0"/>
              </a:rPr>
              <a:t>    char name[]= ”John Doe";</a:t>
            </a:r>
          </a:p>
          <a:p>
            <a:pPr eaLnBrk="1" hangingPunct="1">
              <a:lnSpc>
                <a:spcPct val="90000"/>
              </a:lnSpc>
              <a:buFontTx/>
              <a:buNone/>
            </a:pPr>
            <a:r>
              <a:rPr lang="en-US" altLang="en-US" b="1" dirty="0">
                <a:solidFill>
                  <a:srgbClr val="3D8963"/>
                </a:solidFill>
                <a:latin typeface="Courier New" panose="02070309020205020404" pitchFamily="49" charset="0"/>
              </a:rPr>
              <a:t>    char *p;</a:t>
            </a:r>
          </a:p>
          <a:p>
            <a:pPr eaLnBrk="1" hangingPunct="1">
              <a:lnSpc>
                <a:spcPct val="90000"/>
              </a:lnSpc>
              <a:buFontTx/>
              <a:buNone/>
            </a:pPr>
            <a:r>
              <a:rPr lang="en-US" altLang="en-US" b="1" dirty="0">
                <a:solidFill>
                  <a:srgbClr val="3D8963"/>
                </a:solidFill>
                <a:latin typeface="Courier New" panose="02070309020205020404" pitchFamily="49" charset="0"/>
              </a:rPr>
              <a:t>    p = name;</a:t>
            </a:r>
          </a:p>
          <a:p>
            <a:pPr eaLnBrk="1" hangingPunct="1">
              <a:lnSpc>
                <a:spcPct val="90000"/>
              </a:lnSpc>
              <a:buFontTx/>
              <a:buNone/>
            </a:pPr>
            <a:r>
              <a:rPr lang="en-US" altLang="en-US" b="1" dirty="0">
                <a:solidFill>
                  <a:srgbClr val="3D8963"/>
                </a:solidFill>
                <a:latin typeface="Courier New" panose="02070309020205020404" pitchFamily="49" charset="0"/>
              </a:rPr>
              <a:t>    </a:t>
            </a:r>
            <a:r>
              <a:rPr lang="en-US" altLang="en-US" b="1" dirty="0" err="1">
                <a:solidFill>
                  <a:srgbClr val="3D8963"/>
                </a:solidFill>
                <a:latin typeface="Courier New" panose="02070309020205020404" pitchFamily="49" charset="0"/>
              </a:rPr>
              <a:t>cout</a:t>
            </a:r>
            <a:r>
              <a:rPr lang="en-US" altLang="en-US" b="1" dirty="0">
                <a:solidFill>
                  <a:srgbClr val="3D8963"/>
                </a:solidFill>
                <a:latin typeface="Courier New" panose="02070309020205020404" pitchFamily="49" charset="0"/>
              </a:rPr>
              <a:t> &lt;&lt; p &lt;&lt; </a:t>
            </a:r>
            <a:r>
              <a:rPr lang="en-US" altLang="en-US" b="1" dirty="0" err="1">
                <a:solidFill>
                  <a:srgbClr val="3D8963"/>
                </a:solidFill>
                <a:latin typeface="Courier New" panose="02070309020205020404" pitchFamily="49" charset="0"/>
              </a:rPr>
              <a:t>endl</a:t>
            </a:r>
            <a:r>
              <a:rPr lang="en-US" altLang="en-US" b="1" dirty="0">
                <a:solidFill>
                  <a:srgbClr val="3D8963"/>
                </a:solidFill>
                <a:latin typeface="Courier New" panose="02070309020205020404" pitchFamily="49" charset="0"/>
              </a:rPr>
              <a:t>;</a:t>
            </a:r>
          </a:p>
          <a:p>
            <a:pPr eaLnBrk="1" hangingPunct="1">
              <a:lnSpc>
                <a:spcPct val="90000"/>
              </a:lnSpc>
              <a:buFontTx/>
              <a:buNone/>
            </a:pPr>
            <a:r>
              <a:rPr lang="en-US" altLang="en-US" b="1" dirty="0">
                <a:solidFill>
                  <a:srgbClr val="3D8963"/>
                </a:solidFill>
                <a:latin typeface="Courier New" panose="02070309020205020404" pitchFamily="49" charset="0"/>
              </a:rPr>
              <a:t>    p = “Jane Doe” </a:t>
            </a:r>
          </a:p>
          <a:p>
            <a:pPr>
              <a:lnSpc>
                <a:spcPct val="90000"/>
              </a:lnSpc>
              <a:buNone/>
            </a:pPr>
            <a:r>
              <a:rPr lang="en-US" altLang="en-US" b="1" dirty="0">
                <a:solidFill>
                  <a:srgbClr val="3D8963"/>
                </a:solidFill>
                <a:latin typeface="Courier New" panose="02070309020205020404" pitchFamily="49" charset="0"/>
              </a:rPr>
              <a:t>    </a:t>
            </a:r>
            <a:r>
              <a:rPr lang="en-US" altLang="en-US" b="1" dirty="0" err="1">
                <a:solidFill>
                  <a:srgbClr val="3D8963"/>
                </a:solidFill>
                <a:latin typeface="Courier New" panose="02070309020205020404" pitchFamily="49" charset="0"/>
              </a:rPr>
              <a:t>cout</a:t>
            </a:r>
            <a:r>
              <a:rPr lang="en-US" altLang="en-US" b="1" dirty="0">
                <a:solidFill>
                  <a:srgbClr val="3D8963"/>
                </a:solidFill>
                <a:latin typeface="Courier New" panose="02070309020205020404" pitchFamily="49" charset="0"/>
              </a:rPr>
              <a:t> &lt;&lt; p &lt;&lt; </a:t>
            </a:r>
            <a:r>
              <a:rPr lang="en-US" altLang="en-US" b="1" dirty="0" err="1">
                <a:solidFill>
                  <a:srgbClr val="3D8963"/>
                </a:solidFill>
                <a:latin typeface="Courier New" panose="02070309020205020404" pitchFamily="49" charset="0"/>
              </a:rPr>
              <a:t>endl</a:t>
            </a:r>
            <a:r>
              <a:rPr lang="en-US" altLang="en-US" b="1" dirty="0">
                <a:solidFill>
                  <a:srgbClr val="3D8963"/>
                </a:solidFill>
                <a:latin typeface="Courier New" panose="02070309020205020404" pitchFamily="49" charset="0"/>
              </a:rPr>
              <a:t>;</a:t>
            </a:r>
          </a:p>
          <a:p>
            <a:pPr eaLnBrk="1" hangingPunct="1">
              <a:lnSpc>
                <a:spcPct val="90000"/>
              </a:lnSpc>
              <a:buFontTx/>
              <a:buNone/>
            </a:pPr>
            <a:r>
              <a:rPr lang="en-US" altLang="en-US" b="1" dirty="0">
                <a:solidFill>
                  <a:srgbClr val="3D8963"/>
                </a:solidFill>
                <a:latin typeface="Courier New" panose="02070309020205020404" pitchFamily="49" charset="0"/>
              </a:rPr>
              <a:t>    // prints:  </a:t>
            </a:r>
          </a:p>
          <a:p>
            <a:pPr eaLnBrk="1" hangingPunct="1">
              <a:lnSpc>
                <a:spcPct val="90000"/>
              </a:lnSpc>
              <a:buFontTx/>
              <a:buNone/>
            </a:pPr>
            <a:r>
              <a:rPr lang="en-US" altLang="en-US" b="1" dirty="0">
                <a:solidFill>
                  <a:srgbClr val="3D8963"/>
                </a:solidFill>
                <a:latin typeface="Courier New" panose="02070309020205020404" pitchFamily="49" charset="0"/>
              </a:rPr>
              <a:t>    // John Doe</a:t>
            </a:r>
          </a:p>
          <a:p>
            <a:pPr eaLnBrk="1" hangingPunct="1">
              <a:lnSpc>
                <a:spcPct val="90000"/>
              </a:lnSpc>
              <a:buFontTx/>
              <a:buNone/>
            </a:pPr>
            <a:r>
              <a:rPr lang="en-US" altLang="en-US" b="1" dirty="0">
                <a:solidFill>
                  <a:srgbClr val="3D8963"/>
                </a:solidFill>
                <a:latin typeface="Courier New" panose="02070309020205020404" pitchFamily="49" charset="0"/>
              </a:rPr>
              <a:t>    // Jane Doe</a:t>
            </a:r>
          </a:p>
        </p:txBody>
      </p:sp>
      <p:sp>
        <p:nvSpPr>
          <p:cNvPr id="22532" name="Slide Number Placeholder 3">
            <a:extLst>
              <a:ext uri="{FF2B5EF4-FFF2-40B4-BE49-F238E27FC236}">
                <a16:creationId xmlns:a16="http://schemas.microsoft.com/office/drawing/2014/main" id="{5166E5AC-FEE2-3F4A-A973-4C5C6DF9E75E}"/>
              </a:ext>
            </a:extLst>
          </p:cNvPr>
          <p:cNvSpPr>
            <a:spLocks noGrp="1"/>
          </p:cNvSpPr>
          <p:nvPr>
            <p:ph type="sldNum" sz="quarter" idx="10"/>
          </p:nvPr>
        </p:nvSpPr>
        <p:spPr>
          <a:xfrm>
            <a:off x="0" y="6414397"/>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5B0151A6-ADE0-4C42-AEEF-FF8FCA22631D}" type="slidenum">
              <a:rPr lang="en-US" altLang="en-US" sz="1200"/>
              <a:pPr>
                <a:spcBef>
                  <a:spcPct val="0"/>
                </a:spcBef>
                <a:buFontTx/>
                <a:buNone/>
              </a:pPr>
              <a:t>13</a:t>
            </a:fld>
            <a:endParaRPr lang="en-US" altLang="en-US" sz="1200" dirty="0"/>
          </a:p>
        </p:txBody>
      </p:sp>
    </p:spTree>
    <p:extLst>
      <p:ext uri="{BB962C8B-B14F-4D97-AF65-F5344CB8AC3E}">
        <p14:creationId xmlns:p14="http://schemas.microsoft.com/office/powerpoint/2010/main" val="692614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a:extLst>
              <a:ext uri="{FF2B5EF4-FFF2-40B4-BE49-F238E27FC236}">
                <a16:creationId xmlns:a16="http://schemas.microsoft.com/office/drawing/2014/main" id="{BD34009F-1ECA-F641-BE47-3831D5D4CE92}"/>
              </a:ext>
            </a:extLst>
          </p:cNvPr>
          <p:cNvSpPr>
            <a:spLocks noGrp="1" noChangeArrowheads="1"/>
          </p:cNvSpPr>
          <p:nvPr>
            <p:ph type="title"/>
          </p:nvPr>
        </p:nvSpPr>
        <p:spPr/>
        <p:txBody>
          <a:bodyPr/>
          <a:lstStyle/>
          <a:p>
            <a:pPr eaLnBrk="1" hangingPunct="1"/>
            <a:r>
              <a:rPr lang="en-US" altLang="en-US" dirty="0"/>
              <a:t>Pointer to </a:t>
            </a:r>
            <a:r>
              <a:rPr lang="en-US" altLang="en-US" b="1" dirty="0">
                <a:latin typeface="Courier New" panose="02070309020205020404" pitchFamily="49" charset="0"/>
              </a:rPr>
              <a:t>char</a:t>
            </a:r>
          </a:p>
        </p:txBody>
      </p:sp>
      <p:sp>
        <p:nvSpPr>
          <p:cNvPr id="22531" name="Rectangle 1027">
            <a:extLst>
              <a:ext uri="{FF2B5EF4-FFF2-40B4-BE49-F238E27FC236}">
                <a16:creationId xmlns:a16="http://schemas.microsoft.com/office/drawing/2014/main" id="{0A55F5C2-4A5D-B543-BA69-7932704F45CD}"/>
              </a:ext>
            </a:extLst>
          </p:cNvPr>
          <p:cNvSpPr>
            <a:spLocks noGrp="1" noChangeArrowheads="1"/>
          </p:cNvSpPr>
          <p:nvPr>
            <p:ph idx="1"/>
          </p:nvPr>
        </p:nvSpPr>
        <p:spPr>
          <a:xfrm>
            <a:off x="152400" y="1219200"/>
            <a:ext cx="8839200" cy="5364162"/>
          </a:xfrm>
        </p:spPr>
        <p:txBody>
          <a:bodyPr>
            <a:normAutofit/>
          </a:bodyPr>
          <a:lstStyle/>
          <a:p>
            <a:pPr eaLnBrk="1" hangingPunct="1">
              <a:lnSpc>
                <a:spcPct val="90000"/>
              </a:lnSpc>
            </a:pPr>
            <a:r>
              <a:rPr lang="en-US" altLang="en-US" dirty="0"/>
              <a:t>Another way to use a pointer to a character as a C-string is to define the pointer and then set it to point to dynamically allocated storage returned by the </a:t>
            </a:r>
            <a:r>
              <a:rPr lang="en-US" altLang="en-US" dirty="0">
                <a:latin typeface="Courier New" panose="02070309020205020404" pitchFamily="49" charset="0"/>
                <a:cs typeface="Courier New" panose="02070309020205020404" pitchFamily="49" charset="0"/>
              </a:rPr>
              <a:t>new</a:t>
            </a:r>
            <a:r>
              <a:rPr lang="en-US" altLang="en-US" dirty="0"/>
              <a:t> operator.</a:t>
            </a:r>
          </a:p>
          <a:p>
            <a:pPr eaLnBrk="1" hangingPunct="1">
              <a:lnSpc>
                <a:spcPct val="90000"/>
              </a:lnSpc>
              <a:buFontTx/>
              <a:buNone/>
            </a:pPr>
            <a:r>
              <a:rPr lang="en-US" altLang="en-US" b="1" dirty="0">
                <a:solidFill>
                  <a:srgbClr val="3D8963"/>
                </a:solidFill>
                <a:latin typeface="Courier New" panose="02070309020205020404" pitchFamily="49" charset="0"/>
              </a:rPr>
              <a:t>    char *</a:t>
            </a:r>
            <a:r>
              <a:rPr lang="en-US" altLang="en-US" b="1" dirty="0" err="1">
                <a:solidFill>
                  <a:srgbClr val="3D8963"/>
                </a:solidFill>
                <a:latin typeface="Courier New" panose="02070309020205020404" pitchFamily="49" charset="0"/>
              </a:rPr>
              <a:t>pname</a:t>
            </a:r>
            <a:r>
              <a:rPr lang="en-US" altLang="en-US" b="1" dirty="0">
                <a:solidFill>
                  <a:srgbClr val="3D8963"/>
                </a:solidFill>
                <a:latin typeface="Courier New" panose="02070309020205020404" pitchFamily="49" charset="0"/>
              </a:rPr>
              <a:t> = </a:t>
            </a:r>
            <a:r>
              <a:rPr lang="en-US" altLang="en-US" b="1" dirty="0" err="1">
                <a:solidFill>
                  <a:srgbClr val="3D8963"/>
                </a:solidFill>
                <a:latin typeface="Courier New" panose="02070309020205020404" pitchFamily="49" charset="0"/>
              </a:rPr>
              <a:t>nullptr</a:t>
            </a:r>
            <a:r>
              <a:rPr lang="en-US" altLang="en-US" b="1" dirty="0">
                <a:solidFill>
                  <a:srgbClr val="3D8963"/>
                </a:solidFill>
                <a:latin typeface="Courier New" panose="02070309020205020404" pitchFamily="49" charset="0"/>
              </a:rPr>
              <a:t>;</a:t>
            </a:r>
          </a:p>
          <a:p>
            <a:pPr eaLnBrk="1" hangingPunct="1">
              <a:lnSpc>
                <a:spcPct val="90000"/>
              </a:lnSpc>
              <a:buFontTx/>
              <a:buNone/>
            </a:pPr>
            <a:r>
              <a:rPr lang="en-US" altLang="en-US" b="1" dirty="0">
                <a:solidFill>
                  <a:srgbClr val="3D8963"/>
                </a:solidFill>
                <a:latin typeface="Courier New" panose="02070309020205020404" pitchFamily="49" charset="0"/>
              </a:rPr>
              <a:t>    </a:t>
            </a:r>
            <a:r>
              <a:rPr lang="en-US" altLang="en-US" b="1" dirty="0" err="1">
                <a:solidFill>
                  <a:srgbClr val="3D8963"/>
                </a:solidFill>
                <a:latin typeface="Courier New" panose="02070309020205020404" pitchFamily="49" charset="0"/>
              </a:rPr>
              <a:t>pname</a:t>
            </a:r>
            <a:r>
              <a:rPr lang="en-US" altLang="en-US" b="1" dirty="0">
                <a:solidFill>
                  <a:srgbClr val="3D8963"/>
                </a:solidFill>
                <a:latin typeface="Courier New" panose="02070309020205020404" pitchFamily="49" charset="0"/>
              </a:rPr>
              <a:t> = new char[50];</a:t>
            </a:r>
          </a:p>
          <a:p>
            <a:pPr eaLnBrk="1" hangingPunct="1">
              <a:lnSpc>
                <a:spcPct val="90000"/>
              </a:lnSpc>
              <a:buFontTx/>
              <a:buNone/>
            </a:pPr>
            <a:r>
              <a:rPr lang="en-US" altLang="en-US" b="1" dirty="0">
                <a:solidFill>
                  <a:srgbClr val="3D8963"/>
                </a:solidFill>
                <a:latin typeface="Courier New" panose="02070309020205020404" pitchFamily="49" charset="0"/>
              </a:rPr>
              <a:t>    </a:t>
            </a:r>
            <a:r>
              <a:rPr lang="en-US" altLang="en-US" b="1" dirty="0" err="1">
                <a:solidFill>
                  <a:srgbClr val="3D8963"/>
                </a:solidFill>
                <a:latin typeface="Courier New" panose="02070309020205020404" pitchFamily="49" charset="0"/>
              </a:rPr>
              <a:t>cout</a:t>
            </a:r>
            <a:r>
              <a:rPr lang="en-US" altLang="en-US" b="1" dirty="0">
                <a:solidFill>
                  <a:srgbClr val="3D8963"/>
                </a:solidFill>
                <a:latin typeface="Courier New" panose="02070309020205020404" pitchFamily="49" charset="0"/>
              </a:rPr>
              <a:t> &lt;&lt; “Enter your name: “;</a:t>
            </a:r>
          </a:p>
          <a:p>
            <a:pPr eaLnBrk="1" hangingPunct="1">
              <a:lnSpc>
                <a:spcPct val="90000"/>
              </a:lnSpc>
              <a:buFontTx/>
              <a:buNone/>
            </a:pPr>
            <a:r>
              <a:rPr lang="en-US" altLang="en-US" b="1" dirty="0">
                <a:solidFill>
                  <a:srgbClr val="3D8963"/>
                </a:solidFill>
                <a:latin typeface="Courier New" panose="02070309020205020404" pitchFamily="49" charset="0"/>
              </a:rPr>
              <a:t>    </a:t>
            </a:r>
            <a:r>
              <a:rPr lang="en-US" altLang="en-US" b="1" dirty="0" err="1">
                <a:solidFill>
                  <a:srgbClr val="3D8963"/>
                </a:solidFill>
                <a:latin typeface="Courier New" panose="02070309020205020404" pitchFamily="49" charset="0"/>
              </a:rPr>
              <a:t>cin.getline</a:t>
            </a:r>
            <a:r>
              <a:rPr lang="en-US" altLang="en-US" b="1" dirty="0">
                <a:solidFill>
                  <a:srgbClr val="3D8963"/>
                </a:solidFill>
                <a:latin typeface="Courier New" panose="02070309020205020404" pitchFamily="49" charset="0"/>
              </a:rPr>
              <a:t>(</a:t>
            </a:r>
            <a:r>
              <a:rPr lang="en-US" altLang="en-US" b="1" dirty="0" err="1">
                <a:solidFill>
                  <a:srgbClr val="3D8963"/>
                </a:solidFill>
                <a:latin typeface="Courier New" panose="02070309020205020404" pitchFamily="49" charset="0"/>
              </a:rPr>
              <a:t>pname</a:t>
            </a:r>
            <a:r>
              <a:rPr lang="en-US" altLang="en-US" b="1" dirty="0">
                <a:solidFill>
                  <a:srgbClr val="3D8963"/>
                </a:solidFill>
                <a:latin typeface="Courier New" panose="02070309020205020404" pitchFamily="49" charset="0"/>
              </a:rPr>
              <a:t>, 50);</a:t>
            </a:r>
          </a:p>
          <a:p>
            <a:pPr eaLnBrk="1" hangingPunct="1">
              <a:lnSpc>
                <a:spcPct val="90000"/>
              </a:lnSpc>
              <a:buFontTx/>
              <a:buNone/>
            </a:pPr>
            <a:r>
              <a:rPr lang="en-US" altLang="en-US" b="1" dirty="0">
                <a:solidFill>
                  <a:srgbClr val="3D8963"/>
                </a:solidFill>
                <a:latin typeface="Courier New" panose="02070309020205020404" pitchFamily="49" charset="0"/>
              </a:rPr>
              <a:t>    </a:t>
            </a:r>
            <a:r>
              <a:rPr lang="en-US" altLang="en-US" b="1" dirty="0" err="1">
                <a:solidFill>
                  <a:srgbClr val="3D8963"/>
                </a:solidFill>
                <a:latin typeface="Courier New" panose="02070309020205020404" pitchFamily="49" charset="0"/>
              </a:rPr>
              <a:t>cout</a:t>
            </a:r>
            <a:r>
              <a:rPr lang="en-US" altLang="en-US" b="1" dirty="0">
                <a:solidFill>
                  <a:srgbClr val="3D8963"/>
                </a:solidFill>
                <a:latin typeface="Courier New" panose="02070309020205020404" pitchFamily="49" charset="0"/>
              </a:rPr>
              <a:t> &lt;&lt; “Hello “ &lt;&lt; </a:t>
            </a:r>
            <a:r>
              <a:rPr lang="en-US" altLang="en-US" b="1" dirty="0" err="1">
                <a:solidFill>
                  <a:srgbClr val="3D8963"/>
                </a:solidFill>
                <a:latin typeface="Courier New" panose="02070309020205020404" pitchFamily="49" charset="0"/>
              </a:rPr>
              <a:t>pname</a:t>
            </a:r>
            <a:r>
              <a:rPr lang="en-US" altLang="en-US" b="1" dirty="0">
                <a:solidFill>
                  <a:srgbClr val="3D8963"/>
                </a:solidFill>
                <a:latin typeface="Courier New" panose="02070309020205020404" pitchFamily="49" charset="0"/>
              </a:rPr>
              <a:t>;</a:t>
            </a:r>
          </a:p>
          <a:p>
            <a:pPr eaLnBrk="1" hangingPunct="1">
              <a:lnSpc>
                <a:spcPct val="90000"/>
              </a:lnSpc>
              <a:buFontTx/>
              <a:buNone/>
            </a:pPr>
            <a:r>
              <a:rPr lang="en-US" altLang="en-US" b="1" dirty="0">
                <a:solidFill>
                  <a:srgbClr val="3D8963"/>
                </a:solidFill>
                <a:latin typeface="Courier New" panose="02070309020205020404" pitchFamily="49" charset="0"/>
              </a:rPr>
              <a:t>    delete[] </a:t>
            </a:r>
            <a:r>
              <a:rPr lang="en-US" altLang="en-US" b="1" dirty="0" err="1">
                <a:solidFill>
                  <a:srgbClr val="3D8963"/>
                </a:solidFill>
                <a:latin typeface="Courier New" panose="02070309020205020404" pitchFamily="49" charset="0"/>
              </a:rPr>
              <a:t>pname</a:t>
            </a:r>
            <a:r>
              <a:rPr lang="en-US" altLang="en-US" b="1" dirty="0">
                <a:solidFill>
                  <a:srgbClr val="3D8963"/>
                </a:solidFill>
                <a:latin typeface="Courier New" panose="02070309020205020404" pitchFamily="49" charset="0"/>
              </a:rPr>
              <a:t>;</a:t>
            </a:r>
          </a:p>
        </p:txBody>
      </p:sp>
      <p:sp>
        <p:nvSpPr>
          <p:cNvPr id="22532" name="Slide Number Placeholder 3">
            <a:extLst>
              <a:ext uri="{FF2B5EF4-FFF2-40B4-BE49-F238E27FC236}">
                <a16:creationId xmlns:a16="http://schemas.microsoft.com/office/drawing/2014/main" id="{5166E5AC-FEE2-3F4A-A973-4C5C6DF9E75E}"/>
              </a:ext>
            </a:extLst>
          </p:cNvPr>
          <p:cNvSpPr>
            <a:spLocks noGrp="1"/>
          </p:cNvSpPr>
          <p:nvPr>
            <p:ph type="sldNum" sz="quarter" idx="10"/>
          </p:nvPr>
        </p:nvSpPr>
        <p:spPr>
          <a:xfrm>
            <a:off x="0" y="6414397"/>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5B0151A6-ADE0-4C42-AEEF-FF8FCA22631D}" type="slidenum">
              <a:rPr lang="en-US" altLang="en-US" sz="1200"/>
              <a:pPr>
                <a:spcBef>
                  <a:spcPct val="0"/>
                </a:spcBef>
                <a:buFontTx/>
                <a:buNone/>
              </a:pPr>
              <a:t>14</a:t>
            </a:fld>
            <a:endParaRPr lang="en-US" altLang="en-US" sz="1200" dirty="0"/>
          </a:p>
        </p:txBody>
      </p:sp>
    </p:spTree>
    <p:extLst>
      <p:ext uri="{BB962C8B-B14F-4D97-AF65-F5344CB8AC3E}">
        <p14:creationId xmlns:p14="http://schemas.microsoft.com/office/powerpoint/2010/main" val="1871708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9205832-7B25-564F-B8DB-8E839D43CC63}"/>
              </a:ext>
            </a:extLst>
          </p:cNvPr>
          <p:cNvSpPr>
            <a:spLocks noGrp="1" noChangeArrowheads="1"/>
          </p:cNvSpPr>
          <p:nvPr>
            <p:ph type="title"/>
          </p:nvPr>
        </p:nvSpPr>
        <p:spPr/>
        <p:txBody>
          <a:bodyPr/>
          <a:lstStyle/>
          <a:p>
            <a:pPr eaLnBrk="1" hangingPunct="1"/>
            <a:r>
              <a:rPr lang="en-US" altLang="en-US" dirty="0"/>
              <a:t>What is a NULL pointer?</a:t>
            </a:r>
          </a:p>
        </p:txBody>
      </p:sp>
      <p:sp>
        <p:nvSpPr>
          <p:cNvPr id="12291" name="Rectangle 3">
            <a:extLst>
              <a:ext uri="{FF2B5EF4-FFF2-40B4-BE49-F238E27FC236}">
                <a16:creationId xmlns:a16="http://schemas.microsoft.com/office/drawing/2014/main" id="{FA3DA679-9F18-BE43-8713-CC1D520DB0EA}"/>
              </a:ext>
            </a:extLst>
          </p:cNvPr>
          <p:cNvSpPr>
            <a:spLocks noGrp="1" noChangeArrowheads="1"/>
          </p:cNvSpPr>
          <p:nvPr>
            <p:ph idx="1"/>
          </p:nvPr>
        </p:nvSpPr>
        <p:spPr>
          <a:xfrm>
            <a:off x="152400" y="1219200"/>
            <a:ext cx="8534400" cy="5029200"/>
          </a:xfrm>
        </p:spPr>
        <p:txBody>
          <a:bodyPr>
            <a:normAutofit fontScale="92500"/>
          </a:bodyPr>
          <a:lstStyle/>
          <a:p>
            <a:pPr eaLnBrk="1" hangingPunct="1">
              <a:lnSpc>
                <a:spcPct val="90000"/>
              </a:lnSpc>
            </a:pPr>
            <a:r>
              <a:rPr lang="en-US" altLang="en-US" dirty="0"/>
              <a:t>A local pointer variable that has not been initialized does not hold a valid address, and an attempt to use such a pointer will result in execution-time errors.</a:t>
            </a:r>
          </a:p>
          <a:p>
            <a:pPr marL="0" indent="0">
              <a:lnSpc>
                <a:spcPct val="90000"/>
              </a:lnSpc>
              <a:buNone/>
            </a:pPr>
            <a:endParaRPr lang="en-US" altLang="en-US" sz="2800" b="1" dirty="0">
              <a:solidFill>
                <a:srgbClr val="3D8963"/>
              </a:solidFill>
              <a:latin typeface="Courier New" panose="02070309020205020404" pitchFamily="49" charset="0"/>
              <a:cs typeface="Courier New" panose="02070309020205020404" pitchFamily="49" charset="0"/>
            </a:endParaRPr>
          </a:p>
          <a:p>
            <a:pPr marL="0" indent="0">
              <a:lnSpc>
                <a:spcPct val="90000"/>
              </a:lnSpc>
              <a:buNone/>
            </a:pPr>
            <a:r>
              <a:rPr lang="en-US" altLang="en-US" sz="2400" b="1" dirty="0">
                <a:solidFill>
                  <a:srgbClr val="3D8963"/>
                </a:solidFill>
                <a:latin typeface="Courier New" panose="02070309020205020404" pitchFamily="49" charset="0"/>
                <a:cs typeface="Courier New" panose="02070309020205020404" pitchFamily="49" charset="0"/>
              </a:rPr>
              <a:t>  </a:t>
            </a:r>
            <a:r>
              <a:rPr lang="en-US" altLang="en-US" sz="2400" b="1" dirty="0" err="1">
                <a:solidFill>
                  <a:srgbClr val="3D8963"/>
                </a:solidFill>
                <a:latin typeface="Courier New" panose="02070309020205020404" pitchFamily="49" charset="0"/>
                <a:cs typeface="Courier New" panose="02070309020205020404" pitchFamily="49" charset="0"/>
              </a:rPr>
              <a:t>int</a:t>
            </a:r>
            <a:r>
              <a:rPr lang="en-US" altLang="en-US" sz="2400" b="1" dirty="0">
                <a:solidFill>
                  <a:srgbClr val="3D8963"/>
                </a:solidFill>
                <a:latin typeface="Courier New" panose="02070309020205020404" pitchFamily="49" charset="0"/>
              </a:rPr>
              <a:t> *</a:t>
            </a:r>
            <a:r>
              <a:rPr lang="en-US" altLang="en-US" sz="2400" b="1" dirty="0" err="1">
                <a:solidFill>
                  <a:srgbClr val="3D8963"/>
                </a:solidFill>
                <a:latin typeface="Courier New" panose="02070309020205020404" pitchFamily="49" charset="0"/>
              </a:rPr>
              <a:t>ptr</a:t>
            </a:r>
            <a:r>
              <a:rPr lang="en-US" altLang="en-US" sz="2400" b="1" dirty="0">
                <a:solidFill>
                  <a:srgbClr val="3D8963"/>
                </a:solidFill>
                <a:latin typeface="Courier New" panose="02070309020205020404" pitchFamily="49" charset="0"/>
              </a:rPr>
              <a:t> = 0;       // old C++ style</a:t>
            </a:r>
          </a:p>
          <a:p>
            <a:pPr marL="0" indent="0">
              <a:lnSpc>
                <a:spcPct val="90000"/>
              </a:lnSpc>
              <a:buNone/>
            </a:pPr>
            <a:r>
              <a:rPr lang="en-US" altLang="en-US" sz="2400" b="1" dirty="0">
                <a:solidFill>
                  <a:srgbClr val="3D8963"/>
                </a:solidFill>
                <a:latin typeface="Courier New" panose="02070309020205020404" pitchFamily="49" charset="0"/>
              </a:rPr>
              <a:t>  </a:t>
            </a:r>
            <a:r>
              <a:rPr lang="en-US" altLang="en-US" sz="2400" b="1" dirty="0" err="1">
                <a:solidFill>
                  <a:srgbClr val="3D8963"/>
                </a:solidFill>
                <a:latin typeface="Courier New" panose="02070309020205020404" pitchFamily="49" charset="0"/>
              </a:rPr>
              <a:t>int</a:t>
            </a:r>
            <a:r>
              <a:rPr lang="en-US" altLang="en-US" sz="2400" b="1" dirty="0">
                <a:solidFill>
                  <a:srgbClr val="3D8963"/>
                </a:solidFill>
                <a:latin typeface="Courier New" panose="02070309020205020404" pitchFamily="49" charset="0"/>
              </a:rPr>
              <a:t> *</a:t>
            </a:r>
            <a:r>
              <a:rPr lang="en-US" altLang="en-US" sz="2400" b="1" dirty="0" err="1">
                <a:solidFill>
                  <a:srgbClr val="3D8963"/>
                </a:solidFill>
                <a:latin typeface="Courier New" panose="02070309020205020404" pitchFamily="49" charset="0"/>
              </a:rPr>
              <a:t>ptr</a:t>
            </a:r>
            <a:r>
              <a:rPr lang="en-US" altLang="en-US" sz="2400" b="1" dirty="0">
                <a:solidFill>
                  <a:srgbClr val="3D8963"/>
                </a:solidFill>
                <a:latin typeface="Courier New" panose="02070309020205020404" pitchFamily="49" charset="0"/>
              </a:rPr>
              <a:t> = NULL;    // NULL is a constant</a:t>
            </a:r>
          </a:p>
          <a:p>
            <a:pPr marL="0" indent="0">
              <a:lnSpc>
                <a:spcPct val="90000"/>
              </a:lnSpc>
              <a:buNone/>
            </a:pPr>
            <a:r>
              <a:rPr lang="en-US" altLang="en-US" sz="2400" b="1" dirty="0">
                <a:solidFill>
                  <a:srgbClr val="3D8963"/>
                </a:solidFill>
                <a:latin typeface="Courier New" panose="02070309020205020404" pitchFamily="49" charset="0"/>
              </a:rPr>
              <a:t>                      // defined in header files  </a:t>
            </a:r>
          </a:p>
          <a:p>
            <a:pPr marL="0" indent="0">
              <a:lnSpc>
                <a:spcPct val="90000"/>
              </a:lnSpc>
              <a:buNone/>
            </a:pPr>
            <a:r>
              <a:rPr lang="en-US" altLang="en-US" sz="2400" b="1" dirty="0">
                <a:solidFill>
                  <a:srgbClr val="3D8963"/>
                </a:solidFill>
                <a:latin typeface="Courier New" panose="02070309020205020404" pitchFamily="49" charset="0"/>
              </a:rPr>
              <a:t>                      // such as iostream, </a:t>
            </a:r>
          </a:p>
          <a:p>
            <a:pPr marL="0" indent="0">
              <a:lnSpc>
                <a:spcPct val="90000"/>
              </a:lnSpc>
              <a:buNone/>
            </a:pPr>
            <a:r>
              <a:rPr lang="en-US" altLang="en-US" sz="2400" b="1" dirty="0">
                <a:solidFill>
                  <a:srgbClr val="3D8963"/>
                </a:solidFill>
                <a:latin typeface="Courier New" panose="02070309020205020404" pitchFamily="49" charset="0"/>
              </a:rPr>
              <a:t>                      // </a:t>
            </a:r>
            <a:r>
              <a:rPr lang="en-US" altLang="en-US" sz="2400" b="1" dirty="0" err="1">
                <a:solidFill>
                  <a:srgbClr val="3D8963"/>
                </a:solidFill>
                <a:latin typeface="Courier New" panose="02070309020205020404" pitchFamily="49" charset="0"/>
              </a:rPr>
              <a:t>fstream</a:t>
            </a:r>
            <a:r>
              <a:rPr lang="en-US" altLang="en-US" sz="2400" b="1" dirty="0">
                <a:solidFill>
                  <a:srgbClr val="3D8963"/>
                </a:solidFill>
                <a:latin typeface="Courier New" panose="02070309020205020404" pitchFamily="49" charset="0"/>
              </a:rPr>
              <a:t>, and </a:t>
            </a:r>
            <a:r>
              <a:rPr lang="en-US" altLang="en-US" sz="2400" b="1" dirty="0" err="1">
                <a:solidFill>
                  <a:srgbClr val="3D8963"/>
                </a:solidFill>
                <a:latin typeface="Courier New" panose="02070309020205020404" pitchFamily="49" charset="0"/>
              </a:rPr>
              <a:t>cstdlib</a:t>
            </a:r>
            <a:r>
              <a:rPr lang="en-US" altLang="en-US" sz="2400" b="1" dirty="0">
                <a:solidFill>
                  <a:srgbClr val="3D8963"/>
                </a:solidFill>
                <a:latin typeface="Courier New" panose="02070309020205020404" pitchFamily="49" charset="0"/>
              </a:rPr>
              <a:t> </a:t>
            </a:r>
          </a:p>
          <a:p>
            <a:pPr marL="0" indent="0">
              <a:lnSpc>
                <a:spcPct val="90000"/>
              </a:lnSpc>
              <a:buNone/>
            </a:pPr>
            <a:r>
              <a:rPr lang="en-US" altLang="en-US" sz="2400" b="1" dirty="0">
                <a:solidFill>
                  <a:srgbClr val="3D8963"/>
                </a:solidFill>
                <a:latin typeface="Courier New" panose="02070309020205020404" pitchFamily="49" charset="0"/>
              </a:rPr>
              <a:t>  </a:t>
            </a:r>
            <a:r>
              <a:rPr lang="en-US" altLang="en-US" sz="2400" b="1" dirty="0" err="1">
                <a:solidFill>
                  <a:srgbClr val="3D8963"/>
                </a:solidFill>
                <a:latin typeface="Courier New" panose="02070309020205020404" pitchFamily="49" charset="0"/>
              </a:rPr>
              <a:t>int</a:t>
            </a:r>
            <a:r>
              <a:rPr lang="en-US" altLang="en-US" sz="2400" b="1" dirty="0">
                <a:solidFill>
                  <a:srgbClr val="3D8963"/>
                </a:solidFill>
                <a:latin typeface="Courier New" panose="02070309020205020404" pitchFamily="49" charset="0"/>
              </a:rPr>
              <a:t> *</a:t>
            </a:r>
            <a:r>
              <a:rPr lang="en-US" altLang="en-US" sz="2400" b="1" dirty="0" err="1">
                <a:solidFill>
                  <a:srgbClr val="3D8963"/>
                </a:solidFill>
                <a:latin typeface="Courier New" panose="02070309020205020404" pitchFamily="49" charset="0"/>
              </a:rPr>
              <a:t>ptr</a:t>
            </a:r>
            <a:r>
              <a:rPr lang="en-US" altLang="en-US" sz="2400" b="1" dirty="0">
                <a:solidFill>
                  <a:srgbClr val="3D8963"/>
                </a:solidFill>
                <a:latin typeface="Courier New" panose="02070309020205020404" pitchFamily="49" charset="0"/>
              </a:rPr>
              <a:t> = </a:t>
            </a:r>
            <a:r>
              <a:rPr lang="en-US" altLang="en-US" sz="2400" b="1" dirty="0" err="1">
                <a:solidFill>
                  <a:srgbClr val="3D8963"/>
                </a:solidFill>
                <a:latin typeface="Courier New" panose="02070309020205020404" pitchFamily="49" charset="0"/>
              </a:rPr>
              <a:t>nullptr</a:t>
            </a:r>
            <a:r>
              <a:rPr lang="en-US" altLang="en-US" sz="2400" b="1" dirty="0">
                <a:solidFill>
                  <a:srgbClr val="3D8963"/>
                </a:solidFill>
                <a:latin typeface="Courier New" panose="02070309020205020404" pitchFamily="49" charset="0"/>
              </a:rPr>
              <a:t>; // new C++11</a:t>
            </a:r>
          </a:p>
          <a:p>
            <a:pPr marL="0" indent="0" eaLnBrk="1" hangingPunct="1">
              <a:lnSpc>
                <a:spcPct val="90000"/>
              </a:lnSpc>
              <a:buNone/>
            </a:pPr>
            <a:r>
              <a:rPr lang="en-US" altLang="en-US" dirty="0">
                <a:latin typeface="Courier New" panose="02070309020205020404" pitchFamily="49" charset="0"/>
                <a:cs typeface="Courier New" panose="02070309020205020404" pitchFamily="49" charset="0"/>
              </a:rPr>
              <a:t> </a:t>
            </a:r>
            <a:endParaRPr lang="en-US" altLang="en-US" b="1" dirty="0">
              <a:latin typeface="Courier New" panose="02070309020205020404" pitchFamily="49" charset="0"/>
              <a:cs typeface="Courier New" panose="02070309020205020404" pitchFamily="49" charset="0"/>
            </a:endParaRPr>
          </a:p>
          <a:p>
            <a:pPr marL="457200" lvl="1" indent="0" eaLnBrk="1" hangingPunct="1">
              <a:lnSpc>
                <a:spcPct val="90000"/>
              </a:lnSpc>
              <a:buNone/>
            </a:pPr>
            <a:endParaRPr lang="en-US" altLang="en-US" b="1" dirty="0">
              <a:latin typeface="Courier New" panose="02070309020205020404" pitchFamily="49" charset="0"/>
              <a:cs typeface="Courier New" panose="02070309020205020404" pitchFamily="49" charset="0"/>
            </a:endParaRPr>
          </a:p>
        </p:txBody>
      </p:sp>
      <p:sp>
        <p:nvSpPr>
          <p:cNvPr id="12292" name="Slide Number Placeholder 3">
            <a:extLst>
              <a:ext uri="{FF2B5EF4-FFF2-40B4-BE49-F238E27FC236}">
                <a16:creationId xmlns:a16="http://schemas.microsoft.com/office/drawing/2014/main" id="{3C842B2F-CE80-A340-8B6C-D54AE4A3FD1B}"/>
              </a:ext>
            </a:extLst>
          </p:cNvPr>
          <p:cNvSpPr>
            <a:spLocks noGrp="1"/>
          </p:cNvSpPr>
          <p:nvPr>
            <p:ph type="sldNum" sz="quarter" idx="10"/>
          </p:nvPr>
        </p:nvSpPr>
        <p:spPr>
          <a:xfrm>
            <a:off x="-29817" y="6492875"/>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12-</a:t>
            </a:r>
            <a:fld id="{ED68AD8D-5B73-5D46-B045-B17B4C8CA5A4}" type="slidenum">
              <a:rPr lang="en-US" altLang="en-US" sz="1200"/>
              <a:pPr>
                <a:spcBef>
                  <a:spcPct val="0"/>
                </a:spcBef>
                <a:buFontTx/>
                <a:buNone/>
              </a:pPr>
              <a:t>15</a:t>
            </a:fld>
            <a:endParaRPr lang="en-US" altLang="en-US" sz="1200"/>
          </a:p>
        </p:txBody>
      </p:sp>
    </p:spTree>
    <p:extLst>
      <p:ext uri="{BB962C8B-B14F-4D97-AF65-F5344CB8AC3E}">
        <p14:creationId xmlns:p14="http://schemas.microsoft.com/office/powerpoint/2010/main" val="660840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CBA4B1F8-12F9-0F48-A5CD-0C47EFE901F2}"/>
              </a:ext>
            </a:extLst>
          </p:cNvPr>
          <p:cNvSpPr>
            <a:spLocks noGrp="1" noChangeArrowheads="1"/>
          </p:cNvSpPr>
          <p:nvPr>
            <p:ph type="title"/>
          </p:nvPr>
        </p:nvSpPr>
        <p:spPr/>
        <p:txBody>
          <a:bodyPr>
            <a:normAutofit fontScale="90000"/>
          </a:bodyPr>
          <a:lstStyle/>
          <a:p>
            <a:pPr eaLnBrk="1" hangingPunct="1"/>
            <a:r>
              <a:rPr lang="en-US" altLang="en-US"/>
              <a:t>12.2  Library Functions for Working with C-Strings</a:t>
            </a:r>
          </a:p>
        </p:txBody>
      </p:sp>
      <p:sp>
        <p:nvSpPr>
          <p:cNvPr id="26627" name="Rectangle 3">
            <a:extLst>
              <a:ext uri="{FF2B5EF4-FFF2-40B4-BE49-F238E27FC236}">
                <a16:creationId xmlns:a16="http://schemas.microsoft.com/office/drawing/2014/main" id="{AE4FB484-92B3-AB48-9509-B036884B598C}"/>
              </a:ext>
            </a:extLst>
          </p:cNvPr>
          <p:cNvSpPr>
            <a:spLocks noGrp="1" noChangeArrowheads="1"/>
          </p:cNvSpPr>
          <p:nvPr>
            <p:ph idx="1"/>
          </p:nvPr>
        </p:nvSpPr>
        <p:spPr>
          <a:xfrm>
            <a:off x="609600" y="2057400"/>
            <a:ext cx="7772400" cy="3429000"/>
          </a:xfrm>
        </p:spPr>
        <p:txBody>
          <a:bodyPr/>
          <a:lstStyle/>
          <a:p>
            <a:pPr eaLnBrk="1" hangingPunct="1"/>
            <a:r>
              <a:rPr lang="en-US" altLang="en-US"/>
              <a:t>Require </a:t>
            </a:r>
            <a:r>
              <a:rPr lang="en-US" altLang="en-US" b="1">
                <a:latin typeface="Courier New" panose="02070309020205020404" pitchFamily="49" charset="0"/>
              </a:rPr>
              <a:t>cstring</a:t>
            </a:r>
            <a:r>
              <a:rPr lang="en-US" altLang="en-US"/>
              <a:t> header file</a:t>
            </a:r>
          </a:p>
          <a:p>
            <a:pPr eaLnBrk="1" hangingPunct="1"/>
            <a:r>
              <a:rPr lang="en-US" altLang="en-US"/>
              <a:t>Functions take one or more C-strings as arguments.  Argument can be:</a:t>
            </a:r>
          </a:p>
          <a:p>
            <a:pPr lvl="1" eaLnBrk="1" hangingPunct="1"/>
            <a:r>
              <a:rPr lang="en-US" altLang="en-US"/>
              <a:t>Name of an array of char</a:t>
            </a:r>
          </a:p>
          <a:p>
            <a:pPr lvl="1" eaLnBrk="1" hangingPunct="1"/>
            <a:r>
              <a:rPr lang="en-US" altLang="en-US"/>
              <a:t>pointer to char</a:t>
            </a:r>
          </a:p>
          <a:p>
            <a:pPr lvl="1" eaLnBrk="1" hangingPunct="1"/>
            <a:r>
              <a:rPr lang="en-US" altLang="en-US"/>
              <a:t>string literal </a:t>
            </a:r>
          </a:p>
        </p:txBody>
      </p:sp>
      <p:sp>
        <p:nvSpPr>
          <p:cNvPr id="26628" name="Slide Number Placeholder 3">
            <a:extLst>
              <a:ext uri="{FF2B5EF4-FFF2-40B4-BE49-F238E27FC236}">
                <a16:creationId xmlns:a16="http://schemas.microsoft.com/office/drawing/2014/main" id="{F436433E-BDB2-114F-A536-006B506FF4B7}"/>
              </a:ext>
            </a:extLst>
          </p:cNvPr>
          <p:cNvSpPr>
            <a:spLocks noGrp="1"/>
          </p:cNvSpPr>
          <p:nvPr>
            <p:ph type="sldNum" sz="quarter" idx="10"/>
          </p:nvPr>
        </p:nvSpPr>
        <p:spPr>
          <a:xfrm>
            <a:off x="-35560" y="6400799"/>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12-</a:t>
            </a:r>
            <a:fld id="{CFB09B40-11B5-264E-B34A-C3C38DC5CEC6}" type="slidenum">
              <a:rPr lang="en-US" altLang="en-US" sz="1200"/>
              <a:pPr>
                <a:spcBef>
                  <a:spcPct val="0"/>
                </a:spcBef>
                <a:buFontTx/>
                <a:buNone/>
              </a:pPr>
              <a:t>16</a:t>
            </a:fld>
            <a:endParaRPr lang="en-US" altLang="en-US" sz="1200"/>
          </a:p>
        </p:txBody>
      </p:sp>
    </p:spTree>
    <p:extLst>
      <p:ext uri="{BB962C8B-B14F-4D97-AF65-F5344CB8AC3E}">
        <p14:creationId xmlns:p14="http://schemas.microsoft.com/office/powerpoint/2010/main" val="1962979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39B2328-2805-9A43-9BEC-7AA76B5B3B42}"/>
              </a:ext>
            </a:extLst>
          </p:cNvPr>
          <p:cNvSpPr>
            <a:spLocks noGrp="1" noChangeArrowheads="1"/>
          </p:cNvSpPr>
          <p:nvPr>
            <p:ph type="title"/>
          </p:nvPr>
        </p:nvSpPr>
        <p:spPr>
          <a:xfrm>
            <a:off x="0" y="-1"/>
            <a:ext cx="9144000" cy="1843087"/>
          </a:xfrm>
        </p:spPr>
        <p:txBody>
          <a:bodyPr>
            <a:normAutofit fontScale="90000"/>
          </a:bodyPr>
          <a:lstStyle/>
          <a:p>
            <a:r>
              <a:rPr lang="en-US" altLang="en-US" dirty="0"/>
              <a:t>Library Functions for </a:t>
            </a:r>
            <a:br>
              <a:rPr lang="en-US" altLang="en-US" dirty="0"/>
            </a:br>
            <a:r>
              <a:rPr lang="en-US" altLang="en-US" dirty="0"/>
              <a:t>Working with C-Strings</a:t>
            </a:r>
            <a:br>
              <a:rPr lang="en-US" altLang="en-US" dirty="0"/>
            </a:br>
            <a:r>
              <a:rPr lang="en-US" altLang="en-US" b="1" dirty="0" err="1">
                <a:latin typeface="Courier New" panose="02070309020205020404" pitchFamily="49" charset="0"/>
              </a:rPr>
              <a:t>strlen</a:t>
            </a:r>
            <a:endParaRPr lang="en-US" altLang="en-US" dirty="0"/>
          </a:p>
        </p:txBody>
      </p:sp>
      <p:sp>
        <p:nvSpPr>
          <p:cNvPr id="28675" name="Rectangle 3">
            <a:extLst>
              <a:ext uri="{FF2B5EF4-FFF2-40B4-BE49-F238E27FC236}">
                <a16:creationId xmlns:a16="http://schemas.microsoft.com/office/drawing/2014/main" id="{D9CEB908-49F2-384F-BA00-FDA9B6EEA2A9}"/>
              </a:ext>
            </a:extLst>
          </p:cNvPr>
          <p:cNvSpPr>
            <a:spLocks noGrp="1" noChangeArrowheads="1"/>
          </p:cNvSpPr>
          <p:nvPr>
            <p:ph idx="1"/>
          </p:nvPr>
        </p:nvSpPr>
        <p:spPr>
          <a:xfrm>
            <a:off x="304800" y="2209800"/>
            <a:ext cx="8305800" cy="4373562"/>
          </a:xfrm>
        </p:spPr>
        <p:txBody>
          <a:bodyPr>
            <a:normAutofit fontScale="85000" lnSpcReduction="10000"/>
          </a:bodyPr>
          <a:lstStyle/>
          <a:p>
            <a:pPr eaLnBrk="1" hangingPunct="1">
              <a:buFontTx/>
              <a:buNone/>
            </a:pPr>
            <a:r>
              <a:rPr lang="en-US" altLang="en-US" b="1" dirty="0">
                <a:solidFill>
                  <a:srgbClr val="3D8963"/>
                </a:solidFill>
                <a:latin typeface="Courier New" panose="02070309020205020404" pitchFamily="49" charset="0"/>
              </a:rPr>
              <a:t> </a:t>
            </a:r>
            <a:r>
              <a:rPr lang="en-US" altLang="en-US" b="1" dirty="0" err="1">
                <a:solidFill>
                  <a:srgbClr val="3D8963"/>
                </a:solidFill>
                <a:latin typeface="Courier New" panose="02070309020205020404" pitchFamily="49" charset="0"/>
              </a:rPr>
              <a:t>int</a:t>
            </a:r>
            <a:r>
              <a:rPr lang="en-US" altLang="en-US" b="1" dirty="0">
                <a:solidFill>
                  <a:srgbClr val="3D8963"/>
                </a:solidFill>
                <a:latin typeface="Courier New" panose="02070309020205020404" pitchFamily="49" charset="0"/>
              </a:rPr>
              <a:t> </a:t>
            </a:r>
            <a:r>
              <a:rPr lang="en-US" altLang="en-US" b="1" dirty="0" err="1">
                <a:solidFill>
                  <a:srgbClr val="3D8963"/>
                </a:solidFill>
                <a:latin typeface="Courier New" panose="02070309020205020404" pitchFamily="49" charset="0"/>
              </a:rPr>
              <a:t>strlen</a:t>
            </a:r>
            <a:r>
              <a:rPr lang="en-US" altLang="en-US" b="1" dirty="0">
                <a:solidFill>
                  <a:srgbClr val="3D8963"/>
                </a:solidFill>
                <a:latin typeface="Courier New" panose="02070309020205020404" pitchFamily="49" charset="0"/>
              </a:rPr>
              <a:t>(char *</a:t>
            </a:r>
            <a:r>
              <a:rPr lang="en-US" altLang="en-US" b="1" dirty="0" err="1">
                <a:solidFill>
                  <a:srgbClr val="3D8963"/>
                </a:solidFill>
                <a:latin typeface="Courier New" panose="02070309020205020404" pitchFamily="49" charset="0"/>
              </a:rPr>
              <a:t>str</a:t>
            </a:r>
            <a:r>
              <a:rPr lang="en-US" altLang="en-US" b="1" dirty="0">
                <a:solidFill>
                  <a:srgbClr val="3D8963"/>
                </a:solidFill>
                <a:latin typeface="Courier New" panose="02070309020205020404" pitchFamily="49" charset="0"/>
              </a:rPr>
              <a:t>)</a:t>
            </a:r>
          </a:p>
          <a:p>
            <a:pPr eaLnBrk="1" hangingPunct="1">
              <a:buFontTx/>
              <a:buNone/>
            </a:pPr>
            <a:endParaRPr lang="en-US" altLang="en-US" b="1" dirty="0">
              <a:solidFill>
                <a:srgbClr val="3D8963"/>
              </a:solidFill>
              <a:latin typeface="Courier New" panose="02070309020205020404" pitchFamily="49" charset="0"/>
            </a:endParaRPr>
          </a:p>
          <a:p>
            <a:pPr eaLnBrk="1" hangingPunct="1">
              <a:buFontTx/>
              <a:buNone/>
            </a:pPr>
            <a:r>
              <a:rPr lang="en-US" altLang="en-US" dirty="0"/>
              <a:t>   Returns length of a C-string:</a:t>
            </a:r>
          </a:p>
          <a:p>
            <a:pPr eaLnBrk="1" hangingPunct="1">
              <a:buFontTx/>
              <a:buNone/>
            </a:pPr>
            <a:r>
              <a:rPr lang="en-US" altLang="en-US" dirty="0"/>
              <a:t>       </a:t>
            </a:r>
            <a:r>
              <a:rPr lang="en-US" altLang="en-US" b="1" dirty="0" err="1">
                <a:solidFill>
                  <a:srgbClr val="3D8963"/>
                </a:solidFill>
                <a:latin typeface="Courier New" panose="02070309020205020404" pitchFamily="49" charset="0"/>
              </a:rPr>
              <a:t>cout</a:t>
            </a:r>
            <a:r>
              <a:rPr lang="en-US" altLang="en-US" b="1" dirty="0">
                <a:solidFill>
                  <a:srgbClr val="3D8963"/>
                </a:solidFill>
                <a:latin typeface="Courier New" panose="02070309020205020404" pitchFamily="49" charset="0"/>
              </a:rPr>
              <a:t> &lt;&lt; </a:t>
            </a:r>
            <a:r>
              <a:rPr lang="en-US" altLang="en-US" b="1" dirty="0" err="1">
                <a:solidFill>
                  <a:srgbClr val="3D8963"/>
                </a:solidFill>
                <a:latin typeface="Courier New" panose="02070309020205020404" pitchFamily="49" charset="0"/>
              </a:rPr>
              <a:t>strlen</a:t>
            </a:r>
            <a:r>
              <a:rPr lang="en-US" altLang="en-US" b="1" dirty="0">
                <a:solidFill>
                  <a:srgbClr val="3D8963"/>
                </a:solidFill>
                <a:latin typeface="Courier New" panose="02070309020205020404" pitchFamily="49" charset="0"/>
              </a:rPr>
              <a:t>("hello");</a:t>
            </a:r>
          </a:p>
          <a:p>
            <a:pPr eaLnBrk="1" hangingPunct="1">
              <a:buFontTx/>
              <a:buNone/>
            </a:pPr>
            <a:r>
              <a:rPr lang="en-US" altLang="en-US" b="1" dirty="0">
                <a:solidFill>
                  <a:srgbClr val="3D8963"/>
                </a:solidFill>
                <a:latin typeface="Courier New" panose="02070309020205020404" pitchFamily="49" charset="0"/>
              </a:rPr>
              <a:t>   // prints:  5</a:t>
            </a:r>
          </a:p>
          <a:p>
            <a:pPr eaLnBrk="1" hangingPunct="1">
              <a:buFontTx/>
              <a:buNone/>
            </a:pPr>
            <a:r>
              <a:rPr lang="en-US" altLang="en-US" dirty="0"/>
              <a:t>   </a:t>
            </a:r>
          </a:p>
          <a:p>
            <a:pPr eaLnBrk="1" hangingPunct="1">
              <a:buFontTx/>
              <a:buNone/>
            </a:pPr>
            <a:r>
              <a:rPr lang="en-US" altLang="en-US" dirty="0"/>
              <a:t>   </a:t>
            </a:r>
            <a:r>
              <a:rPr lang="en-US" altLang="en-US" b="1" dirty="0"/>
              <a:t>Note:  </a:t>
            </a:r>
            <a:r>
              <a:rPr lang="en-US" altLang="en-US" dirty="0"/>
              <a:t>This is the number of characters in the string, not including the terminating </a:t>
            </a:r>
            <a:r>
              <a:rPr lang="en-US" altLang="en-US" b="1" dirty="0">
                <a:latin typeface="Courier New" panose="02070309020205020404" pitchFamily="49" charset="0"/>
                <a:cs typeface="Courier New" panose="02070309020205020404" pitchFamily="49" charset="0"/>
              </a:rPr>
              <a:t>null</a:t>
            </a:r>
            <a:r>
              <a:rPr lang="en-US" altLang="en-US" dirty="0"/>
              <a:t>, NOT the size of the array that contains it</a:t>
            </a:r>
          </a:p>
          <a:p>
            <a:pPr eaLnBrk="1" hangingPunct="1">
              <a:buFontTx/>
              <a:buNone/>
            </a:pPr>
            <a:r>
              <a:rPr lang="en-US" altLang="en-US" dirty="0"/>
              <a:t>    </a:t>
            </a:r>
          </a:p>
        </p:txBody>
      </p:sp>
      <p:sp>
        <p:nvSpPr>
          <p:cNvPr id="28676" name="Slide Number Placeholder 3">
            <a:extLst>
              <a:ext uri="{FF2B5EF4-FFF2-40B4-BE49-F238E27FC236}">
                <a16:creationId xmlns:a16="http://schemas.microsoft.com/office/drawing/2014/main" id="{2114A58D-B9BF-3045-9B80-E3337B6E9F1E}"/>
              </a:ext>
            </a:extLst>
          </p:cNvPr>
          <p:cNvSpPr>
            <a:spLocks noGrp="1"/>
          </p:cNvSpPr>
          <p:nvPr>
            <p:ph type="sldNum" sz="quarter" idx="10"/>
          </p:nvPr>
        </p:nvSpPr>
        <p:spPr>
          <a:xfrm>
            <a:off x="0" y="6400799"/>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755F2FAD-E36E-E542-BF2F-9AA79FB56A87}" type="slidenum">
              <a:rPr lang="en-US" altLang="en-US" sz="1200"/>
              <a:pPr>
                <a:spcBef>
                  <a:spcPct val="0"/>
                </a:spcBef>
                <a:buFontTx/>
                <a:buNone/>
              </a:pPr>
              <a:t>17</a:t>
            </a:fld>
            <a:endParaRPr lang="en-US" altLang="en-US" sz="1200" dirty="0"/>
          </a:p>
        </p:txBody>
      </p:sp>
    </p:spTree>
    <p:extLst>
      <p:ext uri="{BB962C8B-B14F-4D97-AF65-F5344CB8AC3E}">
        <p14:creationId xmlns:p14="http://schemas.microsoft.com/office/powerpoint/2010/main" val="276376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B421BB5-4751-FF45-AB98-BB446001729A}"/>
              </a:ext>
            </a:extLst>
          </p:cNvPr>
          <p:cNvSpPr>
            <a:spLocks noGrp="1" noChangeArrowheads="1"/>
          </p:cNvSpPr>
          <p:nvPr>
            <p:ph type="title"/>
          </p:nvPr>
        </p:nvSpPr>
        <p:spPr/>
        <p:txBody>
          <a:bodyPr>
            <a:normAutofit fontScale="90000"/>
          </a:bodyPr>
          <a:lstStyle/>
          <a:p>
            <a:r>
              <a:rPr lang="en-US" altLang="en-US" dirty="0"/>
              <a:t>Library Functions for </a:t>
            </a:r>
            <a:br>
              <a:rPr lang="en-US" altLang="en-US" dirty="0"/>
            </a:br>
            <a:r>
              <a:rPr lang="en-US" altLang="en-US" dirty="0"/>
              <a:t>Working with C-Strings</a:t>
            </a:r>
            <a:br>
              <a:rPr lang="en-US" altLang="en-US" dirty="0"/>
            </a:br>
            <a:r>
              <a:rPr lang="en-US" altLang="en-US" b="1" dirty="0" err="1">
                <a:latin typeface="Courier New" panose="02070309020205020404" pitchFamily="49" charset="0"/>
              </a:rPr>
              <a:t>strcat</a:t>
            </a:r>
            <a:endParaRPr lang="en-US" altLang="en-US" b="1" dirty="0">
              <a:latin typeface="Courier New" panose="02070309020205020404" pitchFamily="49" charset="0"/>
            </a:endParaRPr>
          </a:p>
        </p:txBody>
      </p:sp>
      <p:sp>
        <p:nvSpPr>
          <p:cNvPr id="30723" name="Rectangle 3">
            <a:extLst>
              <a:ext uri="{FF2B5EF4-FFF2-40B4-BE49-F238E27FC236}">
                <a16:creationId xmlns:a16="http://schemas.microsoft.com/office/drawing/2014/main" id="{B0EA90D9-42F4-4A48-B21D-10CDBE398C7B}"/>
              </a:ext>
            </a:extLst>
          </p:cNvPr>
          <p:cNvSpPr>
            <a:spLocks noGrp="1" noChangeArrowheads="1"/>
          </p:cNvSpPr>
          <p:nvPr>
            <p:ph idx="1"/>
          </p:nvPr>
        </p:nvSpPr>
        <p:spPr>
          <a:xfrm>
            <a:off x="381000" y="1981200"/>
            <a:ext cx="8382000" cy="4191000"/>
          </a:xfrm>
        </p:spPr>
        <p:txBody>
          <a:bodyPr/>
          <a:lstStyle/>
          <a:p>
            <a:pPr eaLnBrk="1" hangingPunct="1">
              <a:lnSpc>
                <a:spcPct val="90000"/>
              </a:lnSpc>
              <a:buFontTx/>
              <a:buNone/>
            </a:pPr>
            <a:r>
              <a:rPr lang="en-US" altLang="en-US" sz="2800" b="1">
                <a:solidFill>
                  <a:srgbClr val="3D8963"/>
                </a:solidFill>
                <a:latin typeface="Courier New" panose="02070309020205020404" pitchFamily="49" charset="0"/>
              </a:rPr>
              <a:t>strcat(char *dest, char *source)</a:t>
            </a:r>
          </a:p>
          <a:p>
            <a:pPr eaLnBrk="1" hangingPunct="1">
              <a:lnSpc>
                <a:spcPct val="90000"/>
              </a:lnSpc>
            </a:pPr>
            <a:r>
              <a:rPr lang="en-US" altLang="en-US" sz="2800"/>
              <a:t>Takes two C-strings as input.  It adds the contents of the second string to the end of the first string:</a:t>
            </a:r>
          </a:p>
          <a:p>
            <a:pPr eaLnBrk="1" hangingPunct="1">
              <a:lnSpc>
                <a:spcPct val="90000"/>
              </a:lnSpc>
              <a:buFontTx/>
              <a:buNone/>
            </a:pPr>
            <a:r>
              <a:rPr lang="en-US" altLang="en-US" sz="2800" b="1">
                <a:solidFill>
                  <a:srgbClr val="3D8963"/>
                </a:solidFill>
                <a:latin typeface="Courier New" panose="02070309020205020404" pitchFamily="49" charset="0"/>
              </a:rPr>
              <a:t>   char str1[15] = "Good ";</a:t>
            </a:r>
          </a:p>
          <a:p>
            <a:pPr eaLnBrk="1" hangingPunct="1">
              <a:lnSpc>
                <a:spcPct val="90000"/>
              </a:lnSpc>
              <a:buFontTx/>
              <a:buNone/>
            </a:pPr>
            <a:r>
              <a:rPr lang="en-US" altLang="en-US" sz="2800" b="1">
                <a:solidFill>
                  <a:srgbClr val="3D8963"/>
                </a:solidFill>
                <a:latin typeface="Courier New" panose="02070309020205020404" pitchFamily="49" charset="0"/>
              </a:rPr>
              <a:t>   char str2[30] = "Morning!";</a:t>
            </a:r>
          </a:p>
          <a:p>
            <a:pPr eaLnBrk="1" hangingPunct="1">
              <a:lnSpc>
                <a:spcPct val="90000"/>
              </a:lnSpc>
              <a:buFontTx/>
              <a:buNone/>
            </a:pPr>
            <a:r>
              <a:rPr lang="en-US" altLang="en-US" sz="2800" b="1">
                <a:solidFill>
                  <a:srgbClr val="3D8963"/>
                </a:solidFill>
                <a:latin typeface="Courier New" panose="02070309020205020404" pitchFamily="49" charset="0"/>
              </a:rPr>
              <a:t>   strcat(str1, str2);</a:t>
            </a:r>
          </a:p>
          <a:p>
            <a:pPr eaLnBrk="1" hangingPunct="1">
              <a:lnSpc>
                <a:spcPct val="90000"/>
              </a:lnSpc>
              <a:buFontTx/>
              <a:buNone/>
            </a:pPr>
            <a:r>
              <a:rPr lang="en-US" altLang="en-US" sz="2800" b="1">
                <a:solidFill>
                  <a:srgbClr val="3D8963"/>
                </a:solidFill>
                <a:latin typeface="Courier New" panose="02070309020205020404" pitchFamily="49" charset="0"/>
              </a:rPr>
              <a:t>   cout &lt;&lt; str1; // </a:t>
            </a:r>
            <a:r>
              <a:rPr lang="en-US" altLang="en-US" sz="2400" b="1">
                <a:solidFill>
                  <a:srgbClr val="3D8963"/>
                </a:solidFill>
                <a:latin typeface="Courier New" panose="02070309020205020404" pitchFamily="49" charset="0"/>
              </a:rPr>
              <a:t>prints: Good Morning!</a:t>
            </a:r>
          </a:p>
          <a:p>
            <a:pPr eaLnBrk="1" hangingPunct="1">
              <a:lnSpc>
                <a:spcPct val="90000"/>
              </a:lnSpc>
            </a:pPr>
            <a:r>
              <a:rPr lang="en-US" altLang="en-US" sz="2800"/>
              <a:t>No automatic bounds checking: programmer must ensure that 1</a:t>
            </a:r>
            <a:r>
              <a:rPr lang="en-US" altLang="en-US" sz="2800" baseline="30000"/>
              <a:t>st</a:t>
            </a:r>
            <a:r>
              <a:rPr lang="en-US" altLang="en-US" sz="2800"/>
              <a:t> string has enough room for result</a:t>
            </a:r>
          </a:p>
        </p:txBody>
      </p:sp>
      <p:sp>
        <p:nvSpPr>
          <p:cNvPr id="30724" name="Slide Number Placeholder 3">
            <a:extLst>
              <a:ext uri="{FF2B5EF4-FFF2-40B4-BE49-F238E27FC236}">
                <a16:creationId xmlns:a16="http://schemas.microsoft.com/office/drawing/2014/main" id="{493B947F-64BB-B34C-B922-CACF40BD3A03}"/>
              </a:ext>
            </a:extLst>
          </p:cNvPr>
          <p:cNvSpPr>
            <a:spLocks noGrp="1"/>
          </p:cNvSpPr>
          <p:nvPr>
            <p:ph type="sldNum" sz="quarter" idx="10"/>
          </p:nvPr>
        </p:nvSpPr>
        <p:spPr>
          <a:xfrm>
            <a:off x="15240" y="6400799"/>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29B3CE2A-4096-A147-B61D-3FD16BFBD2F0}" type="slidenum">
              <a:rPr lang="en-US" altLang="en-US" sz="1200"/>
              <a:pPr>
                <a:spcBef>
                  <a:spcPct val="0"/>
                </a:spcBef>
                <a:buFontTx/>
                <a:buNone/>
              </a:pPr>
              <a:t>18</a:t>
            </a:fld>
            <a:endParaRPr lang="en-US" altLang="en-US" sz="1200" dirty="0"/>
          </a:p>
        </p:txBody>
      </p:sp>
    </p:spTree>
    <p:extLst>
      <p:ext uri="{BB962C8B-B14F-4D97-AF65-F5344CB8AC3E}">
        <p14:creationId xmlns:p14="http://schemas.microsoft.com/office/powerpoint/2010/main" val="344753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47967734-7F15-E946-BC95-B61192F62BB2}"/>
              </a:ext>
            </a:extLst>
          </p:cNvPr>
          <p:cNvSpPr>
            <a:spLocks noGrp="1" noChangeArrowheads="1"/>
          </p:cNvSpPr>
          <p:nvPr>
            <p:ph type="title"/>
          </p:nvPr>
        </p:nvSpPr>
        <p:spPr/>
        <p:txBody>
          <a:bodyPr>
            <a:normAutofit fontScale="90000"/>
          </a:bodyPr>
          <a:lstStyle/>
          <a:p>
            <a:r>
              <a:rPr lang="en-US" altLang="en-US" dirty="0"/>
              <a:t>Library Functions for </a:t>
            </a:r>
            <a:br>
              <a:rPr lang="en-US" altLang="en-US" dirty="0"/>
            </a:br>
            <a:r>
              <a:rPr lang="en-US" altLang="en-US" dirty="0"/>
              <a:t>Working with C-Strings </a:t>
            </a:r>
            <a:br>
              <a:rPr lang="en-US" altLang="en-US" dirty="0"/>
            </a:br>
            <a:r>
              <a:rPr lang="en-US" altLang="en-US" b="1" dirty="0" err="1">
                <a:latin typeface="Courier New" panose="02070309020205020404" pitchFamily="49" charset="0"/>
              </a:rPr>
              <a:t>strcpy</a:t>
            </a:r>
            <a:endParaRPr lang="en-US" altLang="en-US" b="1" dirty="0">
              <a:latin typeface="Courier New" panose="02070309020205020404" pitchFamily="49" charset="0"/>
            </a:endParaRPr>
          </a:p>
        </p:txBody>
      </p:sp>
      <p:sp>
        <p:nvSpPr>
          <p:cNvPr id="18435" name="Rectangle 3">
            <a:extLst>
              <a:ext uri="{FF2B5EF4-FFF2-40B4-BE49-F238E27FC236}">
                <a16:creationId xmlns:a16="http://schemas.microsoft.com/office/drawing/2014/main" id="{0AE7867E-135A-9B41-BD91-B945A013A919}"/>
              </a:ext>
            </a:extLst>
          </p:cNvPr>
          <p:cNvSpPr>
            <a:spLocks noGrp="1" noChangeArrowheads="1"/>
          </p:cNvSpPr>
          <p:nvPr>
            <p:ph idx="1"/>
          </p:nvPr>
        </p:nvSpPr>
        <p:spPr>
          <a:xfrm>
            <a:off x="381000" y="2285999"/>
            <a:ext cx="8382000" cy="4114800"/>
          </a:xfrm>
        </p:spPr>
        <p:txBody>
          <a:bodyPr/>
          <a:lstStyle/>
          <a:p>
            <a:pPr eaLnBrk="1" hangingPunct="1">
              <a:buFontTx/>
              <a:buNone/>
              <a:defRPr/>
            </a:pPr>
            <a:r>
              <a:rPr lang="en-US" b="1" dirty="0" err="1">
                <a:solidFill>
                  <a:srgbClr val="3D8963"/>
                </a:solidFill>
                <a:latin typeface="Courier New" pitchFamily="49" charset="0"/>
              </a:rPr>
              <a:t>strcpy</a:t>
            </a:r>
            <a:r>
              <a:rPr lang="en-US" b="1" dirty="0">
                <a:solidFill>
                  <a:srgbClr val="3D8963"/>
                </a:solidFill>
                <a:latin typeface="Courier New" pitchFamily="49" charset="0"/>
              </a:rPr>
              <a:t>(char *</a:t>
            </a:r>
            <a:r>
              <a:rPr lang="en-US" b="1" dirty="0" err="1">
                <a:solidFill>
                  <a:srgbClr val="3D8963"/>
                </a:solidFill>
                <a:latin typeface="Courier New" pitchFamily="49" charset="0"/>
              </a:rPr>
              <a:t>dest</a:t>
            </a:r>
            <a:r>
              <a:rPr lang="en-US" b="1" dirty="0">
                <a:solidFill>
                  <a:srgbClr val="3D8963"/>
                </a:solidFill>
                <a:latin typeface="Courier New" pitchFamily="49" charset="0"/>
              </a:rPr>
              <a:t>, char *source)</a:t>
            </a:r>
          </a:p>
          <a:p>
            <a:pPr eaLnBrk="1" hangingPunct="1">
              <a:defRPr/>
            </a:pPr>
            <a:r>
              <a:rPr lang="en-US" dirty="0"/>
              <a:t> Copies a string from a source address to a destination address</a:t>
            </a:r>
          </a:p>
          <a:p>
            <a:pPr marL="0" indent="0" eaLnBrk="1" hangingPunct="1">
              <a:buFontTx/>
              <a:buNone/>
              <a:defRPr/>
            </a:pPr>
            <a:r>
              <a:rPr lang="en-US" b="1" dirty="0">
                <a:solidFill>
                  <a:srgbClr val="3D8963"/>
                </a:solidFill>
                <a:latin typeface="Courier New" pitchFamily="49" charset="0"/>
              </a:rPr>
              <a:t>   char name[15];</a:t>
            </a:r>
          </a:p>
          <a:p>
            <a:pPr eaLnBrk="1" hangingPunct="1">
              <a:buFontTx/>
              <a:buNone/>
              <a:defRPr/>
            </a:pPr>
            <a:r>
              <a:rPr lang="en-US" b="1" dirty="0">
                <a:solidFill>
                  <a:srgbClr val="3D8963"/>
                </a:solidFill>
                <a:latin typeface="Courier New" pitchFamily="49" charset="0"/>
              </a:rPr>
              <a:t>   </a:t>
            </a:r>
            <a:r>
              <a:rPr lang="en-US" b="1" dirty="0" err="1">
                <a:solidFill>
                  <a:srgbClr val="3D8963"/>
                </a:solidFill>
                <a:latin typeface="Courier New" pitchFamily="49" charset="0"/>
              </a:rPr>
              <a:t>strcpy</a:t>
            </a:r>
            <a:r>
              <a:rPr lang="en-US" b="1" dirty="0">
                <a:solidFill>
                  <a:srgbClr val="3D8963"/>
                </a:solidFill>
                <a:latin typeface="Courier New" pitchFamily="49" charset="0"/>
              </a:rPr>
              <a:t>(name, "Deborah");</a:t>
            </a:r>
          </a:p>
          <a:p>
            <a:pPr eaLnBrk="1" hangingPunct="1">
              <a:buFontTx/>
              <a:buNone/>
              <a:defRPr/>
            </a:pPr>
            <a:r>
              <a:rPr lang="en-US" b="1" dirty="0">
                <a:solidFill>
                  <a:srgbClr val="3D8963"/>
                </a:solidFill>
                <a:latin typeface="Courier New" pitchFamily="49" charset="0"/>
              </a:rPr>
              <a:t>   </a:t>
            </a:r>
            <a:r>
              <a:rPr lang="en-US" b="1" dirty="0" err="1">
                <a:solidFill>
                  <a:srgbClr val="3D8963"/>
                </a:solidFill>
                <a:latin typeface="Courier New" pitchFamily="49" charset="0"/>
              </a:rPr>
              <a:t>cout</a:t>
            </a:r>
            <a:r>
              <a:rPr lang="en-US" b="1" dirty="0">
                <a:solidFill>
                  <a:srgbClr val="3D8963"/>
                </a:solidFill>
                <a:latin typeface="Courier New" pitchFamily="49" charset="0"/>
              </a:rPr>
              <a:t> &lt;&lt; name; // </a:t>
            </a:r>
            <a:r>
              <a:rPr lang="en-US" sz="2800" b="1" dirty="0">
                <a:solidFill>
                  <a:srgbClr val="3D8963"/>
                </a:solidFill>
                <a:latin typeface="Courier New" pitchFamily="49" charset="0"/>
              </a:rPr>
              <a:t>prints Deborah</a:t>
            </a:r>
          </a:p>
          <a:p>
            <a:pPr eaLnBrk="1" hangingPunct="1">
              <a:defRPr/>
            </a:pPr>
            <a:r>
              <a:rPr lang="en-US" dirty="0"/>
              <a:t>Bounds checking is up to the programmer.</a:t>
            </a:r>
          </a:p>
          <a:p>
            <a:pPr eaLnBrk="1" hangingPunct="1">
              <a:buFontTx/>
              <a:buNone/>
              <a:defRPr/>
            </a:pPr>
            <a:endParaRPr lang="en-US" sz="2800" b="1" dirty="0">
              <a:solidFill>
                <a:srgbClr val="3D8963"/>
              </a:solidFill>
              <a:latin typeface="Courier New" pitchFamily="49" charset="0"/>
            </a:endParaRPr>
          </a:p>
        </p:txBody>
      </p:sp>
      <p:sp>
        <p:nvSpPr>
          <p:cNvPr id="32772" name="Slide Number Placeholder 3">
            <a:extLst>
              <a:ext uri="{FF2B5EF4-FFF2-40B4-BE49-F238E27FC236}">
                <a16:creationId xmlns:a16="http://schemas.microsoft.com/office/drawing/2014/main" id="{6AFBBB76-0A79-9748-BE8D-B7414950F00D}"/>
              </a:ext>
            </a:extLst>
          </p:cNvPr>
          <p:cNvSpPr>
            <a:spLocks noGrp="1"/>
          </p:cNvSpPr>
          <p:nvPr>
            <p:ph type="sldNum" sz="quarter" idx="10"/>
          </p:nvPr>
        </p:nvSpPr>
        <p:spPr>
          <a:xfrm>
            <a:off x="0" y="6400799"/>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666591E7-6DDE-D74B-BFD6-0503339F5CC7}" type="slidenum">
              <a:rPr lang="en-US" altLang="en-US" sz="1200"/>
              <a:pPr>
                <a:spcBef>
                  <a:spcPct val="0"/>
                </a:spcBef>
                <a:buFontTx/>
                <a:buNone/>
              </a:pPr>
              <a:t>19</a:t>
            </a:fld>
            <a:endParaRPr lang="en-US" altLang="en-US" sz="1200" dirty="0"/>
          </a:p>
        </p:txBody>
      </p:sp>
    </p:spTree>
    <p:extLst>
      <p:ext uri="{BB962C8B-B14F-4D97-AF65-F5344CB8AC3E}">
        <p14:creationId xmlns:p14="http://schemas.microsoft.com/office/powerpoint/2010/main" val="3217786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5BC650A-C687-244A-A2A9-0099C99CC9A3}"/>
              </a:ext>
            </a:extLst>
          </p:cNvPr>
          <p:cNvSpPr>
            <a:spLocks noGrp="1" noChangeArrowheads="1"/>
          </p:cNvSpPr>
          <p:nvPr>
            <p:ph type="title"/>
          </p:nvPr>
        </p:nvSpPr>
        <p:spPr/>
        <p:txBody>
          <a:bodyPr/>
          <a:lstStyle/>
          <a:p>
            <a:pPr eaLnBrk="1" hangingPunct="1"/>
            <a:r>
              <a:rPr lang="en-US" altLang="en-US"/>
              <a:t>12.1  C-Strings</a:t>
            </a:r>
          </a:p>
        </p:txBody>
      </p:sp>
      <p:sp>
        <p:nvSpPr>
          <p:cNvPr id="10243" name="Rectangle 3">
            <a:extLst>
              <a:ext uri="{FF2B5EF4-FFF2-40B4-BE49-F238E27FC236}">
                <a16:creationId xmlns:a16="http://schemas.microsoft.com/office/drawing/2014/main" id="{78174BB9-BB07-D647-819E-A36F2CF6ABF1}"/>
              </a:ext>
            </a:extLst>
          </p:cNvPr>
          <p:cNvSpPr>
            <a:spLocks noGrp="1" noChangeArrowheads="1"/>
          </p:cNvSpPr>
          <p:nvPr>
            <p:ph idx="1"/>
          </p:nvPr>
        </p:nvSpPr>
        <p:spPr>
          <a:xfrm>
            <a:off x="304800" y="1600200"/>
            <a:ext cx="8294688" cy="3471863"/>
          </a:xfrm>
        </p:spPr>
        <p:txBody>
          <a:bodyPr/>
          <a:lstStyle/>
          <a:p>
            <a:pPr eaLnBrk="1" hangingPunct="1">
              <a:buClr>
                <a:schemeClr val="tx1"/>
              </a:buClr>
            </a:pPr>
            <a:r>
              <a:rPr lang="en-US" altLang="en-US">
                <a:solidFill>
                  <a:schemeClr val="accent2"/>
                </a:solidFill>
              </a:rPr>
              <a:t>C-string</a:t>
            </a:r>
            <a:r>
              <a:rPr lang="en-US" altLang="en-US"/>
              <a:t>: sequence of characters stored in adjacent memory locations and terminated by </a:t>
            </a:r>
            <a:r>
              <a:rPr lang="en-US" altLang="en-US" b="1">
                <a:latin typeface="Courier New" panose="02070309020205020404" pitchFamily="49" charset="0"/>
              </a:rPr>
              <a:t>NULL</a:t>
            </a:r>
            <a:r>
              <a:rPr lang="en-US" altLang="en-US"/>
              <a:t> character</a:t>
            </a:r>
          </a:p>
          <a:p>
            <a:pPr eaLnBrk="1" hangingPunct="1"/>
            <a:r>
              <a:rPr lang="en-US" altLang="en-US"/>
              <a:t>The C-string </a:t>
            </a:r>
          </a:p>
          <a:p>
            <a:pPr eaLnBrk="1" hangingPunct="1">
              <a:buFontTx/>
              <a:buNone/>
            </a:pPr>
            <a:r>
              <a:rPr lang="en-US" altLang="en-US" b="1">
                <a:latin typeface="Courier New" panose="02070309020205020404" pitchFamily="49" charset="0"/>
              </a:rPr>
              <a:t>     "Hi there!"</a:t>
            </a:r>
            <a:r>
              <a:rPr lang="en-US" altLang="en-US">
                <a:latin typeface="Courier New" panose="02070309020205020404" pitchFamily="49" charset="0"/>
              </a:rPr>
              <a:t> </a:t>
            </a:r>
          </a:p>
          <a:p>
            <a:pPr eaLnBrk="1" hangingPunct="1">
              <a:buFontTx/>
              <a:buNone/>
            </a:pPr>
            <a:r>
              <a:rPr lang="en-US" altLang="en-US"/>
              <a:t>   would be stored in memory  as shown: </a:t>
            </a:r>
            <a:endParaRPr lang="en-US" altLang="en-US">
              <a:latin typeface="Courier New" panose="02070309020205020404" pitchFamily="49" charset="0"/>
            </a:endParaRPr>
          </a:p>
        </p:txBody>
      </p:sp>
      <p:sp>
        <p:nvSpPr>
          <p:cNvPr id="10244" name="Slide Number Placeholder 3">
            <a:extLst>
              <a:ext uri="{FF2B5EF4-FFF2-40B4-BE49-F238E27FC236}">
                <a16:creationId xmlns:a16="http://schemas.microsoft.com/office/drawing/2014/main" id="{D2036721-6789-844D-9315-82CAD517E106}"/>
              </a:ext>
            </a:extLst>
          </p:cNvPr>
          <p:cNvSpPr>
            <a:spLocks noGrp="1"/>
          </p:cNvSpPr>
          <p:nvPr>
            <p:ph type="sldNum" sz="quarter" idx="10"/>
          </p:nvPr>
        </p:nvSpPr>
        <p:spPr>
          <a:xfrm>
            <a:off x="0" y="6492875"/>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12-</a:t>
            </a:r>
            <a:fld id="{26BA88EB-D389-F142-B532-1F8971F9C6DD}" type="slidenum">
              <a:rPr lang="en-US" altLang="en-US" sz="1200"/>
              <a:pPr>
                <a:spcBef>
                  <a:spcPct val="0"/>
                </a:spcBef>
                <a:buFontTx/>
                <a:buNone/>
              </a:pPr>
              <a:t>2</a:t>
            </a:fld>
            <a:endParaRPr lang="en-US" altLang="en-US" sz="1200"/>
          </a:p>
        </p:txBody>
      </p:sp>
      <p:graphicFrame>
        <p:nvGraphicFramePr>
          <p:cNvPr id="44126" name="Group 94">
            <a:extLst>
              <a:ext uri="{FF2B5EF4-FFF2-40B4-BE49-F238E27FC236}">
                <a16:creationId xmlns:a16="http://schemas.microsoft.com/office/drawing/2014/main" id="{EF308727-F601-694C-8CBE-B70262E3CD8A}"/>
              </a:ext>
            </a:extLst>
          </p:cNvPr>
          <p:cNvGraphicFramePr>
            <a:graphicFrameLocks noGrp="1"/>
          </p:cNvGraphicFramePr>
          <p:nvPr/>
        </p:nvGraphicFramePr>
        <p:xfrm>
          <a:off x="1447800" y="5334000"/>
          <a:ext cx="6096000" cy="517662"/>
        </p:xfrm>
        <a:graphic>
          <a:graphicData uri="http://schemas.openxmlformats.org/drawingml/2006/table">
            <a:tbl>
              <a:tblPr/>
              <a:tblGrid>
                <a:gridCol w="5334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charset="0"/>
                      </a:endParaRPr>
                    </a:p>
                  </a:txBody>
                  <a:tcPr marT="45471" marB="4547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charset="0"/>
                      </a:endParaRPr>
                    </a:p>
                  </a:txBody>
                  <a:tcPr marT="45471" marB="454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marT="45471" marB="454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Courier New" pitchFamily="49" charset="0"/>
                      </a:endParaRPr>
                    </a:p>
                  </a:txBody>
                  <a:tcPr marT="45471" marB="454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Courier New" pitchFamily="49" charset="0"/>
                      </a:endParaRPr>
                    </a:p>
                  </a:txBody>
                  <a:tcPr marT="45471" marB="454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Courier New" pitchFamily="49" charset="0"/>
                      </a:endParaRPr>
                    </a:p>
                  </a:txBody>
                  <a:tcPr marT="45471" marB="454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Courier New" pitchFamily="49" charset="0"/>
                      </a:endParaRPr>
                    </a:p>
                  </a:txBody>
                  <a:tcPr marT="45471" marB="454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Courier New" pitchFamily="49" charset="0"/>
                      </a:endParaRPr>
                    </a:p>
                  </a:txBody>
                  <a:tcPr marT="45471" marB="454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Courier New" pitchFamily="49" charset="0"/>
                      </a:endParaRPr>
                    </a:p>
                  </a:txBody>
                  <a:tcPr marT="45471" marB="454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Courier New" pitchFamily="49" charset="0"/>
                      </a:endParaRPr>
                    </a:p>
                  </a:txBody>
                  <a:tcPr marT="45471" marB="4547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269" name="Text Box 85">
            <a:extLst>
              <a:ext uri="{FF2B5EF4-FFF2-40B4-BE49-F238E27FC236}">
                <a16:creationId xmlns:a16="http://schemas.microsoft.com/office/drawing/2014/main" id="{C56DB0A8-DFA3-F64C-9FDC-28D8D8ED890F}"/>
              </a:ext>
            </a:extLst>
          </p:cNvPr>
          <p:cNvSpPr txBox="1">
            <a:spLocks noChangeArrowheads="1"/>
          </p:cNvSpPr>
          <p:nvPr/>
        </p:nvSpPr>
        <p:spPr bwMode="auto">
          <a:xfrm>
            <a:off x="1524000" y="5410200"/>
            <a:ext cx="366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latin typeface="Courier New" panose="02070309020205020404" pitchFamily="49" charset="0"/>
              </a:rPr>
              <a:t>H</a:t>
            </a:r>
          </a:p>
        </p:txBody>
      </p:sp>
      <p:sp>
        <p:nvSpPr>
          <p:cNvPr id="10270" name="Text Box 86">
            <a:extLst>
              <a:ext uri="{FF2B5EF4-FFF2-40B4-BE49-F238E27FC236}">
                <a16:creationId xmlns:a16="http://schemas.microsoft.com/office/drawing/2014/main" id="{063703AA-6B00-984C-875F-1D9C315E5253}"/>
              </a:ext>
            </a:extLst>
          </p:cNvPr>
          <p:cNvSpPr txBox="1">
            <a:spLocks noChangeArrowheads="1"/>
          </p:cNvSpPr>
          <p:nvPr/>
        </p:nvSpPr>
        <p:spPr bwMode="auto">
          <a:xfrm>
            <a:off x="2133600" y="5410200"/>
            <a:ext cx="366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latin typeface="Courier New" panose="02070309020205020404" pitchFamily="49" charset="0"/>
              </a:rPr>
              <a:t>i</a:t>
            </a:r>
          </a:p>
        </p:txBody>
      </p:sp>
      <p:sp>
        <p:nvSpPr>
          <p:cNvPr id="10271" name="Text Box 87">
            <a:extLst>
              <a:ext uri="{FF2B5EF4-FFF2-40B4-BE49-F238E27FC236}">
                <a16:creationId xmlns:a16="http://schemas.microsoft.com/office/drawing/2014/main" id="{4EEDD108-98D0-4E46-AC29-452096C06CB6}"/>
              </a:ext>
            </a:extLst>
          </p:cNvPr>
          <p:cNvSpPr txBox="1">
            <a:spLocks noChangeArrowheads="1"/>
          </p:cNvSpPr>
          <p:nvPr/>
        </p:nvSpPr>
        <p:spPr bwMode="auto">
          <a:xfrm>
            <a:off x="3429000" y="5410200"/>
            <a:ext cx="366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latin typeface="Courier New" panose="02070309020205020404" pitchFamily="49" charset="0"/>
              </a:rPr>
              <a:t>t</a:t>
            </a:r>
          </a:p>
        </p:txBody>
      </p:sp>
      <p:sp>
        <p:nvSpPr>
          <p:cNvPr id="10272" name="Text Box 88">
            <a:extLst>
              <a:ext uri="{FF2B5EF4-FFF2-40B4-BE49-F238E27FC236}">
                <a16:creationId xmlns:a16="http://schemas.microsoft.com/office/drawing/2014/main" id="{486797B5-02B7-E841-82B6-D23C6A009556}"/>
              </a:ext>
            </a:extLst>
          </p:cNvPr>
          <p:cNvSpPr txBox="1">
            <a:spLocks noChangeArrowheads="1"/>
          </p:cNvSpPr>
          <p:nvPr/>
        </p:nvSpPr>
        <p:spPr bwMode="auto">
          <a:xfrm>
            <a:off x="4038600" y="5410200"/>
            <a:ext cx="366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latin typeface="Courier New" panose="02070309020205020404" pitchFamily="49" charset="0"/>
              </a:rPr>
              <a:t>h</a:t>
            </a:r>
          </a:p>
        </p:txBody>
      </p:sp>
      <p:sp>
        <p:nvSpPr>
          <p:cNvPr id="10273" name="Text Box 89">
            <a:extLst>
              <a:ext uri="{FF2B5EF4-FFF2-40B4-BE49-F238E27FC236}">
                <a16:creationId xmlns:a16="http://schemas.microsoft.com/office/drawing/2014/main" id="{BA6E514F-BB0A-0D47-8AD2-BA59B2F88B4D}"/>
              </a:ext>
            </a:extLst>
          </p:cNvPr>
          <p:cNvSpPr txBox="1">
            <a:spLocks noChangeArrowheads="1"/>
          </p:cNvSpPr>
          <p:nvPr/>
        </p:nvSpPr>
        <p:spPr bwMode="auto">
          <a:xfrm>
            <a:off x="4572000" y="5410200"/>
            <a:ext cx="366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latin typeface="Courier New" panose="02070309020205020404" pitchFamily="49" charset="0"/>
              </a:rPr>
              <a:t>e</a:t>
            </a:r>
          </a:p>
        </p:txBody>
      </p:sp>
      <p:sp>
        <p:nvSpPr>
          <p:cNvPr id="10274" name="Text Box 90">
            <a:extLst>
              <a:ext uri="{FF2B5EF4-FFF2-40B4-BE49-F238E27FC236}">
                <a16:creationId xmlns:a16="http://schemas.microsoft.com/office/drawing/2014/main" id="{4FE9FAD3-4146-5C43-ADDE-BA588F5EE0C7}"/>
              </a:ext>
            </a:extLst>
          </p:cNvPr>
          <p:cNvSpPr txBox="1">
            <a:spLocks noChangeArrowheads="1"/>
          </p:cNvSpPr>
          <p:nvPr/>
        </p:nvSpPr>
        <p:spPr bwMode="auto">
          <a:xfrm>
            <a:off x="5165725" y="5400675"/>
            <a:ext cx="366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latin typeface="Courier New" panose="02070309020205020404" pitchFamily="49" charset="0"/>
              </a:rPr>
              <a:t>r</a:t>
            </a:r>
          </a:p>
        </p:txBody>
      </p:sp>
      <p:sp>
        <p:nvSpPr>
          <p:cNvPr id="10275" name="Text Box 91">
            <a:extLst>
              <a:ext uri="{FF2B5EF4-FFF2-40B4-BE49-F238E27FC236}">
                <a16:creationId xmlns:a16="http://schemas.microsoft.com/office/drawing/2014/main" id="{089D5F56-701F-2649-86ED-2FD97D0414EF}"/>
              </a:ext>
            </a:extLst>
          </p:cNvPr>
          <p:cNvSpPr txBox="1">
            <a:spLocks noChangeArrowheads="1"/>
          </p:cNvSpPr>
          <p:nvPr/>
        </p:nvSpPr>
        <p:spPr bwMode="auto">
          <a:xfrm>
            <a:off x="5775325" y="5400675"/>
            <a:ext cx="366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latin typeface="Courier New" panose="02070309020205020404" pitchFamily="49" charset="0"/>
              </a:rPr>
              <a:t>e</a:t>
            </a:r>
          </a:p>
        </p:txBody>
      </p:sp>
      <p:sp>
        <p:nvSpPr>
          <p:cNvPr id="10276" name="Text Box 92">
            <a:extLst>
              <a:ext uri="{FF2B5EF4-FFF2-40B4-BE49-F238E27FC236}">
                <a16:creationId xmlns:a16="http://schemas.microsoft.com/office/drawing/2014/main" id="{7BAE3DAA-43F9-B546-B7C4-EA71B730D920}"/>
              </a:ext>
            </a:extLst>
          </p:cNvPr>
          <p:cNvSpPr txBox="1">
            <a:spLocks noChangeArrowheads="1"/>
          </p:cNvSpPr>
          <p:nvPr/>
        </p:nvSpPr>
        <p:spPr bwMode="auto">
          <a:xfrm>
            <a:off x="6384925" y="5400675"/>
            <a:ext cx="366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latin typeface="Courier New" panose="02070309020205020404" pitchFamily="49" charset="0"/>
              </a:rPr>
              <a:t>!</a:t>
            </a:r>
          </a:p>
        </p:txBody>
      </p:sp>
      <p:sp>
        <p:nvSpPr>
          <p:cNvPr id="10277" name="Text Box 93">
            <a:extLst>
              <a:ext uri="{FF2B5EF4-FFF2-40B4-BE49-F238E27FC236}">
                <a16:creationId xmlns:a16="http://schemas.microsoft.com/office/drawing/2014/main" id="{13C98A86-75DC-8447-BF40-36CB2DDD282B}"/>
              </a:ext>
            </a:extLst>
          </p:cNvPr>
          <p:cNvSpPr txBox="1">
            <a:spLocks noChangeArrowheads="1"/>
          </p:cNvSpPr>
          <p:nvPr/>
        </p:nvSpPr>
        <p:spPr bwMode="auto">
          <a:xfrm>
            <a:off x="6934200" y="5410200"/>
            <a:ext cx="54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latin typeface="Courier New" panose="02070309020205020404" pitchFamily="49" charset="0"/>
              </a:rPr>
              <a:t>\0</a:t>
            </a:r>
          </a:p>
        </p:txBody>
      </p:sp>
    </p:spTree>
    <p:extLst>
      <p:ext uri="{BB962C8B-B14F-4D97-AF65-F5344CB8AC3E}">
        <p14:creationId xmlns:p14="http://schemas.microsoft.com/office/powerpoint/2010/main" val="2691709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989001B7-FF69-554D-908B-448D699C03EC}"/>
              </a:ext>
            </a:extLst>
          </p:cNvPr>
          <p:cNvSpPr>
            <a:spLocks noGrp="1" noChangeArrowheads="1"/>
          </p:cNvSpPr>
          <p:nvPr>
            <p:ph type="title"/>
          </p:nvPr>
        </p:nvSpPr>
        <p:spPr>
          <a:xfrm>
            <a:off x="533400" y="381000"/>
            <a:ext cx="7772400" cy="1143000"/>
          </a:xfrm>
        </p:spPr>
        <p:txBody>
          <a:bodyPr>
            <a:normAutofit fontScale="90000"/>
          </a:bodyPr>
          <a:lstStyle/>
          <a:p>
            <a:r>
              <a:rPr lang="en-US" altLang="en-US" dirty="0"/>
              <a:t>Library Functions for </a:t>
            </a:r>
            <a:br>
              <a:rPr lang="en-US" altLang="en-US" dirty="0"/>
            </a:br>
            <a:r>
              <a:rPr lang="en-US" altLang="en-US" dirty="0"/>
              <a:t>Working with C-Strings </a:t>
            </a:r>
            <a:br>
              <a:rPr lang="en-US" altLang="en-US" dirty="0"/>
            </a:br>
            <a:r>
              <a:rPr lang="en-US" altLang="en-US" b="1" dirty="0" err="1">
                <a:latin typeface="Courier New" panose="02070309020205020404" pitchFamily="49" charset="0"/>
              </a:rPr>
              <a:t>strcmp</a:t>
            </a:r>
            <a:endParaRPr lang="en-US" altLang="en-US" b="1" dirty="0">
              <a:latin typeface="Courier New" panose="02070309020205020404" pitchFamily="49" charset="0"/>
            </a:endParaRPr>
          </a:p>
        </p:txBody>
      </p:sp>
      <p:sp>
        <p:nvSpPr>
          <p:cNvPr id="34819" name="Rectangle 8">
            <a:extLst>
              <a:ext uri="{FF2B5EF4-FFF2-40B4-BE49-F238E27FC236}">
                <a16:creationId xmlns:a16="http://schemas.microsoft.com/office/drawing/2014/main" id="{C5C19C39-1002-2942-A3CC-06E9C043F291}"/>
              </a:ext>
            </a:extLst>
          </p:cNvPr>
          <p:cNvSpPr>
            <a:spLocks noGrp="1" noChangeArrowheads="1"/>
          </p:cNvSpPr>
          <p:nvPr>
            <p:ph idx="1"/>
          </p:nvPr>
        </p:nvSpPr>
        <p:spPr>
          <a:xfrm>
            <a:off x="228600" y="2209800"/>
            <a:ext cx="8686800" cy="4146550"/>
          </a:xfrm>
        </p:spPr>
        <p:txBody>
          <a:bodyPr>
            <a:normAutofit/>
          </a:bodyPr>
          <a:lstStyle/>
          <a:p>
            <a:pPr eaLnBrk="1" hangingPunct="1">
              <a:buFontTx/>
              <a:buNone/>
            </a:pPr>
            <a:r>
              <a:rPr lang="en-US" altLang="en-US" b="1" dirty="0" err="1">
                <a:solidFill>
                  <a:srgbClr val="3D8963"/>
                </a:solidFill>
                <a:latin typeface="Courier New" panose="02070309020205020404" pitchFamily="49" charset="0"/>
              </a:rPr>
              <a:t>int</a:t>
            </a:r>
            <a:r>
              <a:rPr lang="en-US" altLang="en-US" b="1" dirty="0">
                <a:solidFill>
                  <a:srgbClr val="3D8963"/>
                </a:solidFill>
              </a:rPr>
              <a:t> </a:t>
            </a:r>
            <a:r>
              <a:rPr lang="en-US" altLang="en-US" b="1" dirty="0" err="1">
                <a:solidFill>
                  <a:srgbClr val="3D8963"/>
                </a:solidFill>
                <a:latin typeface="Courier New" panose="02070309020205020404" pitchFamily="49" charset="0"/>
              </a:rPr>
              <a:t>strcmp</a:t>
            </a:r>
            <a:r>
              <a:rPr lang="en-US" altLang="en-US" b="1" dirty="0">
                <a:solidFill>
                  <a:srgbClr val="3D8963"/>
                </a:solidFill>
                <a:latin typeface="Courier New" panose="02070309020205020404" pitchFamily="49" charset="0"/>
              </a:rPr>
              <a:t>(char</a:t>
            </a:r>
            <a:r>
              <a:rPr lang="en-US" altLang="en-US" b="1" dirty="0">
                <a:solidFill>
                  <a:srgbClr val="3D8963"/>
                </a:solidFill>
              </a:rPr>
              <a:t> </a:t>
            </a:r>
            <a:r>
              <a:rPr lang="en-US" altLang="en-US" b="1" dirty="0">
                <a:solidFill>
                  <a:srgbClr val="3D8963"/>
                </a:solidFill>
                <a:latin typeface="Courier New" panose="02070309020205020404" pitchFamily="49" charset="0"/>
              </a:rPr>
              <a:t>*str1,</a:t>
            </a:r>
            <a:r>
              <a:rPr lang="en-US" altLang="en-US" b="1" dirty="0">
                <a:solidFill>
                  <a:srgbClr val="3D8963"/>
                </a:solidFill>
              </a:rPr>
              <a:t> </a:t>
            </a:r>
            <a:r>
              <a:rPr lang="en-US" altLang="en-US" b="1" dirty="0">
                <a:solidFill>
                  <a:srgbClr val="3D8963"/>
                </a:solidFill>
                <a:latin typeface="Courier New" panose="02070309020205020404" pitchFamily="49" charset="0"/>
              </a:rPr>
              <a:t>char*str2)</a:t>
            </a:r>
          </a:p>
          <a:p>
            <a:pPr eaLnBrk="1" hangingPunct="1"/>
            <a:r>
              <a:rPr lang="en-US" altLang="en-US" sz="2800" dirty="0"/>
              <a:t>Compares strings stored at two addresses to determine their relative alphabetic order:</a:t>
            </a:r>
          </a:p>
          <a:p>
            <a:pPr eaLnBrk="1" hangingPunct="1"/>
            <a:r>
              <a:rPr lang="en-US" altLang="en-US" sz="2800" dirty="0"/>
              <a:t>Returns  a value:</a:t>
            </a:r>
          </a:p>
          <a:p>
            <a:pPr eaLnBrk="1" hangingPunct="1">
              <a:buFontTx/>
              <a:buNone/>
            </a:pPr>
            <a:r>
              <a:rPr lang="en-US" altLang="en-US" sz="2800" dirty="0"/>
              <a:t>        less than 0 if </a:t>
            </a:r>
            <a:r>
              <a:rPr lang="en-US" altLang="en-US" sz="2800" b="1" dirty="0">
                <a:solidFill>
                  <a:srgbClr val="3D8963"/>
                </a:solidFill>
                <a:latin typeface="Courier New" panose="02070309020205020404" pitchFamily="49" charset="0"/>
              </a:rPr>
              <a:t>str1</a:t>
            </a:r>
            <a:r>
              <a:rPr lang="en-US" altLang="en-US" sz="2800" dirty="0"/>
              <a:t> precedes </a:t>
            </a:r>
            <a:r>
              <a:rPr lang="en-US" altLang="en-US" sz="2800" b="1" dirty="0">
                <a:solidFill>
                  <a:srgbClr val="3D8963"/>
                </a:solidFill>
                <a:latin typeface="Courier New" panose="02070309020205020404" pitchFamily="49" charset="0"/>
              </a:rPr>
              <a:t>str2</a:t>
            </a:r>
          </a:p>
          <a:p>
            <a:pPr eaLnBrk="1" hangingPunct="1">
              <a:buFontTx/>
              <a:buNone/>
            </a:pPr>
            <a:r>
              <a:rPr lang="en-US" altLang="en-US" sz="2800" dirty="0"/>
              <a:t>        equal to 0 if </a:t>
            </a:r>
            <a:r>
              <a:rPr lang="en-US" altLang="en-US" sz="2800" b="1" dirty="0">
                <a:solidFill>
                  <a:srgbClr val="3D8963"/>
                </a:solidFill>
                <a:latin typeface="Courier New" panose="02070309020205020404" pitchFamily="49" charset="0"/>
              </a:rPr>
              <a:t>str1</a:t>
            </a:r>
            <a:r>
              <a:rPr lang="en-US" altLang="en-US" sz="2800" dirty="0"/>
              <a:t> equals </a:t>
            </a:r>
            <a:r>
              <a:rPr lang="en-US" altLang="en-US" sz="2800" b="1" dirty="0">
                <a:solidFill>
                  <a:srgbClr val="3D8963"/>
                </a:solidFill>
                <a:latin typeface="Courier New" panose="02070309020205020404" pitchFamily="49" charset="0"/>
              </a:rPr>
              <a:t>str2</a:t>
            </a:r>
          </a:p>
          <a:p>
            <a:pPr eaLnBrk="1" hangingPunct="1">
              <a:buFontTx/>
              <a:buNone/>
            </a:pPr>
            <a:r>
              <a:rPr lang="en-US" altLang="en-US" sz="2800" dirty="0"/>
              <a:t>        greater than 0 if </a:t>
            </a:r>
            <a:r>
              <a:rPr lang="en-US" altLang="en-US" sz="2800" b="1" dirty="0">
                <a:solidFill>
                  <a:srgbClr val="3D8963"/>
                </a:solidFill>
                <a:latin typeface="Courier New" panose="02070309020205020404" pitchFamily="49" charset="0"/>
              </a:rPr>
              <a:t>str1</a:t>
            </a:r>
            <a:r>
              <a:rPr lang="en-US" altLang="en-US" sz="2800" dirty="0"/>
              <a:t> succeeds </a:t>
            </a:r>
            <a:r>
              <a:rPr lang="en-US" altLang="en-US" sz="2800" b="1" dirty="0">
                <a:solidFill>
                  <a:srgbClr val="3D8963"/>
                </a:solidFill>
                <a:latin typeface="Courier New" panose="02070309020205020404" pitchFamily="49" charset="0"/>
              </a:rPr>
              <a:t>str2</a:t>
            </a:r>
          </a:p>
          <a:p>
            <a:pPr eaLnBrk="1" hangingPunct="1">
              <a:buFontTx/>
              <a:buNone/>
            </a:pPr>
            <a:r>
              <a:rPr lang="en-US" altLang="en-US" sz="2800" dirty="0"/>
              <a:t>  </a:t>
            </a:r>
          </a:p>
        </p:txBody>
      </p:sp>
      <p:sp>
        <p:nvSpPr>
          <p:cNvPr id="34820" name="Slide Number Placeholder 3">
            <a:extLst>
              <a:ext uri="{FF2B5EF4-FFF2-40B4-BE49-F238E27FC236}">
                <a16:creationId xmlns:a16="http://schemas.microsoft.com/office/drawing/2014/main" id="{47DC9B48-29A8-4B47-BD0B-196D7D71167E}"/>
              </a:ext>
            </a:extLst>
          </p:cNvPr>
          <p:cNvSpPr>
            <a:spLocks noGrp="1"/>
          </p:cNvSpPr>
          <p:nvPr>
            <p:ph type="sldNum" sz="quarter" idx="10"/>
          </p:nvPr>
        </p:nvSpPr>
        <p:spPr>
          <a:xfrm>
            <a:off x="0" y="647319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12-</a:t>
            </a:r>
            <a:fld id="{F2B80CF2-FB36-ED4A-B265-29DEF938DA32}" type="slidenum">
              <a:rPr lang="en-US" altLang="en-US" sz="1200"/>
              <a:pPr>
                <a:spcBef>
                  <a:spcPct val="0"/>
                </a:spcBef>
                <a:buFontTx/>
                <a:buNone/>
              </a:pPr>
              <a:t>20</a:t>
            </a:fld>
            <a:endParaRPr lang="en-US" altLang="en-US" sz="1200"/>
          </a:p>
        </p:txBody>
      </p:sp>
    </p:spTree>
    <p:extLst>
      <p:ext uri="{BB962C8B-B14F-4D97-AF65-F5344CB8AC3E}">
        <p14:creationId xmlns:p14="http://schemas.microsoft.com/office/powerpoint/2010/main" val="2388230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a:extLst>
              <a:ext uri="{FF2B5EF4-FFF2-40B4-BE49-F238E27FC236}">
                <a16:creationId xmlns:a16="http://schemas.microsoft.com/office/drawing/2014/main" id="{45988EA6-12E0-554B-988C-4063CF3F968B}"/>
              </a:ext>
            </a:extLst>
          </p:cNvPr>
          <p:cNvSpPr>
            <a:spLocks noGrp="1" noChangeArrowheads="1"/>
          </p:cNvSpPr>
          <p:nvPr>
            <p:ph type="title"/>
          </p:nvPr>
        </p:nvSpPr>
        <p:spPr/>
        <p:txBody>
          <a:bodyPr/>
          <a:lstStyle/>
          <a:p>
            <a:pPr eaLnBrk="1" hangingPunct="1"/>
            <a:r>
              <a:rPr lang="en-US" altLang="en-US" b="1">
                <a:latin typeface="Courier New" panose="02070309020205020404" pitchFamily="49" charset="0"/>
              </a:rPr>
              <a:t>strcmp</a:t>
            </a:r>
          </a:p>
        </p:txBody>
      </p:sp>
      <p:sp>
        <p:nvSpPr>
          <p:cNvPr id="36867" name="Rectangle 1027">
            <a:extLst>
              <a:ext uri="{FF2B5EF4-FFF2-40B4-BE49-F238E27FC236}">
                <a16:creationId xmlns:a16="http://schemas.microsoft.com/office/drawing/2014/main" id="{3DCBD4FF-5ACE-AC4C-B150-A12A7C4E5589}"/>
              </a:ext>
            </a:extLst>
          </p:cNvPr>
          <p:cNvSpPr>
            <a:spLocks noGrp="1" noChangeArrowheads="1"/>
          </p:cNvSpPr>
          <p:nvPr>
            <p:ph idx="1"/>
          </p:nvPr>
        </p:nvSpPr>
        <p:spPr>
          <a:xfrm>
            <a:off x="228600" y="1447800"/>
            <a:ext cx="8610600" cy="4572000"/>
          </a:xfrm>
        </p:spPr>
        <p:txBody>
          <a:bodyPr>
            <a:normAutofit lnSpcReduction="10000"/>
          </a:bodyPr>
          <a:lstStyle/>
          <a:p>
            <a:pPr eaLnBrk="1" hangingPunct="1"/>
            <a:r>
              <a:rPr lang="en-US" altLang="en-US" sz="2800"/>
              <a:t>It can be used to test for equality</a:t>
            </a:r>
          </a:p>
          <a:p>
            <a:pPr eaLnBrk="1" hangingPunct="1">
              <a:buFontTx/>
              <a:buNone/>
            </a:pPr>
            <a:r>
              <a:rPr lang="en-US" altLang="en-US" sz="2800"/>
              <a:t>          </a:t>
            </a:r>
            <a:r>
              <a:rPr lang="en-US" altLang="en-US" sz="2400" b="1">
                <a:solidFill>
                  <a:srgbClr val="3D8963"/>
                </a:solidFill>
                <a:latin typeface="Courier New" panose="02070309020205020404" pitchFamily="49" charset="0"/>
              </a:rPr>
              <a:t>if(strcmp(str1, str2) == 0)</a:t>
            </a:r>
          </a:p>
          <a:p>
            <a:pPr eaLnBrk="1" hangingPunct="1">
              <a:buFontTx/>
              <a:buNone/>
            </a:pPr>
            <a:r>
              <a:rPr lang="en-US" altLang="en-US" sz="2400" b="1">
                <a:solidFill>
                  <a:srgbClr val="3D8963"/>
                </a:solidFill>
                <a:latin typeface="Courier New" panose="02070309020205020404" pitchFamily="49" charset="0"/>
              </a:rPr>
              <a:t>        cout &lt;&lt; "They are equal"; </a:t>
            </a:r>
          </a:p>
          <a:p>
            <a:pPr eaLnBrk="1" hangingPunct="1">
              <a:buFontTx/>
              <a:buNone/>
            </a:pPr>
            <a:r>
              <a:rPr lang="en-US" altLang="en-US" sz="2400" b="1">
                <a:solidFill>
                  <a:srgbClr val="3D8963"/>
                </a:solidFill>
                <a:latin typeface="Courier New" panose="02070309020205020404" pitchFamily="49" charset="0"/>
              </a:rPr>
              <a:t>     else </a:t>
            </a:r>
          </a:p>
          <a:p>
            <a:pPr eaLnBrk="1" hangingPunct="1">
              <a:buFontTx/>
              <a:buNone/>
            </a:pPr>
            <a:r>
              <a:rPr lang="en-US" altLang="en-US" sz="2400" b="1">
                <a:solidFill>
                  <a:srgbClr val="3D8963"/>
                </a:solidFill>
                <a:latin typeface="Courier New" panose="02070309020205020404" pitchFamily="49" charset="0"/>
              </a:rPr>
              <a:t>        cout &lt;&lt; "They are not equal";</a:t>
            </a:r>
          </a:p>
          <a:p>
            <a:pPr eaLnBrk="1" hangingPunct="1">
              <a:lnSpc>
                <a:spcPts val="2600"/>
              </a:lnSpc>
            </a:pPr>
            <a:r>
              <a:rPr lang="en-US" altLang="en-US" sz="2800"/>
              <a:t>Also used to determine ordering of C-strings in sorting applications</a:t>
            </a:r>
          </a:p>
          <a:p>
            <a:pPr eaLnBrk="1" hangingPunct="1">
              <a:lnSpc>
                <a:spcPts val="2600"/>
              </a:lnSpc>
            </a:pPr>
            <a:r>
              <a:rPr lang="en-US" altLang="en-US" sz="2800"/>
              <a:t>Note:</a:t>
            </a:r>
          </a:p>
          <a:p>
            <a:pPr lvl="1" eaLnBrk="1" hangingPunct="1">
              <a:lnSpc>
                <a:spcPts val="2600"/>
              </a:lnSpc>
            </a:pPr>
            <a:r>
              <a:rPr lang="en-US" altLang="en-US" sz="2400"/>
              <a:t>Comparisons are case-sensitive:  </a:t>
            </a:r>
            <a:r>
              <a:rPr lang="en-US" altLang="en-US" sz="2400" b="1">
                <a:latin typeface="Courier New" panose="02070309020205020404" pitchFamily="49" charset="0"/>
                <a:cs typeface="Courier New" panose="02070309020205020404" pitchFamily="49" charset="0"/>
              </a:rPr>
              <a:t>"Hi" </a:t>
            </a:r>
            <a:r>
              <a:rPr lang="en-US" altLang="en-US" sz="2400">
                <a:cs typeface="Courier New" panose="02070309020205020404" pitchFamily="49" charset="0"/>
              </a:rPr>
              <a:t>is not  </a:t>
            </a:r>
            <a:r>
              <a:rPr lang="en-US" altLang="en-US" sz="2400" b="1">
                <a:latin typeface="Courier New" panose="02070309020205020404" pitchFamily="49" charset="0"/>
                <a:cs typeface="Courier New" panose="02070309020205020404" pitchFamily="49" charset="0"/>
              </a:rPr>
              <a:t>"hi"</a:t>
            </a:r>
          </a:p>
          <a:p>
            <a:pPr lvl="1" eaLnBrk="1" hangingPunct="1">
              <a:lnSpc>
                <a:spcPts val="2600"/>
              </a:lnSpc>
            </a:pPr>
            <a:r>
              <a:rPr lang="en-US" altLang="en-US" sz="2400"/>
              <a:t>C-strings cannot be compared using relational operators (compares addresses of C-strings, not contents)</a:t>
            </a:r>
            <a:endParaRPr lang="en-US" altLang="en-US" sz="2000" b="1">
              <a:solidFill>
                <a:srgbClr val="3D8963"/>
              </a:solidFill>
            </a:endParaRPr>
          </a:p>
        </p:txBody>
      </p:sp>
      <p:sp>
        <p:nvSpPr>
          <p:cNvPr id="36868" name="Slide Number Placeholder 3">
            <a:extLst>
              <a:ext uri="{FF2B5EF4-FFF2-40B4-BE49-F238E27FC236}">
                <a16:creationId xmlns:a16="http://schemas.microsoft.com/office/drawing/2014/main" id="{8F4EBAD2-5BC1-DC45-9D57-1088D87FF012}"/>
              </a:ext>
            </a:extLst>
          </p:cNvPr>
          <p:cNvSpPr>
            <a:spLocks noGrp="1"/>
          </p:cNvSpPr>
          <p:nvPr>
            <p:ph type="sldNum" sz="quarter" idx="10"/>
          </p:nvPr>
        </p:nvSpPr>
        <p:spPr>
          <a:xfrm>
            <a:off x="-35560" y="6477635"/>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CEA23FD5-CDDD-F04E-8295-F790CA71C4BA}" type="slidenum">
              <a:rPr lang="en-US" altLang="en-US" sz="1200"/>
              <a:pPr>
                <a:spcBef>
                  <a:spcPct val="0"/>
                </a:spcBef>
                <a:buFontTx/>
                <a:buNone/>
              </a:pPr>
              <a:t>21</a:t>
            </a:fld>
            <a:endParaRPr lang="en-US" altLang="en-US" sz="1200" dirty="0"/>
          </a:p>
        </p:txBody>
      </p:sp>
    </p:spTree>
    <p:extLst>
      <p:ext uri="{BB962C8B-B14F-4D97-AF65-F5344CB8AC3E}">
        <p14:creationId xmlns:p14="http://schemas.microsoft.com/office/powerpoint/2010/main" val="1909843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24986AF-96CB-FD44-B117-2ADDCDEBCC5A}"/>
              </a:ext>
            </a:extLst>
          </p:cNvPr>
          <p:cNvSpPr>
            <a:spLocks noGrp="1" noChangeArrowheads="1"/>
          </p:cNvSpPr>
          <p:nvPr>
            <p:ph type="title"/>
          </p:nvPr>
        </p:nvSpPr>
        <p:spPr/>
        <p:txBody>
          <a:bodyPr>
            <a:normAutofit fontScale="90000"/>
          </a:bodyPr>
          <a:lstStyle/>
          <a:p>
            <a:pPr eaLnBrk="1" hangingPunct="1"/>
            <a:r>
              <a:rPr lang="en-US" altLang="en-US"/>
              <a:t>12.3  Conversions Between Numbers and Strings</a:t>
            </a:r>
          </a:p>
        </p:txBody>
      </p:sp>
      <p:sp>
        <p:nvSpPr>
          <p:cNvPr id="38915" name="Rectangle 54">
            <a:extLst>
              <a:ext uri="{FF2B5EF4-FFF2-40B4-BE49-F238E27FC236}">
                <a16:creationId xmlns:a16="http://schemas.microsoft.com/office/drawing/2014/main" id="{8ACBFE98-97E8-D34A-B296-78B152874E5B}"/>
              </a:ext>
            </a:extLst>
          </p:cNvPr>
          <p:cNvSpPr>
            <a:spLocks noGrp="1" noChangeArrowheads="1"/>
          </p:cNvSpPr>
          <p:nvPr>
            <p:ph type="body" sz="half" idx="1"/>
          </p:nvPr>
        </p:nvSpPr>
        <p:spPr>
          <a:xfrm>
            <a:off x="304800" y="2347912"/>
            <a:ext cx="8382000" cy="4191000"/>
          </a:xfrm>
          <a:noFill/>
        </p:spPr>
        <p:txBody>
          <a:bodyPr/>
          <a:lstStyle/>
          <a:p>
            <a:pPr eaLnBrk="1" hangingPunct="1">
              <a:buClr>
                <a:schemeClr val="tx1"/>
              </a:buClr>
            </a:pPr>
            <a:r>
              <a:rPr lang="en-US" altLang="en-US" dirty="0"/>
              <a:t> </a:t>
            </a:r>
            <a:r>
              <a:rPr lang="en-US" altLang="en-US" b="1" dirty="0">
                <a:latin typeface="Courier New" panose="02070309020205020404" pitchFamily="49" charset="0"/>
                <a:cs typeface="Courier New" panose="02070309020205020404" pitchFamily="49" charset="0"/>
              </a:rPr>
              <a:t>"4326"</a:t>
            </a:r>
            <a:r>
              <a:rPr lang="en-US" altLang="en-US" dirty="0">
                <a:cs typeface="Courier New" panose="02070309020205020404" pitchFamily="49" charset="0"/>
              </a:rPr>
              <a:t> is a string; </a:t>
            </a:r>
            <a:r>
              <a:rPr lang="en-US" altLang="en-US" b="1" dirty="0">
                <a:latin typeface="Courier New" panose="02070309020205020404" pitchFamily="49" charset="0"/>
                <a:cs typeface="Courier New" panose="02070309020205020404" pitchFamily="49" charset="0"/>
              </a:rPr>
              <a:t>4326</a:t>
            </a:r>
            <a:r>
              <a:rPr lang="en-US" altLang="en-US" dirty="0">
                <a:cs typeface="Courier New" panose="02070309020205020404" pitchFamily="49" charset="0"/>
              </a:rPr>
              <a:t> without quotes is an </a:t>
            </a:r>
            <a:r>
              <a:rPr lang="en-US" altLang="en-US" b="1" dirty="0" err="1">
                <a:latin typeface="Courier New" panose="02070309020205020404" pitchFamily="49" charset="0"/>
                <a:cs typeface="Courier New" panose="02070309020205020404" pitchFamily="49" charset="0"/>
              </a:rPr>
              <a:t>int</a:t>
            </a:r>
            <a:endParaRPr lang="en-US" altLang="en-US" dirty="0"/>
          </a:p>
          <a:p>
            <a:pPr eaLnBrk="1" hangingPunct="1">
              <a:buClr>
                <a:schemeClr val="tx1"/>
              </a:buClr>
            </a:pPr>
            <a:r>
              <a:rPr lang="en-US" altLang="en-US" dirty="0"/>
              <a:t>There are classes that can be used to convert between string and numeric forms of numbers</a:t>
            </a:r>
          </a:p>
          <a:p>
            <a:pPr eaLnBrk="1" hangingPunct="1">
              <a:buClr>
                <a:schemeClr val="tx1"/>
              </a:buClr>
            </a:pPr>
            <a:r>
              <a:rPr lang="en-US" altLang="en-US" dirty="0"/>
              <a:t>Need to include </a:t>
            </a:r>
            <a:r>
              <a:rPr lang="en-US" altLang="en-US" b="1" dirty="0" err="1">
                <a:latin typeface="Courier New" panose="02070309020205020404" pitchFamily="49" charset="0"/>
              </a:rPr>
              <a:t>sstream</a:t>
            </a:r>
            <a:r>
              <a:rPr lang="en-US" altLang="en-US" dirty="0"/>
              <a:t> header file</a:t>
            </a:r>
          </a:p>
          <a:p>
            <a:pPr eaLnBrk="1" hangingPunct="1">
              <a:buFontTx/>
              <a:buNone/>
            </a:pPr>
            <a:endParaRPr lang="en-US" altLang="en-US" dirty="0">
              <a:solidFill>
                <a:srgbClr val="3D8963"/>
              </a:solidFill>
            </a:endParaRPr>
          </a:p>
        </p:txBody>
      </p:sp>
      <p:sp>
        <p:nvSpPr>
          <p:cNvPr id="38916" name="Slide Number Placeholder 4">
            <a:extLst>
              <a:ext uri="{FF2B5EF4-FFF2-40B4-BE49-F238E27FC236}">
                <a16:creationId xmlns:a16="http://schemas.microsoft.com/office/drawing/2014/main" id="{23BE69CB-D74F-D240-9C92-BA6C9E304570}"/>
              </a:ext>
            </a:extLst>
          </p:cNvPr>
          <p:cNvSpPr>
            <a:spLocks noGrp="1"/>
          </p:cNvSpPr>
          <p:nvPr>
            <p:ph type="sldNum" sz="quarter" idx="10"/>
          </p:nvPr>
        </p:nvSpPr>
        <p:spPr>
          <a:xfrm>
            <a:off x="-1295400" y="6492875"/>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12-</a:t>
            </a:r>
            <a:fld id="{C86853E4-3078-DB40-8DF8-D7D819C066A8}" type="slidenum">
              <a:rPr lang="en-US" altLang="en-US" sz="1200"/>
              <a:pPr>
                <a:spcBef>
                  <a:spcPct val="0"/>
                </a:spcBef>
                <a:buFontTx/>
                <a:buNone/>
              </a:pPr>
              <a:t>22</a:t>
            </a:fld>
            <a:endParaRPr lang="en-US" altLang="en-US" sz="1200"/>
          </a:p>
        </p:txBody>
      </p:sp>
    </p:spTree>
    <p:extLst>
      <p:ext uri="{BB962C8B-B14F-4D97-AF65-F5344CB8AC3E}">
        <p14:creationId xmlns:p14="http://schemas.microsoft.com/office/powerpoint/2010/main" val="632951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E7DF7025-3A26-7043-B268-AE97C6305704}"/>
              </a:ext>
            </a:extLst>
          </p:cNvPr>
          <p:cNvSpPr>
            <a:spLocks noGrp="1"/>
          </p:cNvSpPr>
          <p:nvPr>
            <p:ph type="title"/>
          </p:nvPr>
        </p:nvSpPr>
        <p:spPr/>
        <p:txBody>
          <a:bodyPr/>
          <a:lstStyle/>
          <a:p>
            <a:pPr eaLnBrk="1" hangingPunct="1"/>
            <a:r>
              <a:rPr lang="en-US" altLang="en-US"/>
              <a:t>Conversion Classes</a:t>
            </a:r>
          </a:p>
        </p:txBody>
      </p:sp>
      <p:sp>
        <p:nvSpPr>
          <p:cNvPr id="40963" name="Text Placeholder 2">
            <a:extLst>
              <a:ext uri="{FF2B5EF4-FFF2-40B4-BE49-F238E27FC236}">
                <a16:creationId xmlns:a16="http://schemas.microsoft.com/office/drawing/2014/main" id="{9F702DA8-3085-1642-8515-136B1B7231C2}"/>
              </a:ext>
            </a:extLst>
          </p:cNvPr>
          <p:cNvSpPr>
            <a:spLocks noGrp="1"/>
          </p:cNvSpPr>
          <p:nvPr>
            <p:ph type="body" sz="half" idx="1"/>
          </p:nvPr>
        </p:nvSpPr>
        <p:spPr>
          <a:xfrm>
            <a:off x="304800" y="1600200"/>
            <a:ext cx="8382000" cy="4572000"/>
          </a:xfrm>
        </p:spPr>
        <p:txBody>
          <a:bodyPr/>
          <a:lstStyle/>
          <a:p>
            <a:pPr eaLnBrk="1" hangingPunct="1">
              <a:lnSpc>
                <a:spcPts val="2500"/>
              </a:lnSpc>
            </a:pPr>
            <a:r>
              <a:rPr lang="en-US" altLang="en-US" sz="2800" b="1" dirty="0" err="1">
                <a:latin typeface="Courier New" panose="02070309020205020404" pitchFamily="49" charset="0"/>
                <a:cs typeface="Courier New" panose="02070309020205020404" pitchFamily="49" charset="0"/>
              </a:rPr>
              <a:t>ostringstream</a:t>
            </a:r>
            <a:r>
              <a:rPr lang="en-US" altLang="en-US" sz="2800" b="1" dirty="0">
                <a:latin typeface="Courier New" panose="02070309020205020404" pitchFamily="49" charset="0"/>
                <a:cs typeface="Courier New" panose="02070309020205020404" pitchFamily="49" charset="0"/>
              </a:rPr>
              <a:t>:</a:t>
            </a:r>
            <a:endParaRPr lang="en-US" altLang="en-US" sz="2800" dirty="0">
              <a:cs typeface="Courier New" panose="02070309020205020404" pitchFamily="49" charset="0"/>
            </a:endParaRPr>
          </a:p>
          <a:p>
            <a:pPr lvl="1" eaLnBrk="1" hangingPunct="1">
              <a:lnSpc>
                <a:spcPts val="2500"/>
              </a:lnSpc>
            </a:pPr>
            <a:r>
              <a:rPr lang="en-US" altLang="en-US" sz="2400" dirty="0">
                <a:cs typeface="Courier New" panose="02070309020205020404" pitchFamily="49" charset="0"/>
              </a:rPr>
              <a:t>subclass of </a:t>
            </a:r>
            <a:r>
              <a:rPr lang="en-US" altLang="en-US" sz="2400" dirty="0" err="1">
                <a:cs typeface="Courier New" panose="02070309020205020404" pitchFamily="49" charset="0"/>
              </a:rPr>
              <a:t>ostream</a:t>
            </a:r>
            <a:r>
              <a:rPr lang="en-US" altLang="en-US" sz="2400" dirty="0">
                <a:cs typeface="Courier New" panose="02070309020205020404" pitchFamily="49" charset="0"/>
              </a:rPr>
              <a:t> (the class that </a:t>
            </a:r>
            <a:r>
              <a:rPr lang="en-US" altLang="en-US" sz="2400" dirty="0" err="1">
                <a:cs typeface="Courier New" panose="02070309020205020404" pitchFamily="49" charset="0"/>
              </a:rPr>
              <a:t>cout</a:t>
            </a:r>
            <a:r>
              <a:rPr lang="en-US" altLang="en-US" sz="2400" dirty="0">
                <a:cs typeface="Courier New" panose="02070309020205020404" pitchFamily="49" charset="0"/>
              </a:rPr>
              <a:t> belongs to)</a:t>
            </a:r>
          </a:p>
          <a:p>
            <a:pPr lvl="1" eaLnBrk="1" hangingPunct="1">
              <a:lnSpc>
                <a:spcPts val="2500"/>
              </a:lnSpc>
            </a:pPr>
            <a:r>
              <a:rPr lang="en-US" altLang="en-US" sz="2400" dirty="0">
                <a:cs typeface="Courier New" panose="02070309020205020404" pitchFamily="49" charset="0"/>
              </a:rPr>
              <a:t>uses the stream insertion operator </a:t>
            </a:r>
            <a:r>
              <a:rPr lang="en-US" altLang="en-US" sz="2400" b="1" dirty="0">
                <a:latin typeface="Courier New" panose="02070309020205020404" pitchFamily="49" charset="0"/>
                <a:cs typeface="Courier New" panose="02070309020205020404" pitchFamily="49" charset="0"/>
              </a:rPr>
              <a:t>&lt;&lt;</a:t>
            </a:r>
            <a:r>
              <a:rPr lang="en-US" altLang="en-US" sz="2400" dirty="0">
                <a:cs typeface="Courier New" panose="02070309020205020404" pitchFamily="49" charset="0"/>
              </a:rPr>
              <a:t> to convert numeric values to a string; to add data onto the string</a:t>
            </a:r>
          </a:p>
          <a:p>
            <a:pPr lvl="1" eaLnBrk="1" hangingPunct="1">
              <a:lnSpc>
                <a:spcPts val="2500"/>
              </a:lnSpc>
            </a:pPr>
            <a:r>
              <a:rPr lang="en-US" altLang="en-US" sz="2400" dirty="0">
                <a:cs typeface="Courier New" panose="02070309020205020404" pitchFamily="49" charset="0"/>
              </a:rPr>
              <a:t>instead of writing to the screen (like </a:t>
            </a:r>
            <a:r>
              <a:rPr lang="en-US" altLang="en-US" sz="2400" dirty="0" err="1">
                <a:cs typeface="Courier New" panose="02070309020205020404" pitchFamily="49" charset="0"/>
              </a:rPr>
              <a:t>cout</a:t>
            </a:r>
            <a:r>
              <a:rPr lang="en-US" altLang="en-US" sz="2400" dirty="0">
                <a:cs typeface="Courier New" panose="02070309020205020404" pitchFamily="49" charset="0"/>
              </a:rPr>
              <a:t> objects and file objects), </a:t>
            </a:r>
            <a:r>
              <a:rPr lang="en-US" altLang="en-US" sz="2400" dirty="0" err="1">
                <a:cs typeface="Courier New" panose="02070309020205020404" pitchFamily="49" charset="0"/>
              </a:rPr>
              <a:t>ostringstream</a:t>
            </a:r>
            <a:r>
              <a:rPr lang="en-US" altLang="en-US" sz="2400" dirty="0">
                <a:cs typeface="Courier New" panose="02070309020205020404" pitchFamily="49" charset="0"/>
              </a:rPr>
              <a:t> writes its data to a string object</a:t>
            </a:r>
          </a:p>
          <a:p>
            <a:pPr lvl="1" eaLnBrk="1" hangingPunct="1">
              <a:lnSpc>
                <a:spcPts val="2500"/>
              </a:lnSpc>
            </a:pPr>
            <a:r>
              <a:rPr lang="en-US" altLang="en-US" sz="2400" dirty="0">
                <a:cs typeface="Courier New" panose="02070309020205020404" pitchFamily="49" charset="0"/>
              </a:rPr>
              <a:t>Use </a:t>
            </a:r>
            <a:r>
              <a:rPr lang="en-US" altLang="en-US" sz="2400" b="1" dirty="0" err="1">
                <a:latin typeface="Courier New" panose="02070309020205020404" pitchFamily="49" charset="0"/>
                <a:cs typeface="Courier New" panose="02070309020205020404" pitchFamily="49" charset="0"/>
              </a:rPr>
              <a:t>str</a:t>
            </a:r>
            <a:r>
              <a:rPr lang="en-US" altLang="en-US" sz="2400" b="1" dirty="0">
                <a:latin typeface="Courier New" panose="02070309020205020404" pitchFamily="49" charset="0"/>
                <a:cs typeface="Courier New" panose="02070309020205020404" pitchFamily="49" charset="0"/>
              </a:rPr>
              <a:t>()</a:t>
            </a:r>
            <a:r>
              <a:rPr lang="en-US" altLang="en-US" sz="2400" dirty="0">
                <a:cs typeface="Courier New" panose="02070309020205020404" pitchFamily="49" charset="0"/>
              </a:rPr>
              <a:t> to retrieve converted string</a:t>
            </a:r>
          </a:p>
          <a:p>
            <a:pPr lvl="1">
              <a:lnSpc>
                <a:spcPts val="2500"/>
              </a:lnSpc>
            </a:pPr>
            <a:r>
              <a:rPr lang="en-US" altLang="en-US" sz="2400" dirty="0"/>
              <a:t>Each time you use &lt;&lt; on an </a:t>
            </a:r>
            <a:r>
              <a:rPr lang="en-US" altLang="en-US" sz="2400" dirty="0" err="1"/>
              <a:t>ostringstream</a:t>
            </a:r>
            <a:r>
              <a:rPr lang="en-US" altLang="en-US" sz="2400" dirty="0"/>
              <a:t> object, it performs any numeric-to-string conversions necessary and appends the result onto the end of its string.</a:t>
            </a:r>
          </a:p>
          <a:p>
            <a:pPr lvl="1" eaLnBrk="1" hangingPunct="1">
              <a:lnSpc>
                <a:spcPts val="2500"/>
              </a:lnSpc>
            </a:pPr>
            <a:endParaRPr lang="en-US" altLang="en-US" sz="2400" dirty="0">
              <a:cs typeface="Courier New" panose="02070309020205020404" pitchFamily="49" charset="0"/>
            </a:endParaRPr>
          </a:p>
        </p:txBody>
      </p:sp>
      <p:sp>
        <p:nvSpPr>
          <p:cNvPr id="40964" name="Slide Number Placeholder 4">
            <a:extLst>
              <a:ext uri="{FF2B5EF4-FFF2-40B4-BE49-F238E27FC236}">
                <a16:creationId xmlns:a16="http://schemas.microsoft.com/office/drawing/2014/main" id="{57FE10CB-D85A-DB4C-B384-26A961318374}"/>
              </a:ext>
            </a:extLst>
          </p:cNvPr>
          <p:cNvSpPr>
            <a:spLocks noGrp="1"/>
          </p:cNvSpPr>
          <p:nvPr>
            <p:ph type="sldNum" sz="quarter" idx="10"/>
          </p:nvPr>
        </p:nvSpPr>
        <p:spPr>
          <a:xfrm>
            <a:off x="-1295400" y="647700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D03ACB9B-9652-024F-8D28-EBCD257D66AB}" type="slidenum">
              <a:rPr lang="en-US" altLang="en-US" sz="1200"/>
              <a:pPr>
                <a:spcBef>
                  <a:spcPct val="0"/>
                </a:spcBef>
                <a:buFontTx/>
                <a:buNone/>
              </a:pPr>
              <a:t>23</a:t>
            </a:fld>
            <a:endParaRPr lang="en-US" altLang="en-US" sz="1200" dirty="0"/>
          </a:p>
        </p:txBody>
      </p:sp>
    </p:spTree>
    <p:extLst>
      <p:ext uri="{BB962C8B-B14F-4D97-AF65-F5344CB8AC3E}">
        <p14:creationId xmlns:p14="http://schemas.microsoft.com/office/powerpoint/2010/main" val="1890065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E7DF7025-3A26-7043-B268-AE97C6305704}"/>
              </a:ext>
            </a:extLst>
          </p:cNvPr>
          <p:cNvSpPr>
            <a:spLocks noGrp="1"/>
          </p:cNvSpPr>
          <p:nvPr>
            <p:ph type="title"/>
          </p:nvPr>
        </p:nvSpPr>
        <p:spPr/>
        <p:txBody>
          <a:bodyPr/>
          <a:lstStyle/>
          <a:p>
            <a:pPr eaLnBrk="1" hangingPunct="1"/>
            <a:r>
              <a:rPr lang="en-US" altLang="en-US"/>
              <a:t>Conversion Classes</a:t>
            </a:r>
          </a:p>
        </p:txBody>
      </p:sp>
      <p:sp>
        <p:nvSpPr>
          <p:cNvPr id="40963" name="Text Placeholder 2">
            <a:extLst>
              <a:ext uri="{FF2B5EF4-FFF2-40B4-BE49-F238E27FC236}">
                <a16:creationId xmlns:a16="http://schemas.microsoft.com/office/drawing/2014/main" id="{9F702DA8-3085-1642-8515-136B1B7231C2}"/>
              </a:ext>
            </a:extLst>
          </p:cNvPr>
          <p:cNvSpPr>
            <a:spLocks noGrp="1"/>
          </p:cNvSpPr>
          <p:nvPr>
            <p:ph type="body" sz="half" idx="1"/>
          </p:nvPr>
        </p:nvSpPr>
        <p:spPr>
          <a:xfrm>
            <a:off x="304800" y="1600200"/>
            <a:ext cx="8382000" cy="4572000"/>
          </a:xfrm>
        </p:spPr>
        <p:txBody>
          <a:bodyPr>
            <a:normAutofit/>
          </a:bodyPr>
          <a:lstStyle/>
          <a:p>
            <a:pPr eaLnBrk="1" hangingPunct="1">
              <a:lnSpc>
                <a:spcPts val="2500"/>
              </a:lnSpc>
            </a:pPr>
            <a:r>
              <a:rPr lang="en-US" altLang="en-US" sz="2800" b="1" dirty="0" err="1">
                <a:latin typeface="Courier New" panose="02070309020205020404" pitchFamily="49" charset="0"/>
                <a:cs typeface="Courier New" panose="02070309020205020404" pitchFamily="49" charset="0"/>
              </a:rPr>
              <a:t>istringstream</a:t>
            </a:r>
            <a:r>
              <a:rPr lang="en-US" altLang="en-US" sz="2800" b="1" dirty="0">
                <a:latin typeface="Courier New" panose="02070309020205020404" pitchFamily="49" charset="0"/>
                <a:cs typeface="Courier New" panose="02070309020205020404" pitchFamily="49" charset="0"/>
              </a:rPr>
              <a:t>: </a:t>
            </a:r>
          </a:p>
          <a:p>
            <a:pPr lvl="1" eaLnBrk="1" hangingPunct="1">
              <a:lnSpc>
                <a:spcPts val="2500"/>
              </a:lnSpc>
            </a:pPr>
            <a:r>
              <a:rPr lang="en-US" altLang="en-US" sz="2400" dirty="0">
                <a:cs typeface="Courier New" panose="02070309020205020404" pitchFamily="49" charset="0"/>
              </a:rPr>
              <a:t>derives from </a:t>
            </a:r>
            <a:r>
              <a:rPr lang="en-US" altLang="en-US" sz="2400" dirty="0" err="1">
                <a:cs typeface="Courier New" panose="02070309020205020404" pitchFamily="49" charset="0"/>
              </a:rPr>
              <a:t>istream</a:t>
            </a:r>
            <a:endParaRPr lang="en-US" altLang="en-US" sz="2400" dirty="0">
              <a:cs typeface="Courier New" panose="02070309020205020404" pitchFamily="49" charset="0"/>
            </a:endParaRPr>
          </a:p>
          <a:p>
            <a:pPr lvl="1" eaLnBrk="1" hangingPunct="1">
              <a:lnSpc>
                <a:spcPts val="2500"/>
              </a:lnSpc>
            </a:pPr>
            <a:r>
              <a:rPr lang="en-US" altLang="en-US" sz="2400" dirty="0">
                <a:cs typeface="Courier New" panose="02070309020205020404" pitchFamily="49" charset="0"/>
              </a:rPr>
              <a:t>contains a string object that functions as an input stream that can be “read” from</a:t>
            </a:r>
          </a:p>
          <a:p>
            <a:pPr lvl="1" eaLnBrk="1" hangingPunct="1">
              <a:lnSpc>
                <a:spcPts val="2500"/>
              </a:lnSpc>
            </a:pPr>
            <a:r>
              <a:rPr lang="en-US" altLang="en-US" sz="2400" dirty="0">
                <a:cs typeface="Courier New" panose="02070309020205020404" pitchFamily="49" charset="0"/>
              </a:rPr>
              <a:t>can be set by the </a:t>
            </a:r>
            <a:r>
              <a:rPr lang="en-US" altLang="en-US" sz="2400" dirty="0" err="1">
                <a:cs typeface="Courier New" panose="02070309020205020404" pitchFamily="49" charset="0"/>
              </a:rPr>
              <a:t>istringstream</a:t>
            </a:r>
            <a:r>
              <a:rPr lang="en-US" altLang="en-US" sz="2400" dirty="0">
                <a:cs typeface="Courier New" panose="02070309020205020404" pitchFamily="49" charset="0"/>
              </a:rPr>
              <a:t> constructor when the object is created, or by calling </a:t>
            </a:r>
            <a:r>
              <a:rPr lang="en-US" altLang="en-US" sz="2400" dirty="0" err="1">
                <a:cs typeface="Courier New" panose="02070309020205020404" pitchFamily="49" charset="0"/>
              </a:rPr>
              <a:t>str</a:t>
            </a:r>
            <a:r>
              <a:rPr lang="en-US" altLang="en-US" sz="2400" dirty="0">
                <a:cs typeface="Courier New" panose="02070309020205020404" pitchFamily="49" charset="0"/>
              </a:rPr>
              <a:t>(string s) function after the object has been created</a:t>
            </a:r>
          </a:p>
          <a:p>
            <a:pPr lvl="1" eaLnBrk="1" hangingPunct="1">
              <a:lnSpc>
                <a:spcPts val="2500"/>
              </a:lnSpc>
            </a:pPr>
            <a:r>
              <a:rPr lang="en-US" altLang="en-US" sz="2400" dirty="0">
                <a:cs typeface="Courier New" panose="02070309020205020404" pitchFamily="49" charset="0"/>
              </a:rPr>
              <a:t>the stream extraction operator &gt;&gt; reads from the enclosed string and converts from string to numeric where necessary.</a:t>
            </a:r>
          </a:p>
          <a:p>
            <a:pPr marL="457200" lvl="1" indent="0" eaLnBrk="1" hangingPunct="1">
              <a:lnSpc>
                <a:spcPts val="2500"/>
              </a:lnSpc>
              <a:buNone/>
            </a:pPr>
            <a:endParaRPr lang="en-US" altLang="en-US" sz="2400" dirty="0">
              <a:cs typeface="Courier New" panose="02070309020205020404" pitchFamily="49" charset="0"/>
            </a:endParaRPr>
          </a:p>
        </p:txBody>
      </p:sp>
      <p:sp>
        <p:nvSpPr>
          <p:cNvPr id="40964" name="Slide Number Placeholder 4">
            <a:extLst>
              <a:ext uri="{FF2B5EF4-FFF2-40B4-BE49-F238E27FC236}">
                <a16:creationId xmlns:a16="http://schemas.microsoft.com/office/drawing/2014/main" id="{57FE10CB-D85A-DB4C-B384-26A961318374}"/>
              </a:ext>
            </a:extLst>
          </p:cNvPr>
          <p:cNvSpPr>
            <a:spLocks noGrp="1"/>
          </p:cNvSpPr>
          <p:nvPr>
            <p:ph type="sldNum" sz="quarter" idx="10"/>
          </p:nvPr>
        </p:nvSpPr>
        <p:spPr>
          <a:xfrm>
            <a:off x="-1295400" y="647700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D03ACB9B-9652-024F-8D28-EBCD257D66AB}" type="slidenum">
              <a:rPr lang="en-US" altLang="en-US" sz="1200"/>
              <a:pPr>
                <a:spcBef>
                  <a:spcPct val="0"/>
                </a:spcBef>
                <a:buFontTx/>
                <a:buNone/>
              </a:pPr>
              <a:t>24</a:t>
            </a:fld>
            <a:endParaRPr lang="en-US" altLang="en-US" sz="1200" dirty="0"/>
          </a:p>
        </p:txBody>
      </p:sp>
    </p:spTree>
    <p:extLst>
      <p:ext uri="{BB962C8B-B14F-4D97-AF65-F5344CB8AC3E}">
        <p14:creationId xmlns:p14="http://schemas.microsoft.com/office/powerpoint/2010/main" val="4048604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E7DF7025-3A26-7043-B268-AE97C6305704}"/>
              </a:ext>
            </a:extLst>
          </p:cNvPr>
          <p:cNvSpPr>
            <a:spLocks noGrp="1"/>
          </p:cNvSpPr>
          <p:nvPr>
            <p:ph type="title"/>
          </p:nvPr>
        </p:nvSpPr>
        <p:spPr>
          <a:xfrm>
            <a:off x="269240" y="189706"/>
            <a:ext cx="8610600" cy="992187"/>
          </a:xfrm>
        </p:spPr>
        <p:txBody>
          <a:bodyPr/>
          <a:lstStyle/>
          <a:p>
            <a:pPr eaLnBrk="1" hangingPunct="1"/>
            <a:r>
              <a:rPr lang="en-US" altLang="en-US" dirty="0"/>
              <a:t>Conversion Classes</a:t>
            </a:r>
          </a:p>
        </p:txBody>
      </p:sp>
      <p:sp>
        <p:nvSpPr>
          <p:cNvPr id="40963" name="Text Placeholder 2">
            <a:extLst>
              <a:ext uri="{FF2B5EF4-FFF2-40B4-BE49-F238E27FC236}">
                <a16:creationId xmlns:a16="http://schemas.microsoft.com/office/drawing/2014/main" id="{9F702DA8-3085-1642-8515-136B1B7231C2}"/>
              </a:ext>
            </a:extLst>
          </p:cNvPr>
          <p:cNvSpPr>
            <a:spLocks noGrp="1"/>
          </p:cNvSpPr>
          <p:nvPr>
            <p:ph type="body" sz="half" idx="1"/>
          </p:nvPr>
        </p:nvSpPr>
        <p:spPr>
          <a:xfrm>
            <a:off x="304800" y="1600200"/>
            <a:ext cx="8569960" cy="5068094"/>
          </a:xfrm>
        </p:spPr>
        <p:txBody>
          <a:bodyPr>
            <a:normAutofit/>
          </a:bodyPr>
          <a:lstStyle/>
          <a:p>
            <a:pPr marL="0" indent="0" eaLnBrk="1" hangingPunct="1">
              <a:lnSpc>
                <a:spcPts val="2500"/>
              </a:lnSpc>
              <a:buNone/>
            </a:pPr>
            <a:r>
              <a:rPr lang="en-US" altLang="en-US" sz="2800" b="1" dirty="0">
                <a:cs typeface="Courier New" panose="02070309020205020404" pitchFamily="49" charset="0"/>
              </a:rPr>
              <a:t>Member functions of both</a:t>
            </a:r>
            <a:r>
              <a:rPr lang="en-US" altLang="en-US" sz="2800" b="1" dirty="0">
                <a:latin typeface="Courier New" panose="02070309020205020404" pitchFamily="49" charset="0"/>
                <a:cs typeface="Courier New" panose="02070309020205020404" pitchFamily="49" charset="0"/>
              </a:rPr>
              <a:t> </a:t>
            </a:r>
            <a:r>
              <a:rPr lang="en-US" altLang="en-US" sz="2800" b="1" dirty="0" err="1">
                <a:latin typeface="Courier New" panose="02070309020205020404" pitchFamily="49" charset="0"/>
                <a:cs typeface="Courier New" panose="02070309020205020404" pitchFamily="49" charset="0"/>
              </a:rPr>
              <a:t>ostringstream</a:t>
            </a:r>
            <a:r>
              <a:rPr lang="en-US" altLang="en-US" sz="2800" b="1" dirty="0">
                <a:latin typeface="Courier New" panose="02070309020205020404" pitchFamily="49" charset="0"/>
                <a:cs typeface="Courier New" panose="02070309020205020404" pitchFamily="49" charset="0"/>
              </a:rPr>
              <a:t> </a:t>
            </a:r>
            <a:r>
              <a:rPr lang="en-US" altLang="en-US" sz="2800" b="1" dirty="0">
                <a:cs typeface="Courier New" panose="02070309020205020404" pitchFamily="49" charset="0"/>
              </a:rPr>
              <a:t>and </a:t>
            </a:r>
            <a:r>
              <a:rPr lang="en-US" altLang="en-US" sz="2800" b="1" dirty="0">
                <a:latin typeface="Courier New" panose="02070309020205020404" pitchFamily="49" charset="0"/>
                <a:cs typeface="Courier New" panose="02070309020205020404" pitchFamily="49" charset="0"/>
              </a:rPr>
              <a:t> </a:t>
            </a:r>
            <a:r>
              <a:rPr lang="en-US" altLang="en-US" sz="2800" b="1" dirty="0" err="1">
                <a:latin typeface="Courier New" panose="02070309020205020404" pitchFamily="49" charset="0"/>
                <a:cs typeface="Courier New" panose="02070309020205020404" pitchFamily="49" charset="0"/>
              </a:rPr>
              <a:t>istringstream</a:t>
            </a:r>
            <a:r>
              <a:rPr lang="en-US" altLang="en-US" sz="2800" b="1" dirty="0">
                <a:cs typeface="Courier New" panose="02070309020205020404" pitchFamily="49" charset="0"/>
              </a:rPr>
              <a:t>:</a:t>
            </a:r>
          </a:p>
          <a:p>
            <a:pPr marL="0" indent="0" eaLnBrk="1" hangingPunct="1">
              <a:lnSpc>
                <a:spcPts val="2500"/>
              </a:lnSpc>
              <a:buNone/>
            </a:pPr>
            <a:r>
              <a:rPr lang="en-US" altLang="en-US" sz="2800" b="1" dirty="0">
                <a:latin typeface="Courier New" panose="02070309020205020404" pitchFamily="49" charset="0"/>
                <a:cs typeface="Courier New" panose="02070309020205020404" pitchFamily="49" charset="0"/>
              </a:rPr>
              <a:t> </a:t>
            </a:r>
          </a:p>
          <a:p>
            <a:pPr marL="0" indent="0" eaLnBrk="1" hangingPunct="1">
              <a:lnSpc>
                <a:spcPts val="2500"/>
              </a:lnSpc>
              <a:buNone/>
            </a:pPr>
            <a:r>
              <a:rPr lang="en-US" altLang="en-US" sz="2400" dirty="0" err="1">
                <a:latin typeface="Courier New" panose="02070309020205020404" pitchFamily="49" charset="0"/>
                <a:cs typeface="Courier New" panose="02070309020205020404" pitchFamily="49" charset="0"/>
              </a:rPr>
              <a:t>ostringstream</a:t>
            </a:r>
            <a:r>
              <a:rPr lang="en-US" altLang="en-US" sz="2400" dirty="0">
                <a:latin typeface="Courier New" panose="02070309020205020404" pitchFamily="49" charset="0"/>
                <a:cs typeface="Courier New" panose="02070309020205020404" pitchFamily="49" charset="0"/>
              </a:rPr>
              <a:t>(string s) </a:t>
            </a:r>
            <a:r>
              <a:rPr lang="en-US" altLang="en-US" sz="2400" dirty="0">
                <a:cs typeface="Courier New" panose="02070309020205020404" pitchFamily="49" charset="0"/>
              </a:rPr>
              <a:t>constructor 	</a:t>
            </a:r>
          </a:p>
          <a:p>
            <a:pPr marL="0" indent="0">
              <a:lnSpc>
                <a:spcPts val="2500"/>
              </a:lnSpc>
              <a:buNone/>
            </a:pPr>
            <a:r>
              <a:rPr lang="en-US" altLang="en-US" sz="2400" dirty="0">
                <a:cs typeface="Courier New" panose="02070309020205020404" pitchFamily="49" charset="0"/>
              </a:rPr>
              <a:t>	 example:   </a:t>
            </a:r>
            <a:r>
              <a:rPr lang="en-US" altLang="en-US" sz="2400" dirty="0" err="1">
                <a:latin typeface="Courier New" panose="02070309020205020404" pitchFamily="49" charset="0"/>
                <a:cs typeface="Courier New" panose="02070309020205020404" pitchFamily="49" charset="0"/>
              </a:rPr>
              <a:t>ostringstream</a:t>
            </a: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ostr</a:t>
            </a:r>
            <a:r>
              <a:rPr lang="en-US" altLang="en-US" sz="2400" dirty="0">
                <a:latin typeface="Courier New" panose="02070309020205020404" pitchFamily="49" charset="0"/>
                <a:cs typeface="Courier New" panose="02070309020205020404" pitchFamily="49" charset="0"/>
              </a:rPr>
              <a:t>(“50 64 28”); </a:t>
            </a:r>
          </a:p>
          <a:p>
            <a:pPr marL="0" indent="0" eaLnBrk="1" hangingPunct="1">
              <a:lnSpc>
                <a:spcPts val="2500"/>
              </a:lnSpc>
              <a:buNone/>
            </a:pPr>
            <a:endParaRPr lang="en-US" altLang="en-US" sz="2400" dirty="0">
              <a:latin typeface="Courier New" panose="02070309020205020404" pitchFamily="49" charset="0"/>
              <a:cs typeface="Courier New" panose="02070309020205020404" pitchFamily="49" charset="0"/>
            </a:endParaRPr>
          </a:p>
          <a:p>
            <a:pPr marL="0" indent="0">
              <a:lnSpc>
                <a:spcPts val="2500"/>
              </a:lnSpc>
              <a:buNone/>
            </a:pPr>
            <a:r>
              <a:rPr lang="en-US" altLang="en-US" sz="2400" dirty="0" err="1">
                <a:latin typeface="Courier New" panose="02070309020205020404" pitchFamily="49" charset="0"/>
                <a:cs typeface="Courier New" panose="02070309020205020404" pitchFamily="49" charset="0"/>
              </a:rPr>
              <a:t>istringstream</a:t>
            </a:r>
            <a:r>
              <a:rPr lang="en-US" altLang="en-US" sz="2400" dirty="0">
                <a:latin typeface="Courier New" panose="02070309020205020404" pitchFamily="49" charset="0"/>
                <a:cs typeface="Courier New" panose="02070309020205020404" pitchFamily="49" charset="0"/>
              </a:rPr>
              <a:t>(string s).</a:t>
            </a:r>
            <a:r>
              <a:rPr lang="en-US" altLang="en-US" sz="2400" dirty="0">
                <a:cs typeface="Courier New" panose="02070309020205020404" pitchFamily="49" charset="0"/>
              </a:rPr>
              <a:t> constructor 	</a:t>
            </a:r>
          </a:p>
          <a:p>
            <a:pPr marL="0" indent="0">
              <a:lnSpc>
                <a:spcPts val="2500"/>
              </a:lnSpc>
              <a:buNone/>
            </a:pPr>
            <a:r>
              <a:rPr lang="en-US" altLang="en-US" sz="2400" dirty="0">
                <a:cs typeface="Courier New" panose="02070309020205020404" pitchFamily="49" charset="0"/>
              </a:rPr>
              <a:t>	 example:   </a:t>
            </a:r>
            <a:r>
              <a:rPr lang="en-US" altLang="en-US" sz="2400" dirty="0" err="1">
                <a:latin typeface="Courier New" panose="02070309020205020404" pitchFamily="49" charset="0"/>
                <a:cs typeface="Courier New" panose="02070309020205020404" pitchFamily="49" charset="0"/>
              </a:rPr>
              <a:t>istringstream</a:t>
            </a: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istr</a:t>
            </a:r>
            <a:r>
              <a:rPr lang="en-US" altLang="en-US" sz="2400" dirty="0">
                <a:latin typeface="Courier New" panose="02070309020205020404" pitchFamily="49" charset="0"/>
                <a:cs typeface="Courier New" panose="02070309020205020404" pitchFamily="49" charset="0"/>
              </a:rPr>
              <a:t>(“50 64 28”); </a:t>
            </a:r>
          </a:p>
          <a:p>
            <a:pPr marL="0" indent="0" eaLnBrk="1" hangingPunct="1">
              <a:lnSpc>
                <a:spcPts val="2500"/>
              </a:lnSpc>
              <a:buNone/>
            </a:pPr>
            <a:endParaRPr lang="en-US" altLang="en-US" sz="2400" dirty="0">
              <a:latin typeface="Courier New" panose="02070309020205020404" pitchFamily="49" charset="0"/>
              <a:cs typeface="Courier New" panose="02070309020205020404" pitchFamily="49" charset="0"/>
            </a:endParaRPr>
          </a:p>
          <a:p>
            <a:pPr marL="457200" lvl="1" indent="0" eaLnBrk="1" hangingPunct="1">
              <a:lnSpc>
                <a:spcPts val="2500"/>
              </a:lnSpc>
              <a:buNone/>
            </a:pPr>
            <a:endParaRPr lang="en-US" altLang="en-US" sz="2400" dirty="0">
              <a:cs typeface="Courier New" panose="02070309020205020404" pitchFamily="49" charset="0"/>
            </a:endParaRPr>
          </a:p>
        </p:txBody>
      </p:sp>
      <p:sp>
        <p:nvSpPr>
          <p:cNvPr id="40964" name="Slide Number Placeholder 4">
            <a:extLst>
              <a:ext uri="{FF2B5EF4-FFF2-40B4-BE49-F238E27FC236}">
                <a16:creationId xmlns:a16="http://schemas.microsoft.com/office/drawing/2014/main" id="{57FE10CB-D85A-DB4C-B384-26A961318374}"/>
              </a:ext>
            </a:extLst>
          </p:cNvPr>
          <p:cNvSpPr>
            <a:spLocks noGrp="1"/>
          </p:cNvSpPr>
          <p:nvPr>
            <p:ph type="sldNum" sz="quarter" idx="10"/>
          </p:nvPr>
        </p:nvSpPr>
        <p:spPr>
          <a:xfrm>
            <a:off x="-1295400" y="647700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D03ACB9B-9652-024F-8D28-EBCD257D66AB}" type="slidenum">
              <a:rPr lang="en-US" altLang="en-US" sz="1200"/>
              <a:pPr>
                <a:spcBef>
                  <a:spcPct val="0"/>
                </a:spcBef>
                <a:buFontTx/>
                <a:buNone/>
              </a:pPr>
              <a:t>25</a:t>
            </a:fld>
            <a:endParaRPr lang="en-US" altLang="en-US" sz="1200" dirty="0"/>
          </a:p>
        </p:txBody>
      </p:sp>
    </p:spTree>
    <p:extLst>
      <p:ext uri="{BB962C8B-B14F-4D97-AF65-F5344CB8AC3E}">
        <p14:creationId xmlns:p14="http://schemas.microsoft.com/office/powerpoint/2010/main" val="4478112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E7DF7025-3A26-7043-B268-AE97C6305704}"/>
              </a:ext>
            </a:extLst>
          </p:cNvPr>
          <p:cNvSpPr>
            <a:spLocks noGrp="1"/>
          </p:cNvSpPr>
          <p:nvPr>
            <p:ph type="title"/>
          </p:nvPr>
        </p:nvSpPr>
        <p:spPr>
          <a:xfrm>
            <a:off x="269240" y="189706"/>
            <a:ext cx="8610600" cy="992187"/>
          </a:xfrm>
        </p:spPr>
        <p:txBody>
          <a:bodyPr/>
          <a:lstStyle/>
          <a:p>
            <a:pPr eaLnBrk="1" hangingPunct="1"/>
            <a:r>
              <a:rPr lang="en-US" altLang="en-US" dirty="0"/>
              <a:t>Conversion Classes</a:t>
            </a:r>
          </a:p>
        </p:txBody>
      </p:sp>
      <p:sp>
        <p:nvSpPr>
          <p:cNvPr id="40963" name="Text Placeholder 2">
            <a:extLst>
              <a:ext uri="{FF2B5EF4-FFF2-40B4-BE49-F238E27FC236}">
                <a16:creationId xmlns:a16="http://schemas.microsoft.com/office/drawing/2014/main" id="{9F702DA8-3085-1642-8515-136B1B7231C2}"/>
              </a:ext>
            </a:extLst>
          </p:cNvPr>
          <p:cNvSpPr>
            <a:spLocks noGrp="1"/>
          </p:cNvSpPr>
          <p:nvPr>
            <p:ph type="body" sz="half" idx="1"/>
          </p:nvPr>
        </p:nvSpPr>
        <p:spPr>
          <a:xfrm>
            <a:off x="304800" y="1181893"/>
            <a:ext cx="8569960" cy="5486401"/>
          </a:xfrm>
        </p:spPr>
        <p:txBody>
          <a:bodyPr>
            <a:normAutofit/>
          </a:bodyPr>
          <a:lstStyle/>
          <a:p>
            <a:pPr marL="0" indent="0" eaLnBrk="1" hangingPunct="1">
              <a:lnSpc>
                <a:spcPts val="2500"/>
              </a:lnSpc>
              <a:buNone/>
            </a:pPr>
            <a:r>
              <a:rPr lang="en-US" altLang="en-US" sz="2800" b="1" dirty="0">
                <a:cs typeface="Courier New" panose="02070309020205020404" pitchFamily="49" charset="0"/>
              </a:rPr>
              <a:t>Member functions of both</a:t>
            </a:r>
            <a:r>
              <a:rPr lang="en-US" altLang="en-US" sz="2800" b="1" dirty="0">
                <a:latin typeface="Courier New" panose="02070309020205020404" pitchFamily="49" charset="0"/>
                <a:cs typeface="Courier New" panose="02070309020205020404" pitchFamily="49" charset="0"/>
              </a:rPr>
              <a:t> </a:t>
            </a:r>
            <a:r>
              <a:rPr lang="en-US" altLang="en-US" sz="2800" b="1" dirty="0" err="1">
                <a:latin typeface="Courier New" panose="02070309020205020404" pitchFamily="49" charset="0"/>
                <a:cs typeface="Courier New" panose="02070309020205020404" pitchFamily="49" charset="0"/>
              </a:rPr>
              <a:t>ostringstream</a:t>
            </a:r>
            <a:r>
              <a:rPr lang="en-US" altLang="en-US" sz="2800" b="1" dirty="0">
                <a:latin typeface="Courier New" panose="02070309020205020404" pitchFamily="49" charset="0"/>
                <a:cs typeface="Courier New" panose="02070309020205020404" pitchFamily="49" charset="0"/>
              </a:rPr>
              <a:t> </a:t>
            </a:r>
            <a:r>
              <a:rPr lang="en-US" altLang="en-US" sz="2800" b="1" dirty="0">
                <a:cs typeface="Courier New" panose="02070309020205020404" pitchFamily="49" charset="0"/>
              </a:rPr>
              <a:t>and </a:t>
            </a:r>
            <a:r>
              <a:rPr lang="en-US" altLang="en-US" sz="2800" b="1" dirty="0">
                <a:latin typeface="Courier New" panose="02070309020205020404" pitchFamily="49" charset="0"/>
                <a:cs typeface="Courier New" panose="02070309020205020404" pitchFamily="49" charset="0"/>
              </a:rPr>
              <a:t> </a:t>
            </a:r>
            <a:r>
              <a:rPr lang="en-US" altLang="en-US" sz="2800" b="1" dirty="0" err="1">
                <a:latin typeface="Courier New" panose="02070309020205020404" pitchFamily="49" charset="0"/>
                <a:cs typeface="Courier New" panose="02070309020205020404" pitchFamily="49" charset="0"/>
              </a:rPr>
              <a:t>istringstream</a:t>
            </a:r>
            <a:r>
              <a:rPr lang="en-US" altLang="en-US" sz="2800" b="1" dirty="0">
                <a:latin typeface="Courier New" panose="02070309020205020404" pitchFamily="49" charset="0"/>
                <a:cs typeface="Courier New" panose="02070309020205020404" pitchFamily="49" charset="0"/>
              </a:rPr>
              <a:t> </a:t>
            </a:r>
            <a:r>
              <a:rPr lang="en-US" altLang="en-US" sz="2800" b="1" dirty="0">
                <a:cs typeface="Courier New" panose="02070309020205020404" pitchFamily="49" charset="0"/>
              </a:rPr>
              <a:t>(continued):</a:t>
            </a:r>
          </a:p>
          <a:p>
            <a:pPr marL="0" indent="0" eaLnBrk="1" hangingPunct="1">
              <a:lnSpc>
                <a:spcPts val="2500"/>
              </a:lnSpc>
              <a:buNone/>
            </a:pPr>
            <a:r>
              <a:rPr lang="en-US" altLang="en-US" sz="2800" b="1" dirty="0">
                <a:latin typeface="Courier New" panose="02070309020205020404" pitchFamily="49" charset="0"/>
                <a:cs typeface="Courier New" panose="02070309020205020404" pitchFamily="49" charset="0"/>
              </a:rPr>
              <a:t> </a:t>
            </a:r>
            <a:endParaRPr lang="en-US" altLang="en-US" sz="2400" dirty="0">
              <a:latin typeface="Courier New" panose="02070309020205020404" pitchFamily="49" charset="0"/>
              <a:cs typeface="Courier New" panose="02070309020205020404" pitchFamily="49" charset="0"/>
            </a:endParaRPr>
          </a:p>
          <a:p>
            <a:pPr marL="0" indent="0">
              <a:lnSpc>
                <a:spcPts val="2500"/>
              </a:lnSpc>
              <a:buNone/>
            </a:pPr>
            <a:r>
              <a:rPr lang="en-US" altLang="en-US" sz="2400" dirty="0">
                <a:latin typeface="Courier New" panose="02070309020205020404" pitchFamily="49" charset="0"/>
                <a:cs typeface="Courier New" panose="02070309020205020404" pitchFamily="49" charset="0"/>
              </a:rPr>
              <a:t>string </a:t>
            </a:r>
            <a:r>
              <a:rPr lang="en-US" altLang="en-US" sz="2400" dirty="0" err="1">
                <a:latin typeface="Courier New" panose="02070309020205020404" pitchFamily="49" charset="0"/>
                <a:cs typeface="Courier New" panose="02070309020205020404" pitchFamily="49" charset="0"/>
              </a:rPr>
              <a:t>str</a:t>
            </a:r>
            <a:r>
              <a:rPr lang="en-US" altLang="en-US" sz="2400" dirty="0">
                <a:latin typeface="Courier New" panose="02070309020205020404" pitchFamily="49" charset="0"/>
                <a:cs typeface="Courier New" panose="02070309020205020404" pitchFamily="49" charset="0"/>
              </a:rPr>
              <a:t>() </a:t>
            </a:r>
            <a:r>
              <a:rPr lang="en-US" altLang="en-US" sz="2400" dirty="0">
                <a:cs typeface="Courier New" panose="02070309020205020404" pitchFamily="49" charset="0"/>
              </a:rPr>
              <a:t>returns the string contained in the </a:t>
            </a:r>
          </a:p>
          <a:p>
            <a:pPr marL="0" indent="0">
              <a:lnSpc>
                <a:spcPts val="2500"/>
              </a:lnSpc>
              <a:buNone/>
            </a:pP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ostringstream</a:t>
            </a:r>
            <a:r>
              <a:rPr lang="en-US" altLang="en-US" sz="2400" dirty="0">
                <a:latin typeface="Courier New" panose="02070309020205020404" pitchFamily="49" charset="0"/>
                <a:cs typeface="Courier New" panose="02070309020205020404" pitchFamily="49" charset="0"/>
              </a:rPr>
              <a:t> </a:t>
            </a:r>
            <a:r>
              <a:rPr lang="en-US" altLang="en-US" sz="2400" dirty="0">
                <a:cs typeface="Courier New" panose="02070309020205020404" pitchFamily="49" charset="0"/>
              </a:rPr>
              <a:t>or </a:t>
            </a:r>
            <a:r>
              <a:rPr lang="en-US" altLang="en-US" sz="2400" dirty="0" err="1">
                <a:latin typeface="Courier New" panose="02070309020205020404" pitchFamily="49" charset="0"/>
                <a:cs typeface="Courier New" panose="02070309020205020404" pitchFamily="49" charset="0"/>
              </a:rPr>
              <a:t>istringstream</a:t>
            </a:r>
            <a:r>
              <a:rPr lang="en-US" altLang="en-US" sz="2400" dirty="0">
                <a:latin typeface="Courier New" panose="02070309020205020404" pitchFamily="49" charset="0"/>
                <a:cs typeface="Courier New" panose="02070309020205020404" pitchFamily="49" charset="0"/>
              </a:rPr>
              <a:t> </a:t>
            </a:r>
            <a:r>
              <a:rPr lang="en-US" altLang="en-US" sz="2400" dirty="0">
                <a:cs typeface="Courier New" panose="02070309020205020404" pitchFamily="49" charset="0"/>
              </a:rPr>
              <a:t>object</a:t>
            </a:r>
          </a:p>
          <a:p>
            <a:pPr marL="0" indent="0">
              <a:lnSpc>
                <a:spcPts val="2500"/>
              </a:lnSpc>
              <a:buNone/>
            </a:pPr>
            <a:r>
              <a:rPr lang="en-US" altLang="en-US" sz="2400" dirty="0">
                <a:cs typeface="Courier New" panose="02070309020205020404" pitchFamily="49" charset="0"/>
              </a:rPr>
              <a:t>                example:   </a:t>
            </a:r>
            <a:r>
              <a:rPr lang="en-US" altLang="en-US" sz="2400" dirty="0">
                <a:latin typeface="Courier New" panose="02070309020205020404" pitchFamily="49" charset="0"/>
                <a:cs typeface="Courier New" panose="02070309020205020404" pitchFamily="49" charset="0"/>
              </a:rPr>
              <a:t>string </a:t>
            </a:r>
            <a:r>
              <a:rPr lang="en-US" altLang="en-US" sz="2400" dirty="0" err="1">
                <a:latin typeface="Courier New" panose="02070309020205020404" pitchFamily="49" charset="0"/>
                <a:cs typeface="Courier New" panose="02070309020205020404" pitchFamily="49" charset="0"/>
              </a:rPr>
              <a:t>os</a:t>
            </a:r>
            <a:r>
              <a:rPr lang="en-US" altLang="en-US" sz="2400" dirty="0">
                <a:latin typeface="Courier New" panose="02070309020205020404" pitchFamily="49" charset="0"/>
                <a:cs typeface="Courier New" panose="02070309020205020404" pitchFamily="49" charset="0"/>
              </a:rPr>
              <a:t> = </a:t>
            </a:r>
            <a:r>
              <a:rPr lang="en-US" altLang="en-US" sz="2400" dirty="0" err="1">
                <a:latin typeface="Courier New" panose="02070309020205020404" pitchFamily="49" charset="0"/>
                <a:cs typeface="Courier New" panose="02070309020205020404" pitchFamily="49" charset="0"/>
              </a:rPr>
              <a:t>ostr.str</a:t>
            </a:r>
            <a:r>
              <a:rPr lang="en-US" altLang="en-US" sz="2400" dirty="0">
                <a:latin typeface="Courier New" panose="02070309020205020404" pitchFamily="49" charset="0"/>
                <a:cs typeface="Courier New" panose="02070309020205020404" pitchFamily="49" charset="0"/>
              </a:rPr>
              <a:t>();</a:t>
            </a:r>
          </a:p>
          <a:p>
            <a:pPr marL="0" indent="0">
              <a:lnSpc>
                <a:spcPts val="2500"/>
              </a:lnSpc>
              <a:buNone/>
            </a:pPr>
            <a:r>
              <a:rPr lang="en-US" altLang="en-US" sz="2400" dirty="0">
                <a:latin typeface="Courier New" panose="02070309020205020404" pitchFamily="49" charset="0"/>
                <a:cs typeface="Courier New" panose="02070309020205020404" pitchFamily="49" charset="0"/>
              </a:rPr>
              <a:t>      </a:t>
            </a:r>
            <a:r>
              <a:rPr lang="en-US" altLang="en-US" sz="2400" dirty="0">
                <a:cs typeface="Courier New" panose="02070309020205020404" pitchFamily="49" charset="0"/>
              </a:rPr>
              <a:t>                 </a:t>
            </a:r>
            <a:r>
              <a:rPr lang="en-US" altLang="en-US" sz="2400" dirty="0">
                <a:latin typeface="Courier New" panose="02070309020205020404" pitchFamily="49" charset="0"/>
                <a:cs typeface="Courier New" panose="02070309020205020404" pitchFamily="49" charset="0"/>
              </a:rPr>
              <a:t> string is = </a:t>
            </a:r>
            <a:r>
              <a:rPr lang="en-US" altLang="en-US" sz="2400" dirty="0" err="1">
                <a:latin typeface="Courier New" panose="02070309020205020404" pitchFamily="49" charset="0"/>
                <a:cs typeface="Courier New" panose="02070309020205020404" pitchFamily="49" charset="0"/>
              </a:rPr>
              <a:t>istr.str</a:t>
            </a:r>
            <a:r>
              <a:rPr lang="en-US" altLang="en-US" sz="2400" dirty="0">
                <a:latin typeface="Courier New" panose="02070309020205020404" pitchFamily="49" charset="0"/>
                <a:cs typeface="Courier New" panose="02070309020205020404" pitchFamily="49" charset="0"/>
              </a:rPr>
              <a:t>();</a:t>
            </a:r>
            <a:endParaRPr lang="en-US" altLang="en-US" sz="2400" dirty="0">
              <a:cs typeface="Courier New" panose="02070309020205020404" pitchFamily="49" charset="0"/>
            </a:endParaRPr>
          </a:p>
          <a:p>
            <a:pPr marL="0" indent="0">
              <a:lnSpc>
                <a:spcPts val="2500"/>
              </a:lnSpc>
              <a:buNone/>
            </a:pPr>
            <a:endParaRPr lang="en-US" altLang="en-US" sz="2400" dirty="0">
              <a:latin typeface="Courier New" panose="02070309020205020404" pitchFamily="49" charset="0"/>
              <a:cs typeface="Courier New" panose="02070309020205020404" pitchFamily="49" charset="0"/>
            </a:endParaRPr>
          </a:p>
          <a:p>
            <a:pPr marL="0" indent="0" eaLnBrk="1" hangingPunct="1">
              <a:lnSpc>
                <a:spcPts val="2500"/>
              </a:lnSpc>
              <a:buNone/>
            </a:pPr>
            <a:r>
              <a:rPr lang="en-US" altLang="en-US" sz="2400" dirty="0">
                <a:latin typeface="Courier New" panose="02070309020205020404" pitchFamily="49" charset="0"/>
                <a:cs typeface="Courier New" panose="02070309020205020404" pitchFamily="49" charset="0"/>
              </a:rPr>
              <a:t>void </a:t>
            </a:r>
            <a:r>
              <a:rPr lang="en-US" altLang="en-US" sz="2400" dirty="0" err="1">
                <a:latin typeface="Courier New" panose="02070309020205020404" pitchFamily="49" charset="0"/>
                <a:cs typeface="Courier New" panose="02070309020205020404" pitchFamily="49" charset="0"/>
              </a:rPr>
              <a:t>str</a:t>
            </a:r>
            <a:r>
              <a:rPr lang="en-US" altLang="en-US" sz="2400" dirty="0">
                <a:latin typeface="Courier New" panose="02070309020205020404" pitchFamily="49" charset="0"/>
                <a:cs typeface="Courier New" panose="02070309020205020404" pitchFamily="49" charset="0"/>
              </a:rPr>
              <a:t>(string &amp;s) </a:t>
            </a:r>
            <a:r>
              <a:rPr lang="en-US" altLang="en-US" sz="2400" dirty="0">
                <a:cs typeface="Courier New" panose="02070309020205020404" pitchFamily="49" charset="0"/>
              </a:rPr>
              <a:t>sets the string that serves as the input</a:t>
            </a:r>
          </a:p>
          <a:p>
            <a:pPr marL="0" indent="0" eaLnBrk="1" hangingPunct="1">
              <a:lnSpc>
                <a:spcPts val="2500"/>
              </a:lnSpc>
              <a:buNone/>
            </a:pPr>
            <a:r>
              <a:rPr lang="en-US" altLang="en-US" sz="2400" dirty="0">
                <a:latin typeface="Courier New" panose="02070309020205020404" pitchFamily="49" charset="0"/>
                <a:cs typeface="Courier New" panose="02070309020205020404" pitchFamily="49" charset="0"/>
              </a:rPr>
              <a:t>      </a:t>
            </a:r>
            <a:r>
              <a:rPr lang="en-US" altLang="en-US" sz="2400" dirty="0">
                <a:cs typeface="Courier New" panose="02070309020205020404" pitchFamily="49" charset="0"/>
              </a:rPr>
              <a:t>or output stream for the object</a:t>
            </a:r>
          </a:p>
          <a:p>
            <a:pPr marL="0" indent="0">
              <a:lnSpc>
                <a:spcPts val="2500"/>
              </a:lnSpc>
              <a:buNone/>
            </a:pPr>
            <a:r>
              <a:rPr lang="en-US" altLang="en-US" sz="2400" dirty="0">
                <a:cs typeface="Courier New" panose="02070309020205020404" pitchFamily="49" charset="0"/>
              </a:rPr>
              <a:t>                example:   </a:t>
            </a:r>
            <a:r>
              <a:rPr lang="en-US" altLang="en-US" sz="2400" dirty="0" err="1">
                <a:latin typeface="Courier New" panose="02070309020205020404" pitchFamily="49" charset="0"/>
                <a:cs typeface="Courier New" panose="02070309020205020404" pitchFamily="49" charset="0"/>
              </a:rPr>
              <a:t>ostr.str</a:t>
            </a:r>
            <a:r>
              <a:rPr lang="en-US" altLang="en-US" sz="2400" dirty="0">
                <a:latin typeface="Courier New" panose="02070309020205020404" pitchFamily="49" charset="0"/>
                <a:cs typeface="Courier New" panose="02070309020205020404" pitchFamily="49" charset="0"/>
              </a:rPr>
              <a:t>(“50 64 28”);</a:t>
            </a:r>
          </a:p>
          <a:p>
            <a:pPr marL="0" indent="0">
              <a:lnSpc>
                <a:spcPts val="2500"/>
              </a:lnSpc>
              <a:buNone/>
            </a:pPr>
            <a:r>
              <a:rPr lang="en-US" altLang="en-US" sz="2400" dirty="0">
                <a:latin typeface="Courier New" panose="02070309020205020404" pitchFamily="49" charset="0"/>
                <a:cs typeface="Courier New" panose="02070309020205020404" pitchFamily="49" charset="0"/>
              </a:rPr>
              <a:t>      </a:t>
            </a:r>
            <a:r>
              <a:rPr lang="en-US" altLang="en-US" sz="2400" dirty="0">
                <a:cs typeface="Courier New" panose="02070309020205020404" pitchFamily="49" charset="0"/>
              </a:rPr>
              <a:t>                 </a:t>
            </a: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istr.str</a:t>
            </a:r>
            <a:r>
              <a:rPr lang="en-US" altLang="en-US" sz="2400" dirty="0">
                <a:latin typeface="Courier New" panose="02070309020205020404" pitchFamily="49" charset="0"/>
                <a:cs typeface="Courier New" panose="02070309020205020404" pitchFamily="49" charset="0"/>
              </a:rPr>
              <a:t>(“50 64 28”);</a:t>
            </a:r>
            <a:endParaRPr lang="en-US" altLang="en-US" sz="2400" dirty="0">
              <a:cs typeface="Courier New" panose="02070309020205020404" pitchFamily="49" charset="0"/>
            </a:endParaRPr>
          </a:p>
          <a:p>
            <a:pPr marL="457200" lvl="1" indent="0" eaLnBrk="1" hangingPunct="1">
              <a:lnSpc>
                <a:spcPts val="2500"/>
              </a:lnSpc>
              <a:buNone/>
            </a:pPr>
            <a:endParaRPr lang="en-US" altLang="en-US" sz="2400" dirty="0">
              <a:cs typeface="Courier New" panose="02070309020205020404" pitchFamily="49" charset="0"/>
            </a:endParaRPr>
          </a:p>
        </p:txBody>
      </p:sp>
      <p:sp>
        <p:nvSpPr>
          <p:cNvPr id="40964" name="Slide Number Placeholder 4">
            <a:extLst>
              <a:ext uri="{FF2B5EF4-FFF2-40B4-BE49-F238E27FC236}">
                <a16:creationId xmlns:a16="http://schemas.microsoft.com/office/drawing/2014/main" id="{57FE10CB-D85A-DB4C-B384-26A961318374}"/>
              </a:ext>
            </a:extLst>
          </p:cNvPr>
          <p:cNvSpPr>
            <a:spLocks noGrp="1"/>
          </p:cNvSpPr>
          <p:nvPr>
            <p:ph type="sldNum" sz="quarter" idx="10"/>
          </p:nvPr>
        </p:nvSpPr>
        <p:spPr>
          <a:xfrm>
            <a:off x="-1295400" y="647700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D03ACB9B-9652-024F-8D28-EBCD257D66AB}" type="slidenum">
              <a:rPr lang="en-US" altLang="en-US" sz="1200"/>
              <a:pPr>
                <a:spcBef>
                  <a:spcPct val="0"/>
                </a:spcBef>
                <a:buFontTx/>
                <a:buNone/>
              </a:pPr>
              <a:t>26</a:t>
            </a:fld>
            <a:endParaRPr lang="en-US" altLang="en-US" sz="1200" dirty="0"/>
          </a:p>
        </p:txBody>
      </p:sp>
    </p:spTree>
    <p:extLst>
      <p:ext uri="{BB962C8B-B14F-4D97-AF65-F5344CB8AC3E}">
        <p14:creationId xmlns:p14="http://schemas.microsoft.com/office/powerpoint/2010/main" val="25548327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ext Placeholder 2">
            <a:extLst>
              <a:ext uri="{FF2B5EF4-FFF2-40B4-BE49-F238E27FC236}">
                <a16:creationId xmlns:a16="http://schemas.microsoft.com/office/drawing/2014/main" id="{9F702DA8-3085-1642-8515-136B1B7231C2}"/>
              </a:ext>
            </a:extLst>
          </p:cNvPr>
          <p:cNvSpPr>
            <a:spLocks noGrp="1"/>
          </p:cNvSpPr>
          <p:nvPr>
            <p:ph type="body" sz="half" idx="1"/>
          </p:nvPr>
        </p:nvSpPr>
        <p:spPr>
          <a:xfrm>
            <a:off x="0" y="228601"/>
            <a:ext cx="9144000" cy="6439694"/>
          </a:xfrm>
        </p:spPr>
        <p:txBody>
          <a:bodyPr>
            <a:normAutofit fontScale="47500" lnSpcReduction="20000"/>
          </a:bodyPr>
          <a:lstStyle/>
          <a:p>
            <a:pPr marL="0" indent="0">
              <a:buNone/>
            </a:pPr>
            <a:r>
              <a:rPr lang="en-US" sz="3800" dirty="0">
                <a:latin typeface="Courier New" panose="02070309020205020404" pitchFamily="49" charset="0"/>
                <a:cs typeface="Courier New" panose="02070309020205020404" pitchFamily="49" charset="0"/>
              </a:rPr>
              <a:t>string </a:t>
            </a:r>
            <a:r>
              <a:rPr lang="en-US" sz="3800" dirty="0" err="1">
                <a:latin typeface="Courier New" panose="02070309020205020404" pitchFamily="49" charset="0"/>
                <a:cs typeface="Courier New" panose="02070309020205020404" pitchFamily="49" charset="0"/>
              </a:rPr>
              <a:t>str</a:t>
            </a:r>
            <a:r>
              <a:rPr lang="en-US" sz="3800" dirty="0">
                <a:latin typeface="Courier New" panose="02070309020205020404" pitchFamily="49" charset="0"/>
                <a:cs typeface="Courier New" panose="02070309020205020404" pitchFamily="49" charset="0"/>
              </a:rPr>
              <a:t> = "John  20 50";      // String to read from</a:t>
            </a:r>
          </a:p>
          <a:p>
            <a:pPr marL="0" indent="0">
              <a:buNone/>
            </a:pPr>
            <a:r>
              <a:rPr lang="en-US" sz="3800" dirty="0" err="1">
                <a:latin typeface="Courier New" panose="02070309020205020404" pitchFamily="49" charset="0"/>
                <a:cs typeface="Courier New" panose="02070309020205020404" pitchFamily="49" charset="0"/>
              </a:rPr>
              <a:t>const</a:t>
            </a:r>
            <a:r>
              <a:rPr lang="en-US" sz="3800" dirty="0">
                <a:latin typeface="Courier New" panose="02070309020205020404" pitchFamily="49" charset="0"/>
                <a:cs typeface="Courier New" panose="02070309020205020404" pitchFamily="49" charset="0"/>
              </a:rPr>
              <a:t> char *</a:t>
            </a:r>
            <a:r>
              <a:rPr lang="en-US" sz="3800" dirty="0" err="1">
                <a:latin typeface="Courier New" panose="02070309020205020404" pitchFamily="49" charset="0"/>
                <a:cs typeface="Courier New" panose="02070309020205020404" pitchFamily="49" charset="0"/>
              </a:rPr>
              <a:t>cstr</a:t>
            </a:r>
            <a:r>
              <a:rPr lang="en-US" sz="3800" dirty="0">
                <a:latin typeface="Courier New" panose="02070309020205020404" pitchFamily="49" charset="0"/>
                <a:cs typeface="Courier New" panose="02070309020205020404" pitchFamily="49" charset="0"/>
              </a:rPr>
              <a:t> = "Amy 30 42";  // </a:t>
            </a:r>
            <a:r>
              <a:rPr lang="en-US" sz="3800" dirty="0" err="1">
                <a:latin typeface="Courier New" panose="02070309020205020404" pitchFamily="49" charset="0"/>
                <a:cs typeface="Courier New" panose="02070309020205020404" pitchFamily="49" charset="0"/>
              </a:rPr>
              <a:t>Cstring</a:t>
            </a:r>
            <a:r>
              <a:rPr lang="en-US" sz="3800" dirty="0">
                <a:latin typeface="Courier New" panose="02070309020205020404" pitchFamily="49" charset="0"/>
                <a:cs typeface="Courier New" panose="02070309020205020404" pitchFamily="49" charset="0"/>
              </a:rPr>
              <a:t> to read from</a:t>
            </a:r>
          </a:p>
          <a:p>
            <a:pPr marL="0" indent="0">
              <a:buNone/>
            </a:pPr>
            <a:r>
              <a:rPr lang="en-US" sz="3800" dirty="0" err="1">
                <a:latin typeface="Courier New" panose="02070309020205020404" pitchFamily="49" charset="0"/>
                <a:cs typeface="Courier New" panose="02070309020205020404" pitchFamily="49" charset="0"/>
              </a:rPr>
              <a:t>istringstream</a:t>
            </a:r>
            <a:r>
              <a:rPr lang="en-US" sz="3800" dirty="0">
                <a:latin typeface="Courier New" panose="02070309020205020404" pitchFamily="49" charset="0"/>
                <a:cs typeface="Courier New" panose="02070309020205020404" pitchFamily="49" charset="0"/>
              </a:rPr>
              <a:t> istr1(</a:t>
            </a:r>
            <a:r>
              <a:rPr lang="en-US" sz="3800" dirty="0" err="1">
                <a:latin typeface="Courier New" panose="02070309020205020404" pitchFamily="49" charset="0"/>
                <a:cs typeface="Courier New" panose="02070309020205020404" pitchFamily="49" charset="0"/>
              </a:rPr>
              <a:t>str</a:t>
            </a:r>
            <a:r>
              <a:rPr lang="en-US" sz="3800" dirty="0">
                <a:latin typeface="Courier New" panose="02070309020205020404" pitchFamily="49" charset="0"/>
                <a:cs typeface="Courier New" panose="02070309020205020404" pitchFamily="49" charset="0"/>
              </a:rPr>
              <a:t>);        // istr1 will read from </a:t>
            </a:r>
            <a:r>
              <a:rPr lang="en-US" sz="3800" dirty="0" err="1">
                <a:latin typeface="Courier New" panose="02070309020205020404" pitchFamily="49" charset="0"/>
                <a:cs typeface="Courier New" panose="02070309020205020404" pitchFamily="49" charset="0"/>
              </a:rPr>
              <a:t>str</a:t>
            </a:r>
            <a:endParaRPr lang="en-US" sz="3800" dirty="0">
              <a:latin typeface="Courier New" panose="02070309020205020404" pitchFamily="49" charset="0"/>
              <a:cs typeface="Courier New" panose="02070309020205020404" pitchFamily="49" charset="0"/>
            </a:endParaRPr>
          </a:p>
          <a:p>
            <a:pPr marL="0" indent="0">
              <a:buNone/>
            </a:pPr>
            <a:r>
              <a:rPr lang="en-US" sz="3800" dirty="0" err="1">
                <a:latin typeface="Courier New" panose="02070309020205020404" pitchFamily="49" charset="0"/>
                <a:cs typeface="Courier New" panose="02070309020205020404" pitchFamily="49" charset="0"/>
              </a:rPr>
              <a:t>istringstream</a:t>
            </a:r>
            <a:r>
              <a:rPr lang="en-US" sz="3800" dirty="0">
                <a:latin typeface="Courier New" panose="02070309020205020404" pitchFamily="49" charset="0"/>
                <a:cs typeface="Courier New" panose="02070309020205020404" pitchFamily="49" charset="0"/>
              </a:rPr>
              <a:t> istr2;             // istr2 will read from </a:t>
            </a:r>
            <a:r>
              <a:rPr lang="en-US" sz="3800" dirty="0" err="1">
                <a:latin typeface="Courier New" panose="02070309020205020404" pitchFamily="49" charset="0"/>
                <a:cs typeface="Courier New" panose="02070309020205020404" pitchFamily="49" charset="0"/>
              </a:rPr>
              <a:t>cstr</a:t>
            </a:r>
            <a:endParaRPr lang="en-US" sz="3800" dirty="0">
              <a:latin typeface="Courier New" panose="02070309020205020404" pitchFamily="49" charset="0"/>
              <a:cs typeface="Courier New" panose="02070309020205020404" pitchFamily="49" charset="0"/>
            </a:endParaRPr>
          </a:p>
          <a:p>
            <a:pPr marL="0" indent="0">
              <a:buNone/>
            </a:pPr>
            <a:r>
              <a:rPr lang="en-US" sz="3800" dirty="0" err="1">
                <a:latin typeface="Courier New" panose="02070309020205020404" pitchFamily="49" charset="0"/>
                <a:cs typeface="Courier New" panose="02070309020205020404" pitchFamily="49" charset="0"/>
              </a:rPr>
              <a:t>ostringstream</a:t>
            </a:r>
            <a:r>
              <a:rPr lang="en-US" sz="3800" dirty="0">
                <a:latin typeface="Courier New" panose="02070309020205020404" pitchFamily="49" charset="0"/>
                <a:cs typeface="Courier New" panose="02070309020205020404" pitchFamily="49" charset="0"/>
              </a:rPr>
              <a:t> </a:t>
            </a:r>
            <a:r>
              <a:rPr lang="en-US" sz="3800" dirty="0" err="1">
                <a:latin typeface="Courier New" panose="02070309020205020404" pitchFamily="49" charset="0"/>
                <a:cs typeface="Courier New" panose="02070309020205020404" pitchFamily="49" charset="0"/>
              </a:rPr>
              <a:t>ostr</a:t>
            </a:r>
            <a:r>
              <a:rPr lang="en-US" sz="3800" dirty="0">
                <a:latin typeface="Courier New" panose="02070309020205020404" pitchFamily="49" charset="0"/>
                <a:cs typeface="Courier New" panose="02070309020205020404" pitchFamily="49" charset="0"/>
              </a:rPr>
              <a:t>;              // The </a:t>
            </a:r>
            <a:r>
              <a:rPr lang="en-US" sz="3800" dirty="0" err="1">
                <a:latin typeface="Courier New" panose="02070309020205020404" pitchFamily="49" charset="0"/>
                <a:cs typeface="Courier New" panose="02070309020205020404" pitchFamily="49" charset="0"/>
              </a:rPr>
              <a:t>ostringstream</a:t>
            </a:r>
            <a:r>
              <a:rPr lang="en-US" sz="3800" dirty="0">
                <a:latin typeface="Courier New" panose="02070309020205020404" pitchFamily="49" charset="0"/>
                <a:cs typeface="Courier New" panose="02070309020205020404" pitchFamily="49" charset="0"/>
              </a:rPr>
              <a:t> object </a:t>
            </a:r>
          </a:p>
          <a:p>
            <a:pPr marL="0" indent="0">
              <a:buNone/>
            </a:pPr>
            <a:r>
              <a:rPr lang="en-US" sz="3800" dirty="0">
                <a:latin typeface="Courier New" panose="02070309020205020404" pitchFamily="49" charset="0"/>
                <a:cs typeface="Courier New" panose="02070309020205020404" pitchFamily="49" charset="0"/>
              </a:rPr>
              <a:t>                                 //    to write to</a:t>
            </a:r>
          </a:p>
          <a:p>
            <a:pPr marL="0" indent="0">
              <a:buNone/>
            </a:pPr>
            <a:endParaRPr lang="en-US" sz="2100" dirty="0">
              <a:latin typeface="Courier New" panose="02070309020205020404" pitchFamily="49" charset="0"/>
              <a:cs typeface="Courier New" panose="02070309020205020404" pitchFamily="49" charset="0"/>
            </a:endParaRPr>
          </a:p>
          <a:p>
            <a:pPr marL="0" indent="0">
              <a:buNone/>
            </a:pPr>
            <a:r>
              <a:rPr lang="en-US" sz="3800" dirty="0">
                <a:latin typeface="Courier New" panose="02070309020205020404" pitchFamily="49" charset="0"/>
                <a:cs typeface="Courier New" panose="02070309020205020404" pitchFamily="49" charset="0"/>
              </a:rPr>
              <a:t>string name;</a:t>
            </a:r>
          </a:p>
          <a:p>
            <a:pPr marL="0" indent="0">
              <a:buNone/>
            </a:pPr>
            <a:r>
              <a:rPr lang="en-US" sz="3800" dirty="0" err="1">
                <a:latin typeface="Courier New" panose="02070309020205020404" pitchFamily="49" charset="0"/>
                <a:cs typeface="Courier New" panose="02070309020205020404" pitchFamily="49" charset="0"/>
              </a:rPr>
              <a:t>int</a:t>
            </a:r>
            <a:r>
              <a:rPr lang="en-US" sz="3800" dirty="0">
                <a:latin typeface="Courier New" panose="02070309020205020404" pitchFamily="49" charset="0"/>
                <a:cs typeface="Courier New" panose="02070309020205020404" pitchFamily="49" charset="0"/>
              </a:rPr>
              <a:t> score1, score2, </a:t>
            </a:r>
            <a:r>
              <a:rPr lang="en-US" sz="3800" dirty="0" err="1">
                <a:latin typeface="Courier New" panose="02070309020205020404" pitchFamily="49" charset="0"/>
                <a:cs typeface="Courier New" panose="02070309020205020404" pitchFamily="49" charset="0"/>
              </a:rPr>
              <a:t>average_score</a:t>
            </a:r>
            <a:r>
              <a:rPr lang="en-US" sz="3800" dirty="0">
                <a:latin typeface="Courier New" panose="02070309020205020404" pitchFamily="49" charset="0"/>
                <a:cs typeface="Courier New" panose="02070309020205020404" pitchFamily="49" charset="0"/>
              </a:rPr>
              <a:t>;</a:t>
            </a:r>
            <a:br>
              <a:rPr lang="en-US" sz="3800" dirty="0">
                <a:latin typeface="Courier New" panose="02070309020205020404" pitchFamily="49" charset="0"/>
                <a:cs typeface="Courier New" panose="02070309020205020404" pitchFamily="49" charset="0"/>
              </a:rPr>
            </a:br>
            <a:endParaRPr lang="en-US" sz="3800" dirty="0">
              <a:latin typeface="Courier New" panose="02070309020205020404" pitchFamily="49" charset="0"/>
              <a:cs typeface="Courier New" panose="02070309020205020404" pitchFamily="49" charset="0"/>
            </a:endParaRPr>
          </a:p>
          <a:p>
            <a:pPr marL="0" indent="0">
              <a:buNone/>
            </a:pPr>
            <a:endParaRPr lang="en-US" sz="3800" dirty="0">
              <a:latin typeface="Courier New" panose="02070309020205020404" pitchFamily="49" charset="0"/>
              <a:cs typeface="Courier New" panose="02070309020205020404" pitchFamily="49" charset="0"/>
            </a:endParaRPr>
          </a:p>
          <a:p>
            <a:pPr marL="0" indent="0">
              <a:buNone/>
            </a:pPr>
            <a:r>
              <a:rPr lang="en-US" sz="3800" dirty="0">
                <a:latin typeface="Courier New" panose="02070309020205020404" pitchFamily="49" charset="0"/>
                <a:cs typeface="Courier New" panose="02070309020205020404" pitchFamily="49" charset="0"/>
              </a:rPr>
              <a:t>// Read name and scores and compute average</a:t>
            </a:r>
          </a:p>
          <a:p>
            <a:pPr marL="0" indent="0">
              <a:buNone/>
            </a:pPr>
            <a:r>
              <a:rPr lang="en-US" sz="3800" dirty="0">
                <a:latin typeface="Courier New" panose="02070309020205020404" pitchFamily="49" charset="0"/>
                <a:cs typeface="Courier New" panose="02070309020205020404" pitchFamily="49" charset="0"/>
              </a:rPr>
              <a:t>// then write to </a:t>
            </a:r>
            <a:r>
              <a:rPr lang="en-US" sz="3800" dirty="0" err="1">
                <a:latin typeface="Courier New" panose="02070309020205020404" pitchFamily="49" charset="0"/>
                <a:cs typeface="Courier New" panose="02070309020205020404" pitchFamily="49" charset="0"/>
              </a:rPr>
              <a:t>ostr</a:t>
            </a:r>
            <a:endParaRPr lang="en-US" sz="3800" dirty="0">
              <a:latin typeface="Courier New" panose="02070309020205020404" pitchFamily="49" charset="0"/>
              <a:cs typeface="Courier New" panose="02070309020205020404" pitchFamily="49" charset="0"/>
            </a:endParaRPr>
          </a:p>
          <a:p>
            <a:pPr marL="0" indent="0">
              <a:buNone/>
            </a:pPr>
            <a:r>
              <a:rPr lang="en-US" sz="3800" dirty="0">
                <a:latin typeface="Courier New" panose="02070309020205020404" pitchFamily="49" charset="0"/>
                <a:cs typeface="Courier New" panose="02070309020205020404" pitchFamily="49" charset="0"/>
              </a:rPr>
              <a:t>istr1 &gt;&gt; name &gt;&gt;  score1 &gt;&gt; score2;</a:t>
            </a:r>
          </a:p>
          <a:p>
            <a:pPr marL="0" indent="0">
              <a:buNone/>
            </a:pPr>
            <a:r>
              <a:rPr lang="en-US" sz="3800" dirty="0" err="1">
                <a:latin typeface="Courier New" panose="02070309020205020404" pitchFamily="49" charset="0"/>
                <a:cs typeface="Courier New" panose="02070309020205020404" pitchFamily="49" charset="0"/>
              </a:rPr>
              <a:t>average_score</a:t>
            </a:r>
            <a:r>
              <a:rPr lang="en-US" sz="3800" dirty="0">
                <a:latin typeface="Courier New" panose="02070309020205020404" pitchFamily="49" charset="0"/>
                <a:cs typeface="Courier New" panose="02070309020205020404" pitchFamily="49" charset="0"/>
              </a:rPr>
              <a:t> = (score1 + score2)/2;</a:t>
            </a:r>
          </a:p>
          <a:p>
            <a:pPr marL="0" indent="0">
              <a:buNone/>
            </a:pPr>
            <a:r>
              <a:rPr lang="en-US" sz="3800" dirty="0" err="1">
                <a:latin typeface="Courier New" panose="02070309020205020404" pitchFamily="49" charset="0"/>
                <a:cs typeface="Courier New" panose="02070309020205020404" pitchFamily="49" charset="0"/>
              </a:rPr>
              <a:t>ostr</a:t>
            </a:r>
            <a:r>
              <a:rPr lang="en-US" sz="3800" dirty="0">
                <a:latin typeface="Courier New" panose="02070309020205020404" pitchFamily="49" charset="0"/>
                <a:cs typeface="Courier New" panose="02070309020205020404" pitchFamily="49" charset="0"/>
              </a:rPr>
              <a:t> &lt;&lt;  name &lt;&lt; " has average score " &lt;&lt; </a:t>
            </a:r>
            <a:r>
              <a:rPr lang="en-US" sz="3800" dirty="0" err="1">
                <a:latin typeface="Courier New" panose="02070309020205020404" pitchFamily="49" charset="0"/>
                <a:cs typeface="Courier New" panose="02070309020205020404" pitchFamily="49" charset="0"/>
              </a:rPr>
              <a:t>average_score</a:t>
            </a:r>
            <a:r>
              <a:rPr lang="en-US" sz="3800" dirty="0">
                <a:latin typeface="Courier New" panose="02070309020205020404" pitchFamily="49" charset="0"/>
                <a:cs typeface="Courier New" panose="02070309020205020404" pitchFamily="49" charset="0"/>
              </a:rPr>
              <a:t> &lt;&lt; "\n";</a:t>
            </a:r>
            <a:br>
              <a:rPr lang="en-US" sz="3800" dirty="0">
                <a:latin typeface="Courier New" panose="02070309020205020404" pitchFamily="49" charset="0"/>
                <a:cs typeface="Courier New" panose="02070309020205020404" pitchFamily="49" charset="0"/>
              </a:rPr>
            </a:br>
            <a:endParaRPr lang="en-US" sz="3800" dirty="0">
              <a:latin typeface="Courier New" panose="02070309020205020404" pitchFamily="49" charset="0"/>
              <a:cs typeface="Courier New" panose="02070309020205020404" pitchFamily="49" charset="0"/>
            </a:endParaRPr>
          </a:p>
          <a:p>
            <a:pPr marL="0" indent="0">
              <a:buNone/>
            </a:pPr>
            <a:endParaRPr lang="en-US" sz="3800" dirty="0">
              <a:latin typeface="Courier New" panose="02070309020205020404" pitchFamily="49" charset="0"/>
              <a:cs typeface="Courier New" panose="02070309020205020404" pitchFamily="49" charset="0"/>
            </a:endParaRPr>
          </a:p>
          <a:p>
            <a:pPr marL="0" indent="0">
              <a:buNone/>
            </a:pPr>
            <a:r>
              <a:rPr lang="en-US" sz="3800" dirty="0">
                <a:latin typeface="Courier New" panose="02070309020205020404" pitchFamily="49" charset="0"/>
                <a:cs typeface="Courier New" panose="02070309020205020404" pitchFamily="49" charset="0"/>
              </a:rPr>
              <a:t>// Set istr2 to read from the C string and repeat the above</a:t>
            </a:r>
          </a:p>
          <a:p>
            <a:pPr marL="0" indent="0">
              <a:buNone/>
            </a:pPr>
            <a:r>
              <a:rPr lang="en-US" sz="3800" dirty="0">
                <a:latin typeface="Courier New" panose="02070309020205020404" pitchFamily="49" charset="0"/>
                <a:cs typeface="Courier New" panose="02070309020205020404" pitchFamily="49" charset="0"/>
              </a:rPr>
              <a:t>istr2.str(</a:t>
            </a:r>
            <a:r>
              <a:rPr lang="en-US" sz="3800" dirty="0" err="1">
                <a:latin typeface="Courier New" panose="02070309020205020404" pitchFamily="49" charset="0"/>
                <a:cs typeface="Courier New" panose="02070309020205020404" pitchFamily="49" charset="0"/>
              </a:rPr>
              <a:t>cstr</a:t>
            </a:r>
            <a:r>
              <a:rPr lang="en-US" sz="3800" dirty="0">
                <a:latin typeface="Courier New" panose="02070309020205020404" pitchFamily="49" charset="0"/>
                <a:cs typeface="Courier New" panose="02070309020205020404" pitchFamily="49" charset="0"/>
              </a:rPr>
              <a:t>);</a:t>
            </a:r>
          </a:p>
          <a:p>
            <a:pPr marL="0" indent="0">
              <a:buNone/>
            </a:pPr>
            <a:r>
              <a:rPr lang="en-US" sz="3800" dirty="0">
                <a:latin typeface="Courier New" panose="02070309020205020404" pitchFamily="49" charset="0"/>
                <a:cs typeface="Courier New" panose="02070309020205020404" pitchFamily="49" charset="0"/>
              </a:rPr>
              <a:t>istr2 &gt;&gt; name &gt;&gt;  score1 &gt;&gt; score2;</a:t>
            </a:r>
          </a:p>
          <a:p>
            <a:pPr marL="0" indent="0">
              <a:buNone/>
            </a:pPr>
            <a:r>
              <a:rPr lang="en-US" sz="3800" dirty="0" err="1">
                <a:latin typeface="Courier New" panose="02070309020205020404" pitchFamily="49" charset="0"/>
                <a:cs typeface="Courier New" panose="02070309020205020404" pitchFamily="49" charset="0"/>
              </a:rPr>
              <a:t>average_score</a:t>
            </a:r>
            <a:r>
              <a:rPr lang="en-US" sz="3800" dirty="0">
                <a:latin typeface="Courier New" panose="02070309020205020404" pitchFamily="49" charset="0"/>
                <a:cs typeface="Courier New" panose="02070309020205020404" pitchFamily="49" charset="0"/>
              </a:rPr>
              <a:t> = (score1 + score2)/2;</a:t>
            </a:r>
          </a:p>
          <a:p>
            <a:pPr marL="0" indent="0">
              <a:buNone/>
            </a:pPr>
            <a:r>
              <a:rPr lang="en-US" sz="3800" dirty="0" err="1">
                <a:latin typeface="Courier New" panose="02070309020205020404" pitchFamily="49" charset="0"/>
                <a:cs typeface="Courier New" panose="02070309020205020404" pitchFamily="49" charset="0"/>
              </a:rPr>
              <a:t>ostr</a:t>
            </a:r>
            <a:r>
              <a:rPr lang="en-US" sz="3800" dirty="0">
                <a:latin typeface="Courier New" panose="02070309020205020404" pitchFamily="49" charset="0"/>
                <a:cs typeface="Courier New" panose="02070309020205020404" pitchFamily="49" charset="0"/>
              </a:rPr>
              <a:t> &lt;&lt;  name &lt;&lt; " has average score " &lt;&lt; </a:t>
            </a:r>
            <a:r>
              <a:rPr lang="en-US" sz="3800" dirty="0" err="1">
                <a:latin typeface="Courier New" panose="02070309020205020404" pitchFamily="49" charset="0"/>
                <a:cs typeface="Courier New" panose="02070309020205020404" pitchFamily="49" charset="0"/>
              </a:rPr>
              <a:t>average_score</a:t>
            </a:r>
            <a:r>
              <a:rPr lang="en-US" sz="3800" dirty="0">
                <a:latin typeface="Courier New" panose="02070309020205020404" pitchFamily="49" charset="0"/>
                <a:cs typeface="Courier New" panose="02070309020205020404" pitchFamily="49" charset="0"/>
              </a:rPr>
              <a:t> &lt;&lt; "\n";</a:t>
            </a:r>
          </a:p>
        </p:txBody>
      </p:sp>
      <p:sp>
        <p:nvSpPr>
          <p:cNvPr id="40964" name="Slide Number Placeholder 4">
            <a:extLst>
              <a:ext uri="{FF2B5EF4-FFF2-40B4-BE49-F238E27FC236}">
                <a16:creationId xmlns:a16="http://schemas.microsoft.com/office/drawing/2014/main" id="{57FE10CB-D85A-DB4C-B384-26A961318374}"/>
              </a:ext>
            </a:extLst>
          </p:cNvPr>
          <p:cNvSpPr>
            <a:spLocks noGrp="1"/>
          </p:cNvSpPr>
          <p:nvPr>
            <p:ph type="sldNum" sz="quarter" idx="10"/>
          </p:nvPr>
        </p:nvSpPr>
        <p:spPr>
          <a:xfrm>
            <a:off x="-1295400" y="647700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D03ACB9B-9652-024F-8D28-EBCD257D66AB}" type="slidenum">
              <a:rPr lang="en-US" altLang="en-US" sz="1200"/>
              <a:pPr>
                <a:spcBef>
                  <a:spcPct val="0"/>
                </a:spcBef>
                <a:buFontTx/>
                <a:buNone/>
              </a:pPr>
              <a:t>27</a:t>
            </a:fld>
            <a:endParaRPr lang="en-US" altLang="en-US" sz="1200" dirty="0"/>
          </a:p>
        </p:txBody>
      </p:sp>
    </p:spTree>
    <p:extLst>
      <p:ext uri="{BB962C8B-B14F-4D97-AF65-F5344CB8AC3E}">
        <p14:creationId xmlns:p14="http://schemas.microsoft.com/office/powerpoint/2010/main" val="37653464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12FB3A9B-2324-A04A-A3A4-1A7176B8BB29}"/>
              </a:ext>
            </a:extLst>
          </p:cNvPr>
          <p:cNvSpPr>
            <a:spLocks noGrp="1"/>
          </p:cNvSpPr>
          <p:nvPr>
            <p:ph type="title"/>
          </p:nvPr>
        </p:nvSpPr>
        <p:spPr/>
        <p:txBody>
          <a:bodyPr/>
          <a:lstStyle/>
          <a:p>
            <a:pPr eaLnBrk="1" hangingPunct="1"/>
            <a:r>
              <a:rPr lang="en-US" altLang="en-US"/>
              <a:t>Numeric Conversion Functions</a:t>
            </a:r>
          </a:p>
        </p:txBody>
      </p:sp>
      <p:sp>
        <p:nvSpPr>
          <p:cNvPr id="43011" name="Text Placeholder 2">
            <a:extLst>
              <a:ext uri="{FF2B5EF4-FFF2-40B4-BE49-F238E27FC236}">
                <a16:creationId xmlns:a16="http://schemas.microsoft.com/office/drawing/2014/main" id="{F15ACD98-629E-1945-A929-8C2503DEFD93}"/>
              </a:ext>
            </a:extLst>
          </p:cNvPr>
          <p:cNvSpPr>
            <a:spLocks noGrp="1"/>
          </p:cNvSpPr>
          <p:nvPr>
            <p:ph type="body" sz="half" idx="1"/>
          </p:nvPr>
        </p:nvSpPr>
        <p:spPr>
          <a:xfrm>
            <a:off x="304800" y="1600200"/>
            <a:ext cx="8534400" cy="4572000"/>
          </a:xfrm>
        </p:spPr>
        <p:txBody>
          <a:bodyPr>
            <a:normAutofit lnSpcReduction="10000"/>
          </a:bodyPr>
          <a:lstStyle/>
          <a:p>
            <a:pPr eaLnBrk="1" hangingPunct="1"/>
            <a:r>
              <a:rPr lang="en-US" altLang="en-US" dirty="0"/>
              <a:t>Introduced in C++ 11</a:t>
            </a:r>
          </a:p>
          <a:p>
            <a:pPr eaLnBrk="1" hangingPunct="1"/>
            <a:r>
              <a:rPr lang="en-US" altLang="en-US" dirty="0"/>
              <a:t>Allow conversion between numeric values and strings</a:t>
            </a:r>
          </a:p>
          <a:p>
            <a:pPr lvl="1" eaLnBrk="1" hangingPunct="1"/>
            <a:r>
              <a:rPr lang="en-US" altLang="en-US" b="1" dirty="0" err="1">
                <a:latin typeface="Courier New" panose="02070309020205020404" pitchFamily="49" charset="0"/>
                <a:cs typeface="Courier New" panose="02070309020205020404" pitchFamily="49" charset="0"/>
              </a:rPr>
              <a:t>to_string</a:t>
            </a:r>
            <a:r>
              <a:rPr lang="en-US" altLang="en-US" b="1" dirty="0">
                <a:latin typeface="Courier New" panose="02070309020205020404" pitchFamily="49" charset="0"/>
                <a:cs typeface="Courier New" panose="02070309020205020404" pitchFamily="49" charset="0"/>
              </a:rPr>
              <a:t>() </a:t>
            </a:r>
            <a:r>
              <a:rPr lang="en-US" altLang="en-US" dirty="0"/>
              <a:t>– convert a numeric value to a  </a:t>
            </a:r>
          </a:p>
          <a:p>
            <a:pPr marL="457200" lvl="1" indent="0" eaLnBrk="1" hangingPunct="1">
              <a:buNone/>
            </a:pPr>
            <a:r>
              <a:rPr lang="en-US" altLang="en-US" dirty="0"/>
              <a:t>                                      string </a:t>
            </a:r>
          </a:p>
          <a:p>
            <a:pPr lvl="1" eaLnBrk="1" hangingPunct="1"/>
            <a:r>
              <a:rPr lang="en-US" altLang="en-US" b="1" dirty="0" err="1">
                <a:latin typeface="Courier New" panose="02070309020205020404" pitchFamily="49" charset="0"/>
                <a:cs typeface="Courier New" panose="02070309020205020404" pitchFamily="49" charset="0"/>
              </a:rPr>
              <a:t>stoi</a:t>
            </a:r>
            <a:r>
              <a:rPr lang="en-US" altLang="en-US" b="1" dirty="0">
                <a:latin typeface="Courier New" panose="02070309020205020404" pitchFamily="49" charset="0"/>
                <a:cs typeface="Courier New" panose="02070309020205020404" pitchFamily="49" charset="0"/>
              </a:rPr>
              <a:t>() </a:t>
            </a:r>
            <a:r>
              <a:rPr lang="en-US" altLang="en-US" dirty="0"/>
              <a:t>– convert a string to an </a:t>
            </a:r>
            <a:r>
              <a:rPr lang="en-US" altLang="en-US" dirty="0" err="1"/>
              <a:t>int</a:t>
            </a:r>
            <a:endParaRPr lang="en-US" altLang="en-US" dirty="0"/>
          </a:p>
          <a:p>
            <a:pPr lvl="1" eaLnBrk="1" hangingPunct="1"/>
            <a:r>
              <a:rPr lang="en-US" altLang="en-US" b="1" dirty="0" err="1">
                <a:latin typeface="Courier New" panose="02070309020205020404" pitchFamily="49" charset="0"/>
                <a:cs typeface="Courier New" panose="02070309020205020404" pitchFamily="49" charset="0"/>
              </a:rPr>
              <a:t>stol</a:t>
            </a:r>
            <a:r>
              <a:rPr lang="en-US" altLang="en-US" b="1" dirty="0">
                <a:latin typeface="Courier New" panose="02070309020205020404" pitchFamily="49" charset="0"/>
                <a:cs typeface="Courier New" panose="02070309020205020404" pitchFamily="49" charset="0"/>
              </a:rPr>
              <a:t>() </a:t>
            </a:r>
            <a:r>
              <a:rPr lang="en-US" altLang="en-US" dirty="0"/>
              <a:t>– convert a string to a long</a:t>
            </a:r>
          </a:p>
          <a:p>
            <a:pPr lvl="1" eaLnBrk="1" hangingPunct="1"/>
            <a:r>
              <a:rPr lang="en-US" altLang="en-US" b="1" dirty="0" err="1">
                <a:latin typeface="Courier New" panose="02070309020205020404" pitchFamily="49" charset="0"/>
                <a:cs typeface="Courier New" panose="02070309020205020404" pitchFamily="49" charset="0"/>
              </a:rPr>
              <a:t>stof</a:t>
            </a:r>
            <a:r>
              <a:rPr lang="en-US" altLang="en-US" b="1" dirty="0">
                <a:latin typeface="Courier New" panose="02070309020205020404" pitchFamily="49" charset="0"/>
                <a:cs typeface="Courier New" panose="02070309020205020404" pitchFamily="49" charset="0"/>
              </a:rPr>
              <a:t>() </a:t>
            </a:r>
            <a:r>
              <a:rPr lang="en-US" altLang="en-US" dirty="0"/>
              <a:t>– convert a string to a float</a:t>
            </a:r>
          </a:p>
          <a:p>
            <a:pPr lvl="1" eaLnBrk="1" hangingPunct="1"/>
            <a:r>
              <a:rPr lang="en-US" altLang="en-US" b="1" dirty="0" err="1">
                <a:latin typeface="Courier New" panose="02070309020205020404" pitchFamily="49" charset="0"/>
                <a:cs typeface="Courier New" panose="02070309020205020404" pitchFamily="49" charset="0"/>
              </a:rPr>
              <a:t>stod</a:t>
            </a:r>
            <a:r>
              <a:rPr lang="en-US" altLang="en-US" b="1" dirty="0">
                <a:latin typeface="Courier New" panose="02070309020205020404" pitchFamily="49" charset="0"/>
                <a:cs typeface="Courier New" panose="02070309020205020404" pitchFamily="49" charset="0"/>
              </a:rPr>
              <a:t>() </a:t>
            </a:r>
            <a:r>
              <a:rPr lang="en-US" altLang="en-US" dirty="0"/>
              <a:t>– convert a string to a double</a:t>
            </a:r>
          </a:p>
        </p:txBody>
      </p:sp>
      <p:sp>
        <p:nvSpPr>
          <p:cNvPr id="43012" name="Slide Number Placeholder 4">
            <a:extLst>
              <a:ext uri="{FF2B5EF4-FFF2-40B4-BE49-F238E27FC236}">
                <a16:creationId xmlns:a16="http://schemas.microsoft.com/office/drawing/2014/main" id="{A2410F96-9A24-9245-8A7D-50CBB73EF00E}"/>
              </a:ext>
            </a:extLst>
          </p:cNvPr>
          <p:cNvSpPr>
            <a:spLocks noGrp="1"/>
          </p:cNvSpPr>
          <p:nvPr>
            <p:ph type="sldNum" sz="quarter" idx="10"/>
          </p:nvPr>
        </p:nvSpPr>
        <p:spPr>
          <a:xfrm>
            <a:off x="-1219200" y="6492875"/>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2E5BF0AA-CBC5-6847-9FB4-D2764F66F768}" type="slidenum">
              <a:rPr lang="en-US" altLang="en-US" sz="1200"/>
              <a:pPr>
                <a:spcBef>
                  <a:spcPct val="0"/>
                </a:spcBef>
                <a:buFontTx/>
                <a:buNone/>
              </a:pPr>
              <a:t>28</a:t>
            </a:fld>
            <a:endParaRPr lang="en-US" altLang="en-US" sz="1200" dirty="0"/>
          </a:p>
        </p:txBody>
      </p:sp>
    </p:spTree>
    <p:extLst>
      <p:ext uri="{BB962C8B-B14F-4D97-AF65-F5344CB8AC3E}">
        <p14:creationId xmlns:p14="http://schemas.microsoft.com/office/powerpoint/2010/main" val="5250528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E4CEAD13-BBC4-AA41-B3F2-EDFF89917232}"/>
              </a:ext>
            </a:extLst>
          </p:cNvPr>
          <p:cNvSpPr>
            <a:spLocks noGrp="1" noChangeArrowheads="1"/>
          </p:cNvSpPr>
          <p:nvPr>
            <p:ph type="title"/>
          </p:nvPr>
        </p:nvSpPr>
        <p:spPr/>
        <p:txBody>
          <a:bodyPr/>
          <a:lstStyle/>
          <a:p>
            <a:pPr eaLnBrk="1" hangingPunct="1">
              <a:defRPr/>
            </a:pPr>
            <a:r>
              <a:rPr lang="en-US" altLang="en-US" dirty="0">
                <a:latin typeface="+mn-lt"/>
              </a:rPr>
              <a:t>Example - </a:t>
            </a:r>
            <a:r>
              <a:rPr lang="en-US" altLang="en-US" b="1" dirty="0" err="1">
                <a:latin typeface="Courier New" pitchFamily="49" charset="0"/>
              </a:rPr>
              <a:t>stoi</a:t>
            </a:r>
            <a:r>
              <a:rPr lang="en-US" altLang="en-US" dirty="0"/>
              <a:t> </a:t>
            </a:r>
            <a:endParaRPr lang="en-US" altLang="en-US" b="1" dirty="0">
              <a:latin typeface="Courier New" pitchFamily="49" charset="0"/>
            </a:endParaRPr>
          </a:p>
        </p:txBody>
      </p:sp>
      <p:sp>
        <p:nvSpPr>
          <p:cNvPr id="24579" name="Rectangle 3">
            <a:extLst>
              <a:ext uri="{FF2B5EF4-FFF2-40B4-BE49-F238E27FC236}">
                <a16:creationId xmlns:a16="http://schemas.microsoft.com/office/drawing/2014/main" id="{44E837E5-CFAA-5A43-A11B-81EC4FA7A29B}"/>
              </a:ext>
            </a:extLst>
          </p:cNvPr>
          <p:cNvSpPr>
            <a:spLocks noGrp="1" noChangeArrowheads="1"/>
          </p:cNvSpPr>
          <p:nvPr>
            <p:ph idx="1"/>
          </p:nvPr>
        </p:nvSpPr>
        <p:spPr>
          <a:xfrm>
            <a:off x="304800" y="1417638"/>
            <a:ext cx="8458200" cy="4754562"/>
          </a:xfrm>
        </p:spPr>
        <p:txBody>
          <a:bodyPr>
            <a:normAutofit fontScale="92500" lnSpcReduction="20000"/>
          </a:bodyPr>
          <a:lstStyle/>
          <a:p>
            <a:pPr eaLnBrk="1" hangingPunct="1">
              <a:lnSpc>
                <a:spcPct val="90000"/>
              </a:lnSpc>
              <a:buClr>
                <a:schemeClr val="tx1"/>
              </a:buClr>
              <a:defRPr/>
            </a:pPr>
            <a:r>
              <a:rPr lang="en-US" altLang="en-US" sz="2800" dirty="0">
                <a:solidFill>
                  <a:srgbClr val="3D8963"/>
                </a:solidFill>
              </a:rPr>
              <a:t> </a:t>
            </a:r>
            <a:r>
              <a:rPr lang="en-US" altLang="en-US" sz="2600" b="1" dirty="0" err="1">
                <a:solidFill>
                  <a:srgbClr val="3D8963"/>
                </a:solidFill>
                <a:latin typeface="Courier New" pitchFamily="49" charset="0"/>
              </a:rPr>
              <a:t>stoi</a:t>
            </a:r>
            <a:r>
              <a:rPr lang="en-US" altLang="en-US" sz="2600" dirty="0"/>
              <a:t> converts </a:t>
            </a:r>
            <a:r>
              <a:rPr lang="en-US" altLang="en-US" sz="2600" b="1" dirty="0">
                <a:solidFill>
                  <a:srgbClr val="3D8963"/>
                </a:solidFill>
              </a:rPr>
              <a:t>s</a:t>
            </a:r>
            <a:r>
              <a:rPr lang="en-US" altLang="en-US" sz="2600" dirty="0"/>
              <a:t>tring </a:t>
            </a:r>
            <a:r>
              <a:rPr lang="en-US" altLang="en-US" sz="2600" b="1" dirty="0">
                <a:solidFill>
                  <a:srgbClr val="3D8963"/>
                </a:solidFill>
              </a:rPr>
              <a:t>to</a:t>
            </a:r>
            <a:r>
              <a:rPr lang="en-US" altLang="en-US" sz="2600" dirty="0"/>
              <a:t> </a:t>
            </a:r>
            <a:r>
              <a:rPr lang="en-US" altLang="en-US" sz="2600" b="1" dirty="0" err="1">
                <a:solidFill>
                  <a:srgbClr val="3D8963"/>
                </a:solidFill>
              </a:rPr>
              <a:t>i</a:t>
            </a:r>
            <a:r>
              <a:rPr lang="en-US" altLang="en-US" sz="2600" dirty="0" err="1"/>
              <a:t>nt</a:t>
            </a:r>
            <a:r>
              <a:rPr lang="en-US" altLang="en-US" sz="2600" dirty="0"/>
              <a:t> </a:t>
            </a:r>
          </a:p>
          <a:p>
            <a:pPr marL="0" indent="0" eaLnBrk="1" hangingPunct="1">
              <a:lnSpc>
                <a:spcPct val="90000"/>
              </a:lnSpc>
              <a:buClr>
                <a:schemeClr val="tx1"/>
              </a:buClr>
              <a:buFontTx/>
              <a:buNone/>
              <a:defRPr/>
            </a:pPr>
            <a:r>
              <a:rPr lang="en-US" altLang="en-US" sz="2400" b="1" dirty="0">
                <a:solidFill>
                  <a:srgbClr val="3D8963"/>
                </a:solidFill>
                <a:latin typeface="Courier New" pitchFamily="49" charset="0"/>
              </a:rPr>
              <a:t>	</a:t>
            </a:r>
            <a:r>
              <a:rPr lang="en-US" altLang="en-US" sz="2400" b="1" dirty="0" err="1">
                <a:solidFill>
                  <a:srgbClr val="3D8963"/>
                </a:solidFill>
                <a:latin typeface="Courier New" pitchFamily="49" charset="0"/>
              </a:rPr>
              <a:t>int</a:t>
            </a:r>
            <a:r>
              <a:rPr lang="en-US" altLang="en-US" sz="2400" b="1" dirty="0">
                <a:solidFill>
                  <a:srgbClr val="3D8963"/>
                </a:solidFill>
                <a:latin typeface="Courier New" pitchFamily="49" charset="0"/>
              </a:rPr>
              <a:t> </a:t>
            </a:r>
            <a:r>
              <a:rPr lang="en-US" altLang="en-US" sz="2400" b="1" dirty="0" err="1">
                <a:solidFill>
                  <a:srgbClr val="3D8963"/>
                </a:solidFill>
                <a:latin typeface="Courier New" pitchFamily="49" charset="0"/>
              </a:rPr>
              <a:t>stoi</a:t>
            </a:r>
            <a:r>
              <a:rPr lang="en-US" altLang="en-US" sz="2400" b="1" dirty="0">
                <a:solidFill>
                  <a:srgbClr val="3D8963"/>
                </a:solidFill>
                <a:latin typeface="Courier New" pitchFamily="49" charset="0"/>
              </a:rPr>
              <a:t>(</a:t>
            </a:r>
            <a:r>
              <a:rPr lang="en-US" altLang="en-US" sz="2400" b="1" dirty="0" err="1">
                <a:solidFill>
                  <a:srgbClr val="3D8963"/>
                </a:solidFill>
                <a:latin typeface="Courier New" pitchFamily="49" charset="0"/>
              </a:rPr>
              <a:t>const</a:t>
            </a:r>
            <a:r>
              <a:rPr lang="en-US" altLang="en-US" sz="2400" b="1" dirty="0">
                <a:solidFill>
                  <a:srgbClr val="3D8963"/>
                </a:solidFill>
                <a:latin typeface="Courier New" pitchFamily="49" charset="0"/>
              </a:rPr>
              <a:t> string&amp; </a:t>
            </a:r>
            <a:r>
              <a:rPr lang="en-US" altLang="en-US" sz="2400" b="1" dirty="0" err="1">
                <a:solidFill>
                  <a:srgbClr val="3D8963"/>
                </a:solidFill>
                <a:latin typeface="Courier New" pitchFamily="49" charset="0"/>
              </a:rPr>
              <a:t>str</a:t>
            </a:r>
            <a:r>
              <a:rPr lang="en-US" altLang="en-US" sz="2400" b="1" dirty="0">
                <a:solidFill>
                  <a:srgbClr val="3D8963"/>
                </a:solidFill>
                <a:latin typeface="Courier New" pitchFamily="49" charset="0"/>
              </a:rPr>
              <a:t>, </a:t>
            </a:r>
          </a:p>
          <a:p>
            <a:pPr marL="0" indent="0" eaLnBrk="1" hangingPunct="1">
              <a:lnSpc>
                <a:spcPct val="90000"/>
              </a:lnSpc>
              <a:buClr>
                <a:schemeClr val="tx1"/>
              </a:buClr>
              <a:buFontTx/>
              <a:buNone/>
              <a:defRPr/>
            </a:pPr>
            <a:r>
              <a:rPr lang="en-US" altLang="en-US" sz="2400" b="1" dirty="0">
                <a:solidFill>
                  <a:srgbClr val="3D8963"/>
                </a:solidFill>
                <a:latin typeface="Courier New" pitchFamily="49" charset="0"/>
              </a:rPr>
              <a:t>              </a:t>
            </a:r>
            <a:r>
              <a:rPr lang="en-US" altLang="en-US" sz="2400" b="1" dirty="0" err="1">
                <a:solidFill>
                  <a:srgbClr val="3D8963"/>
                </a:solidFill>
                <a:latin typeface="Courier New" pitchFamily="49" charset="0"/>
              </a:rPr>
              <a:t>size_t</a:t>
            </a:r>
            <a:r>
              <a:rPr lang="en-US" altLang="en-US" sz="2400" b="1" dirty="0">
                <a:solidFill>
                  <a:srgbClr val="3D8963"/>
                </a:solidFill>
                <a:latin typeface="Courier New" pitchFamily="49" charset="0"/>
              </a:rPr>
              <a:t>* </a:t>
            </a:r>
            <a:r>
              <a:rPr lang="en-US" altLang="en-US" sz="2400" b="1" dirty="0" err="1">
                <a:solidFill>
                  <a:srgbClr val="3D8963"/>
                </a:solidFill>
                <a:latin typeface="Courier New" pitchFamily="49" charset="0"/>
              </a:rPr>
              <a:t>pos</a:t>
            </a:r>
            <a:r>
              <a:rPr lang="en-US" altLang="en-US" sz="2400" b="1" dirty="0">
                <a:solidFill>
                  <a:srgbClr val="3D8963"/>
                </a:solidFill>
                <a:latin typeface="Courier New" pitchFamily="49" charset="0"/>
              </a:rPr>
              <a:t> = 0, </a:t>
            </a:r>
            <a:r>
              <a:rPr lang="en-US" altLang="en-US" sz="2400" b="1" dirty="0" err="1">
                <a:solidFill>
                  <a:srgbClr val="3D8963"/>
                </a:solidFill>
                <a:latin typeface="Courier New" pitchFamily="49" charset="0"/>
              </a:rPr>
              <a:t>int</a:t>
            </a:r>
            <a:r>
              <a:rPr lang="en-US" altLang="en-US" sz="2400" b="1" dirty="0">
                <a:solidFill>
                  <a:srgbClr val="3D8963"/>
                </a:solidFill>
                <a:latin typeface="Courier New" pitchFamily="49" charset="0"/>
              </a:rPr>
              <a:t> base = 10)</a:t>
            </a:r>
            <a:r>
              <a:rPr lang="en-US" altLang="en-US" sz="2400" b="1" dirty="0">
                <a:solidFill>
                  <a:srgbClr val="3D8963"/>
                </a:solidFill>
              </a:rPr>
              <a:t> </a:t>
            </a:r>
          </a:p>
          <a:p>
            <a:pPr lvl="1" eaLnBrk="1" hangingPunct="1">
              <a:lnSpc>
                <a:spcPct val="90000"/>
              </a:lnSpc>
              <a:buClr>
                <a:schemeClr val="tx1"/>
              </a:buClr>
              <a:defRPr/>
            </a:pPr>
            <a:r>
              <a:rPr lang="en-US" altLang="en-US" sz="2400" b="1" dirty="0" err="1">
                <a:latin typeface="Courier New" panose="02070309020205020404" pitchFamily="49" charset="0"/>
                <a:cs typeface="Courier New" panose="02070309020205020404" pitchFamily="49" charset="0"/>
              </a:rPr>
              <a:t>str</a:t>
            </a:r>
            <a:r>
              <a:rPr lang="en-US" altLang="en-US" sz="2400" dirty="0"/>
              <a:t>: string containing the number, possibly other chars</a:t>
            </a:r>
          </a:p>
          <a:p>
            <a:pPr lvl="1" eaLnBrk="1" hangingPunct="1">
              <a:lnSpc>
                <a:spcPct val="90000"/>
              </a:lnSpc>
              <a:buClr>
                <a:schemeClr val="tx1"/>
              </a:buClr>
              <a:defRPr/>
            </a:pPr>
            <a:r>
              <a:rPr lang="en-US" altLang="en-US" sz="2400" b="1" dirty="0" err="1">
                <a:latin typeface="Courier New" panose="02070309020205020404" pitchFamily="49" charset="0"/>
                <a:cs typeface="Courier New" panose="02070309020205020404" pitchFamily="49" charset="0"/>
              </a:rPr>
              <a:t>pos</a:t>
            </a:r>
            <a:r>
              <a:rPr lang="en-US" altLang="en-US" sz="2400" dirty="0"/>
              <a:t>: the position in </a:t>
            </a:r>
            <a:r>
              <a:rPr lang="en-US" altLang="en-US" sz="2400" dirty="0" err="1"/>
              <a:t>str</a:t>
            </a:r>
            <a:r>
              <a:rPr lang="en-US" altLang="en-US" sz="2400" dirty="0"/>
              <a:t> where conversion stops (optional </a:t>
            </a:r>
            <a:r>
              <a:rPr lang="en-US" altLang="en-US" sz="2400" dirty="0" err="1"/>
              <a:t>parm</a:t>
            </a:r>
            <a:r>
              <a:rPr lang="en-US" altLang="en-US" sz="2400" dirty="0"/>
              <a:t>)</a:t>
            </a:r>
          </a:p>
          <a:p>
            <a:pPr lvl="1" eaLnBrk="1" hangingPunct="1">
              <a:lnSpc>
                <a:spcPct val="90000"/>
              </a:lnSpc>
              <a:buClr>
                <a:schemeClr val="tx1"/>
              </a:buClr>
              <a:defRPr/>
            </a:pPr>
            <a:r>
              <a:rPr lang="en-US" altLang="en-US" sz="2400" b="1" dirty="0">
                <a:latin typeface="Courier New" panose="02070309020205020404" pitchFamily="49" charset="0"/>
                <a:cs typeface="Courier New" panose="02070309020205020404" pitchFamily="49" charset="0"/>
              </a:rPr>
              <a:t>base</a:t>
            </a:r>
            <a:r>
              <a:rPr lang="en-US" altLang="en-US" sz="2400" dirty="0"/>
              <a:t>: the base to use for integral conversion (optional </a:t>
            </a:r>
            <a:r>
              <a:rPr lang="en-US" altLang="en-US" sz="2400" dirty="0" err="1"/>
              <a:t>parm</a:t>
            </a:r>
            <a:r>
              <a:rPr lang="en-US" altLang="en-US" sz="2400" dirty="0"/>
              <a:t>)</a:t>
            </a:r>
          </a:p>
          <a:p>
            <a:pPr marL="457200" lvl="1" indent="0" eaLnBrk="1" hangingPunct="1">
              <a:lnSpc>
                <a:spcPct val="90000"/>
              </a:lnSpc>
              <a:buClr>
                <a:schemeClr val="tx1"/>
              </a:buClr>
              <a:buNone/>
              <a:defRPr/>
            </a:pPr>
            <a:endParaRPr lang="en-US" altLang="en-US" sz="2400" dirty="0"/>
          </a:p>
          <a:p>
            <a:pPr eaLnBrk="1" hangingPunct="1">
              <a:lnSpc>
                <a:spcPct val="90000"/>
              </a:lnSpc>
              <a:buClr>
                <a:schemeClr val="tx1"/>
              </a:buClr>
              <a:defRPr/>
            </a:pPr>
            <a:r>
              <a:rPr lang="en-US" altLang="en-US" sz="2600" dirty="0"/>
              <a:t>Example:</a:t>
            </a:r>
          </a:p>
          <a:p>
            <a:pPr marL="0" indent="0" eaLnBrk="1" hangingPunct="1">
              <a:lnSpc>
                <a:spcPct val="90000"/>
              </a:lnSpc>
              <a:buClr>
                <a:schemeClr val="tx1"/>
              </a:buClr>
              <a:buNone/>
              <a:defRPr/>
            </a:pPr>
            <a:r>
              <a:rPr lang="en-US" altLang="en-US" sz="2600" b="1" dirty="0">
                <a:solidFill>
                  <a:srgbClr val="3D8963"/>
                </a:solidFill>
                <a:latin typeface="Courier New" pitchFamily="49" charset="0"/>
              </a:rPr>
              <a:t>  </a:t>
            </a:r>
            <a:r>
              <a:rPr lang="en-US" altLang="en-US" sz="2400" b="1" dirty="0" err="1">
                <a:solidFill>
                  <a:srgbClr val="3D8963"/>
                </a:solidFill>
                <a:latin typeface="Courier New" pitchFamily="49" charset="0"/>
              </a:rPr>
              <a:t>int</a:t>
            </a:r>
            <a:r>
              <a:rPr lang="en-US" altLang="en-US" sz="2400" b="1" dirty="0">
                <a:solidFill>
                  <a:srgbClr val="3D8963"/>
                </a:solidFill>
                <a:latin typeface="Courier New" pitchFamily="49" charset="0"/>
              </a:rPr>
              <a:t> number; </a:t>
            </a:r>
          </a:p>
          <a:p>
            <a:pPr marL="0" indent="0" eaLnBrk="1" hangingPunct="1">
              <a:lnSpc>
                <a:spcPct val="90000"/>
              </a:lnSpc>
              <a:buClr>
                <a:schemeClr val="tx1"/>
              </a:buClr>
              <a:buNone/>
              <a:defRPr/>
            </a:pPr>
            <a:r>
              <a:rPr lang="en-US" altLang="en-US" sz="2400" b="1" dirty="0">
                <a:solidFill>
                  <a:srgbClr val="3D8963"/>
                </a:solidFill>
                <a:latin typeface="Courier New" pitchFamily="49" charset="0"/>
              </a:rPr>
              <a:t>  </a:t>
            </a:r>
            <a:r>
              <a:rPr lang="en-US" altLang="en-US" sz="2400" b="1" dirty="0" err="1">
                <a:solidFill>
                  <a:srgbClr val="3D8963"/>
                </a:solidFill>
                <a:latin typeface="Courier New" pitchFamily="49" charset="0"/>
              </a:rPr>
              <a:t>size_t</a:t>
            </a:r>
            <a:r>
              <a:rPr lang="en-US" altLang="en-US" sz="2400" b="1" dirty="0">
                <a:solidFill>
                  <a:srgbClr val="3D8963"/>
                </a:solidFill>
                <a:latin typeface="Courier New" pitchFamily="49" charset="0"/>
              </a:rPr>
              <a:t> where;     </a:t>
            </a:r>
          </a:p>
          <a:p>
            <a:pPr eaLnBrk="1" hangingPunct="1">
              <a:lnSpc>
                <a:spcPct val="90000"/>
              </a:lnSpc>
              <a:buFontTx/>
              <a:buNone/>
              <a:defRPr/>
            </a:pPr>
            <a:r>
              <a:rPr lang="en-US" altLang="en-US" sz="2400" b="1" dirty="0">
                <a:solidFill>
                  <a:srgbClr val="3D8963"/>
                </a:solidFill>
                <a:latin typeface="Courier New" pitchFamily="49" charset="0"/>
              </a:rPr>
              <a:t>  string data = "23 skidoo"; </a:t>
            </a:r>
          </a:p>
          <a:p>
            <a:pPr eaLnBrk="1" hangingPunct="1">
              <a:lnSpc>
                <a:spcPct val="90000"/>
              </a:lnSpc>
              <a:buFontTx/>
              <a:buNone/>
              <a:defRPr/>
            </a:pPr>
            <a:r>
              <a:rPr lang="en-US" altLang="en-US" sz="2400" b="1" dirty="0">
                <a:solidFill>
                  <a:srgbClr val="3D8963"/>
                </a:solidFill>
                <a:latin typeface="Courier New" pitchFamily="49" charset="0"/>
              </a:rPr>
              <a:t>  number = </a:t>
            </a:r>
            <a:r>
              <a:rPr lang="en-US" altLang="en-US" sz="2400" b="1" dirty="0" err="1">
                <a:solidFill>
                  <a:srgbClr val="3D8963"/>
                </a:solidFill>
                <a:latin typeface="Courier New" pitchFamily="49" charset="0"/>
              </a:rPr>
              <a:t>stoi</a:t>
            </a:r>
            <a:r>
              <a:rPr lang="en-US" altLang="en-US" sz="2400" b="1" dirty="0">
                <a:solidFill>
                  <a:srgbClr val="3D8963"/>
                </a:solidFill>
                <a:latin typeface="Courier New" pitchFamily="49" charset="0"/>
              </a:rPr>
              <a:t>(data, &amp;where); // number will </a:t>
            </a:r>
          </a:p>
          <a:p>
            <a:pPr eaLnBrk="1" hangingPunct="1">
              <a:lnSpc>
                <a:spcPct val="90000"/>
              </a:lnSpc>
              <a:buFontTx/>
              <a:buNone/>
              <a:defRPr/>
            </a:pPr>
            <a:r>
              <a:rPr lang="en-US" altLang="en-US" sz="2400" b="1" dirty="0">
                <a:solidFill>
                  <a:srgbClr val="3D8963"/>
                </a:solidFill>
                <a:latin typeface="Courier New" pitchFamily="49" charset="0"/>
              </a:rPr>
              <a:t>                               //    have 23</a:t>
            </a:r>
          </a:p>
          <a:p>
            <a:pPr>
              <a:lnSpc>
                <a:spcPct val="90000"/>
              </a:lnSpc>
              <a:buNone/>
              <a:defRPr/>
            </a:pPr>
            <a:r>
              <a:rPr lang="en-US" altLang="en-US" sz="2400" b="1" dirty="0">
                <a:solidFill>
                  <a:srgbClr val="3D8963"/>
                </a:solidFill>
                <a:latin typeface="Courier New" pitchFamily="49" charset="0"/>
              </a:rPr>
              <a:t>                               // where has 2</a:t>
            </a:r>
          </a:p>
          <a:p>
            <a:pPr eaLnBrk="1" hangingPunct="1">
              <a:lnSpc>
                <a:spcPct val="90000"/>
              </a:lnSpc>
              <a:buFontTx/>
              <a:buNone/>
              <a:defRPr/>
            </a:pPr>
            <a:r>
              <a:rPr lang="en-US" altLang="en-US" sz="2400" dirty="0">
                <a:solidFill>
                  <a:srgbClr val="3D8963"/>
                </a:solidFill>
              </a:rPr>
              <a:t>      </a:t>
            </a:r>
            <a:r>
              <a:rPr lang="en-US" altLang="en-US" sz="2800" dirty="0">
                <a:solidFill>
                  <a:srgbClr val="3D8963"/>
                </a:solidFill>
              </a:rPr>
              <a:t>   </a:t>
            </a:r>
          </a:p>
        </p:txBody>
      </p:sp>
      <p:sp>
        <p:nvSpPr>
          <p:cNvPr id="44036" name="Slide Number Placeholder 3">
            <a:extLst>
              <a:ext uri="{FF2B5EF4-FFF2-40B4-BE49-F238E27FC236}">
                <a16:creationId xmlns:a16="http://schemas.microsoft.com/office/drawing/2014/main" id="{A26F91BC-EB78-144E-99C0-F176E1C27F4F}"/>
              </a:ext>
            </a:extLst>
          </p:cNvPr>
          <p:cNvSpPr>
            <a:spLocks noGrp="1"/>
          </p:cNvSpPr>
          <p:nvPr>
            <p:ph type="sldNum" sz="quarter" idx="10"/>
          </p:nvPr>
        </p:nvSpPr>
        <p:spPr>
          <a:xfrm>
            <a:off x="35560" y="6400799"/>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12-</a:t>
            </a:r>
            <a:fld id="{A0C0473B-F593-A94F-A1BA-D4B1535CE256}" type="slidenum">
              <a:rPr lang="en-US" altLang="en-US" sz="1200"/>
              <a:pPr>
                <a:spcBef>
                  <a:spcPct val="0"/>
                </a:spcBef>
                <a:buFontTx/>
                <a:buNone/>
              </a:pPr>
              <a:t>29</a:t>
            </a:fld>
            <a:endParaRPr lang="en-US" altLang="en-US" sz="1200"/>
          </a:p>
        </p:txBody>
      </p:sp>
    </p:spTree>
    <p:extLst>
      <p:ext uri="{BB962C8B-B14F-4D97-AF65-F5344CB8AC3E}">
        <p14:creationId xmlns:p14="http://schemas.microsoft.com/office/powerpoint/2010/main" val="1265780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9205832-7B25-564F-B8DB-8E839D43CC63}"/>
              </a:ext>
            </a:extLst>
          </p:cNvPr>
          <p:cNvSpPr>
            <a:spLocks noGrp="1" noChangeArrowheads="1"/>
          </p:cNvSpPr>
          <p:nvPr>
            <p:ph type="title"/>
          </p:nvPr>
        </p:nvSpPr>
        <p:spPr/>
        <p:txBody>
          <a:bodyPr/>
          <a:lstStyle/>
          <a:p>
            <a:pPr eaLnBrk="1" hangingPunct="1"/>
            <a:r>
              <a:rPr lang="en-US" altLang="en-US" dirty="0"/>
              <a:t>What is NULL character?</a:t>
            </a:r>
          </a:p>
        </p:txBody>
      </p:sp>
      <p:sp>
        <p:nvSpPr>
          <p:cNvPr id="12291" name="Rectangle 3">
            <a:extLst>
              <a:ext uri="{FF2B5EF4-FFF2-40B4-BE49-F238E27FC236}">
                <a16:creationId xmlns:a16="http://schemas.microsoft.com/office/drawing/2014/main" id="{FA3DA679-9F18-BE43-8713-CC1D520DB0EA}"/>
              </a:ext>
            </a:extLst>
          </p:cNvPr>
          <p:cNvSpPr>
            <a:spLocks noGrp="1" noChangeArrowheads="1"/>
          </p:cNvSpPr>
          <p:nvPr>
            <p:ph idx="1"/>
          </p:nvPr>
        </p:nvSpPr>
        <p:spPr>
          <a:xfrm>
            <a:off x="609600" y="1752600"/>
            <a:ext cx="7772400" cy="4495800"/>
          </a:xfrm>
        </p:spPr>
        <p:txBody>
          <a:bodyPr/>
          <a:lstStyle/>
          <a:p>
            <a:pPr eaLnBrk="1" hangingPunct="1">
              <a:lnSpc>
                <a:spcPct val="90000"/>
              </a:lnSpc>
            </a:pPr>
            <a:r>
              <a:rPr lang="en-US" altLang="en-US" dirty="0"/>
              <a:t>The null character is used to indicate the end of a string</a:t>
            </a:r>
          </a:p>
          <a:p>
            <a:pPr eaLnBrk="1" hangingPunct="1">
              <a:lnSpc>
                <a:spcPct val="90000"/>
              </a:lnSpc>
            </a:pPr>
            <a:r>
              <a:rPr lang="en-US" altLang="en-US" dirty="0"/>
              <a:t>It can be specified as</a:t>
            </a:r>
          </a:p>
          <a:p>
            <a:pPr lvl="1" eaLnBrk="1" hangingPunct="1">
              <a:lnSpc>
                <a:spcPct val="90000"/>
              </a:lnSpc>
            </a:pPr>
            <a:r>
              <a:rPr lang="en-US" altLang="en-US" dirty="0"/>
              <a:t>the character </a:t>
            </a:r>
            <a:r>
              <a:rPr lang="en-US" altLang="en-US" b="1" dirty="0">
                <a:latin typeface="Courier New" panose="02070309020205020404" pitchFamily="49" charset="0"/>
                <a:cs typeface="Courier New" panose="02070309020205020404" pitchFamily="49" charset="0"/>
              </a:rPr>
              <a:t>'\0'</a:t>
            </a:r>
          </a:p>
          <a:p>
            <a:pPr lvl="1" eaLnBrk="1" hangingPunct="1">
              <a:lnSpc>
                <a:spcPct val="90000"/>
              </a:lnSpc>
            </a:pPr>
            <a:r>
              <a:rPr lang="en-US" altLang="en-US" dirty="0"/>
              <a:t>the </a:t>
            </a:r>
            <a:r>
              <a:rPr lang="en-US" altLang="en-US" b="1" dirty="0" err="1">
                <a:latin typeface="Courier New" panose="02070309020205020404" pitchFamily="49" charset="0"/>
                <a:cs typeface="Courier New" panose="02070309020205020404" pitchFamily="49" charset="0"/>
              </a:rPr>
              <a:t>int</a:t>
            </a:r>
            <a:r>
              <a:rPr lang="en-US" altLang="en-US" dirty="0"/>
              <a:t> value 0</a:t>
            </a:r>
          </a:p>
          <a:p>
            <a:pPr lvl="1" eaLnBrk="1" hangingPunct="1">
              <a:lnSpc>
                <a:spcPct val="90000"/>
              </a:lnSpc>
            </a:pPr>
            <a:r>
              <a:rPr lang="en-US" altLang="en-US" dirty="0"/>
              <a:t>the named constant </a:t>
            </a:r>
            <a:r>
              <a:rPr lang="en-US" altLang="en-US" b="1" dirty="0">
                <a:latin typeface="Courier New" panose="02070309020205020404" pitchFamily="49" charset="0"/>
                <a:cs typeface="Courier New" panose="02070309020205020404" pitchFamily="49" charset="0"/>
              </a:rPr>
              <a:t>NULL</a:t>
            </a:r>
          </a:p>
          <a:p>
            <a:pPr marL="457200" lvl="1" indent="0" eaLnBrk="1" hangingPunct="1">
              <a:lnSpc>
                <a:spcPct val="90000"/>
              </a:lnSpc>
              <a:buNone/>
            </a:pPr>
            <a:endParaRPr lang="en-US" altLang="en-US" b="1" dirty="0">
              <a:latin typeface="Courier New" panose="02070309020205020404" pitchFamily="49" charset="0"/>
              <a:cs typeface="Courier New" panose="02070309020205020404" pitchFamily="49" charset="0"/>
            </a:endParaRPr>
          </a:p>
        </p:txBody>
      </p:sp>
      <p:sp>
        <p:nvSpPr>
          <p:cNvPr id="12292" name="Slide Number Placeholder 3">
            <a:extLst>
              <a:ext uri="{FF2B5EF4-FFF2-40B4-BE49-F238E27FC236}">
                <a16:creationId xmlns:a16="http://schemas.microsoft.com/office/drawing/2014/main" id="{3C842B2F-CE80-A340-8B6C-D54AE4A3FD1B}"/>
              </a:ext>
            </a:extLst>
          </p:cNvPr>
          <p:cNvSpPr>
            <a:spLocks noGrp="1"/>
          </p:cNvSpPr>
          <p:nvPr>
            <p:ph type="sldNum" sz="quarter" idx="10"/>
          </p:nvPr>
        </p:nvSpPr>
        <p:spPr>
          <a:xfrm>
            <a:off x="-29817" y="6492875"/>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12-</a:t>
            </a:r>
            <a:fld id="{ED68AD8D-5B73-5D46-B045-B17B4C8CA5A4}" type="slidenum">
              <a:rPr lang="en-US" altLang="en-US" sz="1200"/>
              <a:pPr>
                <a:spcBef>
                  <a:spcPct val="0"/>
                </a:spcBef>
                <a:buFontTx/>
                <a:buNone/>
              </a:pPr>
              <a:t>3</a:t>
            </a:fld>
            <a:endParaRPr lang="en-US" altLang="en-US" sz="1200"/>
          </a:p>
        </p:txBody>
      </p:sp>
    </p:spTree>
    <p:extLst>
      <p:ext uri="{BB962C8B-B14F-4D97-AF65-F5344CB8AC3E}">
        <p14:creationId xmlns:p14="http://schemas.microsoft.com/office/powerpoint/2010/main" val="42905790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E4CEAD13-BBC4-AA41-B3F2-EDFF89917232}"/>
              </a:ext>
            </a:extLst>
          </p:cNvPr>
          <p:cNvSpPr>
            <a:spLocks noGrp="1" noChangeArrowheads="1"/>
          </p:cNvSpPr>
          <p:nvPr>
            <p:ph type="title"/>
          </p:nvPr>
        </p:nvSpPr>
        <p:spPr>
          <a:xfrm>
            <a:off x="452120" y="-37147"/>
            <a:ext cx="8229600" cy="1143000"/>
          </a:xfrm>
        </p:spPr>
        <p:txBody>
          <a:bodyPr/>
          <a:lstStyle/>
          <a:p>
            <a:pPr eaLnBrk="1" hangingPunct="1">
              <a:defRPr/>
            </a:pPr>
            <a:r>
              <a:rPr lang="en-US" altLang="en-US" dirty="0">
                <a:latin typeface="+mn-lt"/>
              </a:rPr>
              <a:t>Example - </a:t>
            </a:r>
            <a:r>
              <a:rPr lang="en-US" altLang="en-US" b="1" dirty="0" err="1">
                <a:latin typeface="Courier New" pitchFamily="49" charset="0"/>
              </a:rPr>
              <a:t>stoi</a:t>
            </a:r>
            <a:r>
              <a:rPr lang="en-US" altLang="en-US" dirty="0"/>
              <a:t> </a:t>
            </a:r>
            <a:endParaRPr lang="en-US" altLang="en-US" b="1" dirty="0">
              <a:latin typeface="Courier New" pitchFamily="49" charset="0"/>
            </a:endParaRPr>
          </a:p>
        </p:txBody>
      </p:sp>
      <p:sp>
        <p:nvSpPr>
          <p:cNvPr id="24579" name="Rectangle 3">
            <a:extLst>
              <a:ext uri="{FF2B5EF4-FFF2-40B4-BE49-F238E27FC236}">
                <a16:creationId xmlns:a16="http://schemas.microsoft.com/office/drawing/2014/main" id="{44E837E5-CFAA-5A43-A11B-81EC4FA7A29B}"/>
              </a:ext>
            </a:extLst>
          </p:cNvPr>
          <p:cNvSpPr>
            <a:spLocks noGrp="1" noChangeArrowheads="1"/>
          </p:cNvSpPr>
          <p:nvPr>
            <p:ph idx="1"/>
          </p:nvPr>
        </p:nvSpPr>
        <p:spPr>
          <a:xfrm>
            <a:off x="152400" y="990600"/>
            <a:ext cx="8839200" cy="5365750"/>
          </a:xfrm>
        </p:spPr>
        <p:txBody>
          <a:bodyPr>
            <a:normAutofit fontScale="77500" lnSpcReduction="20000"/>
          </a:bodyPr>
          <a:lstStyle/>
          <a:p>
            <a:pPr marL="0" indent="0">
              <a:buNone/>
            </a:pPr>
            <a:r>
              <a:rPr lang="en-US" sz="2600" dirty="0">
                <a:latin typeface="Courier New" panose="02070309020205020404" pitchFamily="49" charset="0"/>
                <a:cs typeface="Courier New" panose="02070309020205020404" pitchFamily="49" charset="0"/>
              </a:rPr>
              <a:t>string </a:t>
            </a:r>
            <a:r>
              <a:rPr lang="en-US" sz="2600" dirty="0" err="1">
                <a:latin typeface="Courier New" panose="02070309020205020404" pitchFamily="49" charset="0"/>
                <a:cs typeface="Courier New" panose="02070309020205020404" pitchFamily="49" charset="0"/>
              </a:rPr>
              <a:t>str</a:t>
            </a:r>
            <a:r>
              <a:rPr lang="en-US" sz="2600" dirty="0">
                <a:latin typeface="Courier New" panose="02070309020205020404" pitchFamily="49" charset="0"/>
                <a:cs typeface="Courier New" panose="02070309020205020404" pitchFamily="49" charset="0"/>
              </a:rPr>
              <a:t>;</a:t>
            </a:r>
          </a:p>
          <a:p>
            <a:pPr marL="0" indent="0">
              <a:buNone/>
            </a:pPr>
            <a:r>
              <a:rPr lang="en-US" sz="2600" dirty="0" err="1">
                <a:latin typeface="Courier New" panose="02070309020205020404" pitchFamily="49" charset="0"/>
                <a:cs typeface="Courier New" panose="02070309020205020404" pitchFamily="49" charset="0"/>
              </a:rPr>
              <a:t>size_t</a:t>
            </a:r>
            <a:r>
              <a:rPr lang="en-US" sz="2600" dirty="0">
                <a:latin typeface="Courier New" panose="02070309020205020404" pitchFamily="49" charset="0"/>
                <a:cs typeface="Courier New" panose="02070309020205020404" pitchFamily="49" charset="0"/>
              </a:rPr>
              <a:t> </a:t>
            </a:r>
            <a:r>
              <a:rPr lang="en-US" sz="2600" dirty="0" err="1">
                <a:latin typeface="Courier New" panose="02070309020205020404" pitchFamily="49" charset="0"/>
                <a:cs typeface="Courier New" panose="02070309020205020404" pitchFamily="49" charset="0"/>
              </a:rPr>
              <a:t>pos</a:t>
            </a:r>
            <a:r>
              <a:rPr lang="en-US" sz="2600" dirty="0">
                <a:latin typeface="Courier New" panose="02070309020205020404" pitchFamily="49" charset="0"/>
                <a:cs typeface="Courier New" panose="02070309020205020404" pitchFamily="49" charset="0"/>
              </a:rPr>
              <a:t>;</a:t>
            </a:r>
          </a:p>
          <a:p>
            <a:pPr marL="0" indent="0">
              <a:buNone/>
            </a:pPr>
            <a:endParaRPr lang="en-US" sz="2600" dirty="0">
              <a:latin typeface="Courier New" panose="02070309020205020404" pitchFamily="49" charset="0"/>
              <a:cs typeface="Courier New" panose="02070309020205020404" pitchFamily="49" charset="0"/>
            </a:endParaRPr>
          </a:p>
          <a:p>
            <a:pPr marL="0" indent="0">
              <a:buNone/>
            </a:pPr>
            <a:r>
              <a:rPr lang="en-US" sz="2600" dirty="0" err="1">
                <a:latin typeface="Courier New" panose="02070309020205020404" pitchFamily="49" charset="0"/>
                <a:cs typeface="Courier New" panose="02070309020205020404" pitchFamily="49" charset="0"/>
              </a:rPr>
              <a:t>str</a:t>
            </a:r>
            <a:r>
              <a:rPr lang="en-US" sz="2600" dirty="0">
                <a:latin typeface="Courier New" panose="02070309020205020404" pitchFamily="49" charset="0"/>
                <a:cs typeface="Courier New" panose="02070309020205020404" pitchFamily="49" charset="0"/>
              </a:rPr>
              <a:t> = "-342.57is a number";</a:t>
            </a:r>
          </a:p>
          <a:p>
            <a:pPr marL="0" indent="0">
              <a:buNone/>
            </a:pPr>
            <a:r>
              <a:rPr lang="en-US" sz="2600" dirty="0" err="1">
                <a:latin typeface="Courier New" panose="02070309020205020404" pitchFamily="49" charset="0"/>
                <a:cs typeface="Courier New" panose="02070309020205020404" pitchFamily="49" charset="0"/>
              </a:rPr>
              <a:t>cout</a:t>
            </a:r>
            <a:r>
              <a:rPr lang="en-US" sz="2600" dirty="0">
                <a:latin typeface="Courier New" panose="02070309020205020404" pitchFamily="49" charset="0"/>
                <a:cs typeface="Courier New" panose="02070309020205020404" pitchFamily="49" charset="0"/>
              </a:rPr>
              <a:t> &lt;&lt; "\</a:t>
            </a:r>
            <a:r>
              <a:rPr lang="en-US" sz="2600" dirty="0" err="1">
                <a:latin typeface="Courier New" panose="02070309020205020404" pitchFamily="49" charset="0"/>
                <a:cs typeface="Courier New" panose="02070309020205020404" pitchFamily="49" charset="0"/>
              </a:rPr>
              <a:t>nThe</a:t>
            </a:r>
            <a:r>
              <a:rPr lang="en-US" sz="2600" dirty="0">
                <a:latin typeface="Courier New" panose="02070309020205020404" pitchFamily="49" charset="0"/>
                <a:cs typeface="Courier New" panose="02070309020205020404" pitchFamily="49" charset="0"/>
              </a:rPr>
              <a:t> string is " &lt;&lt; </a:t>
            </a:r>
            <a:r>
              <a:rPr lang="en-US" sz="2600" dirty="0" err="1">
                <a:latin typeface="Courier New" panose="02070309020205020404" pitchFamily="49" charset="0"/>
                <a:cs typeface="Courier New" panose="02070309020205020404" pitchFamily="49" charset="0"/>
              </a:rPr>
              <a:t>str</a:t>
            </a:r>
            <a:r>
              <a:rPr lang="en-US" sz="2600" dirty="0">
                <a:latin typeface="Courier New" panose="02070309020205020404" pitchFamily="49" charset="0"/>
                <a:cs typeface="Courier New" panose="02070309020205020404" pitchFamily="49" charset="0"/>
              </a:rPr>
              <a:t> &lt;&lt; </a:t>
            </a:r>
            <a:r>
              <a:rPr lang="en-US" sz="2600" dirty="0" err="1">
                <a:latin typeface="Courier New" panose="02070309020205020404" pitchFamily="49" charset="0"/>
                <a:cs typeface="Courier New" panose="02070309020205020404" pitchFamily="49" charset="0"/>
              </a:rPr>
              <a:t>endl</a:t>
            </a:r>
            <a:r>
              <a:rPr lang="en-US" sz="2600" dirty="0">
                <a:latin typeface="Courier New" panose="02070309020205020404" pitchFamily="49" charset="0"/>
                <a:cs typeface="Courier New" panose="02070309020205020404" pitchFamily="49" charset="0"/>
              </a:rPr>
              <a:t>; </a:t>
            </a:r>
          </a:p>
          <a:p>
            <a:pPr marL="0" indent="0">
              <a:buNone/>
            </a:pPr>
            <a:r>
              <a:rPr lang="en-US" sz="2600" dirty="0" err="1">
                <a:latin typeface="Courier New" panose="02070309020205020404" pitchFamily="49" charset="0"/>
                <a:cs typeface="Courier New" panose="02070309020205020404" pitchFamily="49" charset="0"/>
              </a:rPr>
              <a:t>int</a:t>
            </a:r>
            <a:r>
              <a:rPr lang="en-US" sz="2600" dirty="0">
                <a:latin typeface="Courier New" panose="02070309020205020404" pitchFamily="49" charset="0"/>
                <a:cs typeface="Courier New" panose="02070309020205020404" pitchFamily="49" charset="0"/>
              </a:rPr>
              <a:t> </a:t>
            </a:r>
            <a:r>
              <a:rPr lang="en-US" sz="2600" dirty="0" err="1">
                <a:latin typeface="Courier New" panose="02070309020205020404" pitchFamily="49" charset="0"/>
                <a:cs typeface="Courier New" panose="02070309020205020404" pitchFamily="49" charset="0"/>
              </a:rPr>
              <a:t>i</a:t>
            </a:r>
            <a:r>
              <a:rPr lang="en-US" sz="2600" dirty="0">
                <a:latin typeface="Courier New" panose="02070309020205020404" pitchFamily="49" charset="0"/>
                <a:cs typeface="Courier New" panose="02070309020205020404" pitchFamily="49" charset="0"/>
              </a:rPr>
              <a:t> = </a:t>
            </a:r>
            <a:r>
              <a:rPr lang="en-US" sz="2600" dirty="0" err="1">
                <a:latin typeface="Courier New" panose="02070309020205020404" pitchFamily="49" charset="0"/>
                <a:cs typeface="Courier New" panose="02070309020205020404" pitchFamily="49" charset="0"/>
              </a:rPr>
              <a:t>stoi</a:t>
            </a:r>
            <a:r>
              <a:rPr lang="en-US" sz="2600" dirty="0">
                <a:latin typeface="Courier New" panose="02070309020205020404" pitchFamily="49" charset="0"/>
                <a:cs typeface="Courier New" panose="02070309020205020404" pitchFamily="49" charset="0"/>
              </a:rPr>
              <a:t>(</a:t>
            </a:r>
            <a:r>
              <a:rPr lang="en-US" sz="2600" dirty="0" err="1">
                <a:latin typeface="Courier New" panose="02070309020205020404" pitchFamily="49" charset="0"/>
                <a:cs typeface="Courier New" panose="02070309020205020404" pitchFamily="49" charset="0"/>
              </a:rPr>
              <a:t>str</a:t>
            </a:r>
            <a:r>
              <a:rPr lang="en-US" sz="2600" dirty="0">
                <a:latin typeface="Courier New" panose="02070309020205020404" pitchFamily="49" charset="0"/>
                <a:cs typeface="Courier New" panose="02070309020205020404" pitchFamily="49" charset="0"/>
              </a:rPr>
              <a:t>, &amp;</a:t>
            </a:r>
            <a:r>
              <a:rPr lang="en-US" sz="2600" dirty="0" err="1">
                <a:latin typeface="Courier New" panose="02070309020205020404" pitchFamily="49" charset="0"/>
                <a:cs typeface="Courier New" panose="02070309020205020404" pitchFamily="49" charset="0"/>
              </a:rPr>
              <a:t>pos</a:t>
            </a:r>
            <a:r>
              <a:rPr lang="en-US" sz="2600" dirty="0">
                <a:latin typeface="Courier New" panose="02070309020205020404" pitchFamily="49" charset="0"/>
                <a:cs typeface="Courier New" panose="02070309020205020404" pitchFamily="49" charset="0"/>
              </a:rPr>
              <a:t>);</a:t>
            </a:r>
          </a:p>
          <a:p>
            <a:pPr marL="0" indent="0">
              <a:buNone/>
            </a:pPr>
            <a:r>
              <a:rPr lang="en-US" sz="2600" dirty="0" err="1">
                <a:latin typeface="Courier New" panose="02070309020205020404" pitchFamily="49" charset="0"/>
                <a:cs typeface="Courier New" panose="02070309020205020404" pitchFamily="49" charset="0"/>
              </a:rPr>
              <a:t>cout</a:t>
            </a:r>
            <a:r>
              <a:rPr lang="en-US" sz="2600" dirty="0">
                <a:latin typeface="Courier New" panose="02070309020205020404" pitchFamily="49" charset="0"/>
                <a:cs typeface="Courier New" panose="02070309020205020404" pitchFamily="49" charset="0"/>
              </a:rPr>
              <a:t> &lt;&lt; "The converted integer is " &lt;&lt; </a:t>
            </a:r>
            <a:r>
              <a:rPr lang="en-US" sz="2600" dirty="0" err="1">
                <a:latin typeface="Courier New" panose="02070309020205020404" pitchFamily="49" charset="0"/>
                <a:cs typeface="Courier New" panose="02070309020205020404" pitchFamily="49" charset="0"/>
              </a:rPr>
              <a:t>i</a:t>
            </a:r>
            <a:r>
              <a:rPr lang="en-US" sz="2600" dirty="0">
                <a:latin typeface="Courier New" panose="02070309020205020404" pitchFamily="49" charset="0"/>
                <a:cs typeface="Courier New" panose="02070309020205020404" pitchFamily="49" charset="0"/>
              </a:rPr>
              <a:t> </a:t>
            </a:r>
          </a:p>
          <a:p>
            <a:pPr marL="0" indent="0">
              <a:buNone/>
            </a:pPr>
            <a:r>
              <a:rPr lang="en-US" sz="2600" dirty="0">
                <a:latin typeface="Courier New" panose="02070309020205020404" pitchFamily="49" charset="0"/>
                <a:cs typeface="Courier New" panose="02070309020205020404" pitchFamily="49" charset="0"/>
              </a:rPr>
              <a:t>     &lt;&lt; </a:t>
            </a:r>
            <a:r>
              <a:rPr lang="en-US" sz="2600" dirty="0" err="1">
                <a:latin typeface="Courier New" panose="02070309020205020404" pitchFamily="49" charset="0"/>
                <a:cs typeface="Courier New" panose="02070309020205020404" pitchFamily="49" charset="0"/>
              </a:rPr>
              <a:t>endl</a:t>
            </a:r>
            <a:r>
              <a:rPr lang="en-US" sz="2600" dirty="0">
                <a:latin typeface="Courier New" panose="02070309020205020404" pitchFamily="49" charset="0"/>
                <a:cs typeface="Courier New" panose="02070309020205020404" pitchFamily="49" charset="0"/>
              </a:rPr>
              <a:t>;</a:t>
            </a:r>
          </a:p>
          <a:p>
            <a:pPr marL="0" indent="0">
              <a:buNone/>
            </a:pPr>
            <a:r>
              <a:rPr lang="en-US" sz="2600" dirty="0" err="1">
                <a:latin typeface="Courier New" panose="02070309020205020404" pitchFamily="49" charset="0"/>
                <a:cs typeface="Courier New" panose="02070309020205020404" pitchFamily="49" charset="0"/>
              </a:rPr>
              <a:t>cout</a:t>
            </a:r>
            <a:r>
              <a:rPr lang="en-US" sz="2600" dirty="0">
                <a:latin typeface="Courier New" panose="02070309020205020404" pitchFamily="49" charset="0"/>
                <a:cs typeface="Courier New" panose="02070309020205020404" pitchFamily="49" charset="0"/>
              </a:rPr>
              <a:t> &lt;&lt; "The stopping character is " </a:t>
            </a:r>
          </a:p>
          <a:p>
            <a:pPr marL="0" indent="0">
              <a:buNone/>
            </a:pPr>
            <a:r>
              <a:rPr lang="en-US" sz="2600" dirty="0">
                <a:latin typeface="Courier New" panose="02070309020205020404" pitchFamily="49" charset="0"/>
                <a:cs typeface="Courier New" panose="02070309020205020404" pitchFamily="49" charset="0"/>
              </a:rPr>
              <a:t>     &lt;&lt; </a:t>
            </a:r>
            <a:r>
              <a:rPr lang="en-US" sz="2600" dirty="0" err="1">
                <a:latin typeface="Courier New" panose="02070309020205020404" pitchFamily="49" charset="0"/>
                <a:cs typeface="Courier New" panose="02070309020205020404" pitchFamily="49" charset="0"/>
              </a:rPr>
              <a:t>str</a:t>
            </a:r>
            <a:r>
              <a:rPr lang="en-US" sz="2600" dirty="0">
                <a:latin typeface="Courier New" panose="02070309020205020404" pitchFamily="49" charset="0"/>
                <a:cs typeface="Courier New" panose="02070309020205020404" pitchFamily="49" charset="0"/>
              </a:rPr>
              <a:t>[</a:t>
            </a:r>
            <a:r>
              <a:rPr lang="en-US" sz="2600" dirty="0" err="1">
                <a:latin typeface="Courier New" panose="02070309020205020404" pitchFamily="49" charset="0"/>
                <a:cs typeface="Courier New" panose="02070309020205020404" pitchFamily="49" charset="0"/>
              </a:rPr>
              <a:t>pos</a:t>
            </a:r>
            <a:r>
              <a:rPr lang="en-US" sz="2600" dirty="0">
                <a:latin typeface="Courier New" panose="02070309020205020404" pitchFamily="49" charset="0"/>
                <a:cs typeface="Courier New" panose="02070309020205020404" pitchFamily="49" charset="0"/>
              </a:rPr>
              <a:t>] &lt;&lt; " at position " &lt;&lt; </a:t>
            </a:r>
            <a:r>
              <a:rPr lang="en-US" sz="2600" dirty="0" err="1">
                <a:latin typeface="Courier New" panose="02070309020205020404" pitchFamily="49" charset="0"/>
                <a:cs typeface="Courier New" panose="02070309020205020404" pitchFamily="49" charset="0"/>
              </a:rPr>
              <a:t>pos</a:t>
            </a:r>
            <a:r>
              <a:rPr lang="en-US" sz="2600" dirty="0">
                <a:latin typeface="Courier New" panose="02070309020205020404" pitchFamily="49" charset="0"/>
                <a:cs typeface="Courier New" panose="02070309020205020404" pitchFamily="49" charset="0"/>
              </a:rPr>
              <a:t> </a:t>
            </a:r>
          </a:p>
          <a:p>
            <a:pPr marL="0" indent="0">
              <a:buNone/>
            </a:pPr>
            <a:r>
              <a:rPr lang="en-US" sz="2600" dirty="0">
                <a:latin typeface="Courier New" panose="02070309020205020404" pitchFamily="49" charset="0"/>
                <a:cs typeface="Courier New" panose="02070309020205020404" pitchFamily="49" charset="0"/>
              </a:rPr>
              <a:t>     &lt;&lt; </a:t>
            </a:r>
            <a:r>
              <a:rPr lang="en-US" sz="2600" dirty="0" err="1">
                <a:latin typeface="Courier New" panose="02070309020205020404" pitchFamily="49" charset="0"/>
                <a:cs typeface="Courier New" panose="02070309020205020404" pitchFamily="49" charset="0"/>
              </a:rPr>
              <a:t>endl</a:t>
            </a:r>
            <a:r>
              <a:rPr lang="en-US" sz="2600" dirty="0">
                <a:latin typeface="Courier New" panose="02070309020205020404" pitchFamily="49" charset="0"/>
                <a:cs typeface="Courier New" panose="02070309020205020404" pitchFamily="49" charset="0"/>
              </a:rPr>
              <a:t>;</a:t>
            </a:r>
          </a:p>
          <a:p>
            <a:pPr marL="0" indent="0">
              <a:buNone/>
            </a:pPr>
            <a:endParaRPr lang="en-US" sz="2600" dirty="0">
              <a:latin typeface="Courier New" panose="02070309020205020404" pitchFamily="49" charset="0"/>
              <a:cs typeface="Courier New" panose="02070309020205020404" pitchFamily="49" charset="0"/>
            </a:endParaRPr>
          </a:p>
          <a:p>
            <a:pPr marL="0" indent="0">
              <a:buNone/>
            </a:pPr>
            <a:r>
              <a:rPr lang="en-US" sz="2600" dirty="0">
                <a:latin typeface="Courier New" panose="02070309020205020404" pitchFamily="49" charset="0"/>
                <a:cs typeface="Courier New" panose="02070309020205020404" pitchFamily="49" charset="0"/>
              </a:rPr>
              <a:t>// prints:  </a:t>
            </a:r>
          </a:p>
          <a:p>
            <a:pPr marL="0" indent="0">
              <a:buNone/>
            </a:pPr>
            <a:r>
              <a:rPr lang="en-US" sz="2600" dirty="0">
                <a:latin typeface="Courier New" panose="02070309020205020404" pitchFamily="49" charset="0"/>
                <a:cs typeface="Courier New" panose="02070309020205020404" pitchFamily="49" charset="0"/>
              </a:rPr>
              <a:t>// The string is -342.57is a number</a:t>
            </a:r>
          </a:p>
          <a:p>
            <a:pPr marL="0" indent="0">
              <a:buNone/>
            </a:pPr>
            <a:r>
              <a:rPr lang="en-US" sz="2600" dirty="0">
                <a:latin typeface="Courier New" panose="02070309020205020404" pitchFamily="49" charset="0"/>
                <a:cs typeface="Courier New" panose="02070309020205020404" pitchFamily="49" charset="0"/>
              </a:rPr>
              <a:t>// The converted integer is -342</a:t>
            </a:r>
          </a:p>
          <a:p>
            <a:pPr marL="0" indent="0">
              <a:buNone/>
            </a:pPr>
            <a:r>
              <a:rPr lang="en-US" sz="2600" dirty="0">
                <a:latin typeface="Courier New" panose="02070309020205020404" pitchFamily="49" charset="0"/>
                <a:cs typeface="Courier New" panose="02070309020205020404" pitchFamily="49" charset="0"/>
              </a:rPr>
              <a:t>// The stopping character is . at position 4</a:t>
            </a:r>
          </a:p>
          <a:p>
            <a:pPr marL="0" indent="0" eaLnBrk="1" hangingPunct="1">
              <a:lnSpc>
                <a:spcPct val="90000"/>
              </a:lnSpc>
              <a:buClr>
                <a:schemeClr val="tx1"/>
              </a:buClr>
              <a:buNone/>
              <a:defRPr/>
            </a:pPr>
            <a:endParaRPr lang="en-US" altLang="en-US" sz="2800" dirty="0">
              <a:solidFill>
                <a:srgbClr val="3D8963"/>
              </a:solidFill>
            </a:endParaRPr>
          </a:p>
        </p:txBody>
      </p:sp>
      <p:sp>
        <p:nvSpPr>
          <p:cNvPr id="44036" name="Slide Number Placeholder 3">
            <a:extLst>
              <a:ext uri="{FF2B5EF4-FFF2-40B4-BE49-F238E27FC236}">
                <a16:creationId xmlns:a16="http://schemas.microsoft.com/office/drawing/2014/main" id="{A26F91BC-EB78-144E-99C0-F176E1C27F4F}"/>
              </a:ext>
            </a:extLst>
          </p:cNvPr>
          <p:cNvSpPr>
            <a:spLocks noGrp="1"/>
          </p:cNvSpPr>
          <p:nvPr>
            <p:ph type="sldNum" sz="quarter" idx="10"/>
          </p:nvPr>
        </p:nvSpPr>
        <p:spPr>
          <a:xfrm>
            <a:off x="-30480" y="639318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A0C0473B-F593-A94F-A1BA-D4B1535CE256}" type="slidenum">
              <a:rPr lang="en-US" altLang="en-US" sz="1200"/>
              <a:pPr>
                <a:spcBef>
                  <a:spcPct val="0"/>
                </a:spcBef>
                <a:buFontTx/>
                <a:buNone/>
              </a:pPr>
              <a:t>30</a:t>
            </a:fld>
            <a:endParaRPr lang="en-US" altLang="en-US" sz="1200" dirty="0"/>
          </a:p>
        </p:txBody>
      </p:sp>
    </p:spTree>
    <p:extLst>
      <p:ext uri="{BB962C8B-B14F-4D97-AF65-F5344CB8AC3E}">
        <p14:creationId xmlns:p14="http://schemas.microsoft.com/office/powerpoint/2010/main" val="24330875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E4CEAD13-BBC4-AA41-B3F2-EDFF89917232}"/>
              </a:ext>
            </a:extLst>
          </p:cNvPr>
          <p:cNvSpPr>
            <a:spLocks noGrp="1" noChangeArrowheads="1"/>
          </p:cNvSpPr>
          <p:nvPr>
            <p:ph type="title"/>
          </p:nvPr>
        </p:nvSpPr>
        <p:spPr>
          <a:xfrm>
            <a:off x="452120" y="-37147"/>
            <a:ext cx="8229600" cy="1143000"/>
          </a:xfrm>
        </p:spPr>
        <p:txBody>
          <a:bodyPr/>
          <a:lstStyle/>
          <a:p>
            <a:pPr eaLnBrk="1" hangingPunct="1">
              <a:defRPr/>
            </a:pPr>
            <a:r>
              <a:rPr lang="en-US" altLang="en-US" dirty="0">
                <a:latin typeface="+mn-lt"/>
              </a:rPr>
              <a:t>Example - </a:t>
            </a:r>
            <a:r>
              <a:rPr lang="en-US" altLang="en-US" b="1" dirty="0" err="1">
                <a:latin typeface="Courier New" pitchFamily="49" charset="0"/>
              </a:rPr>
              <a:t>stoi</a:t>
            </a:r>
            <a:r>
              <a:rPr lang="en-US" altLang="en-US" dirty="0"/>
              <a:t> </a:t>
            </a:r>
            <a:endParaRPr lang="en-US" altLang="en-US" b="1" dirty="0">
              <a:latin typeface="Courier New" pitchFamily="49" charset="0"/>
            </a:endParaRPr>
          </a:p>
        </p:txBody>
      </p:sp>
      <p:sp>
        <p:nvSpPr>
          <p:cNvPr id="24579" name="Rectangle 3">
            <a:extLst>
              <a:ext uri="{FF2B5EF4-FFF2-40B4-BE49-F238E27FC236}">
                <a16:creationId xmlns:a16="http://schemas.microsoft.com/office/drawing/2014/main" id="{44E837E5-CFAA-5A43-A11B-81EC4FA7A29B}"/>
              </a:ext>
            </a:extLst>
          </p:cNvPr>
          <p:cNvSpPr>
            <a:spLocks noGrp="1" noChangeArrowheads="1"/>
          </p:cNvSpPr>
          <p:nvPr>
            <p:ph idx="1"/>
          </p:nvPr>
        </p:nvSpPr>
        <p:spPr>
          <a:xfrm>
            <a:off x="152400" y="990600"/>
            <a:ext cx="8839200" cy="5365750"/>
          </a:xfrm>
        </p:spPr>
        <p:txBody>
          <a:bodyPr>
            <a:normAutofit fontScale="70000" lnSpcReduction="20000"/>
          </a:bodyPr>
          <a:lstStyle/>
          <a:p>
            <a:pPr marL="0" indent="0">
              <a:buNone/>
            </a:pPr>
            <a:r>
              <a:rPr lang="en-US" sz="3100" dirty="0">
                <a:latin typeface="Courier New" panose="02070309020205020404" pitchFamily="49" charset="0"/>
                <a:cs typeface="Courier New" panose="02070309020205020404" pitchFamily="49" charset="0"/>
              </a:rPr>
              <a:t>string </a:t>
            </a:r>
            <a:r>
              <a:rPr lang="en-US" sz="3100" dirty="0" err="1">
                <a:latin typeface="Courier New" panose="02070309020205020404" pitchFamily="49" charset="0"/>
                <a:cs typeface="Courier New" panose="02070309020205020404" pitchFamily="49" charset="0"/>
              </a:rPr>
              <a:t>str</a:t>
            </a:r>
            <a:r>
              <a:rPr lang="en-US" sz="3100" dirty="0">
                <a:latin typeface="Courier New" panose="02070309020205020404" pitchFamily="49" charset="0"/>
                <a:cs typeface="Courier New" panose="02070309020205020404" pitchFamily="49" charset="0"/>
              </a:rPr>
              <a:t>;</a:t>
            </a:r>
          </a:p>
          <a:p>
            <a:pPr marL="0" indent="0">
              <a:buNone/>
            </a:pPr>
            <a:r>
              <a:rPr lang="en-US" sz="3100" dirty="0" err="1">
                <a:latin typeface="Courier New" panose="02070309020205020404" pitchFamily="49" charset="0"/>
                <a:cs typeface="Courier New" panose="02070309020205020404" pitchFamily="49" charset="0"/>
              </a:rPr>
              <a:t>size_t</a:t>
            </a:r>
            <a:r>
              <a:rPr lang="en-US" sz="3100" dirty="0">
                <a:latin typeface="Courier New" panose="02070309020205020404" pitchFamily="49" charset="0"/>
                <a:cs typeface="Courier New" panose="02070309020205020404" pitchFamily="49" charset="0"/>
              </a:rPr>
              <a:t> </a:t>
            </a:r>
            <a:r>
              <a:rPr lang="en-US" sz="3100" dirty="0" err="1">
                <a:latin typeface="Courier New" panose="02070309020205020404" pitchFamily="49" charset="0"/>
                <a:cs typeface="Courier New" panose="02070309020205020404" pitchFamily="49" charset="0"/>
              </a:rPr>
              <a:t>pos</a:t>
            </a:r>
            <a:r>
              <a:rPr lang="en-US" sz="3100" dirty="0">
                <a:latin typeface="Courier New" panose="02070309020205020404" pitchFamily="49" charset="0"/>
                <a:cs typeface="Courier New" panose="02070309020205020404" pitchFamily="49" charset="0"/>
              </a:rPr>
              <a:t>;</a:t>
            </a:r>
          </a:p>
          <a:p>
            <a:pPr marL="0" indent="0">
              <a:buNone/>
            </a:pPr>
            <a:endParaRPr lang="en-US" sz="3100" dirty="0">
              <a:latin typeface="Courier New" panose="02070309020205020404" pitchFamily="49" charset="0"/>
              <a:cs typeface="Courier New" panose="02070309020205020404" pitchFamily="49" charset="0"/>
            </a:endParaRPr>
          </a:p>
          <a:p>
            <a:pPr marL="0" indent="0">
              <a:buNone/>
            </a:pPr>
            <a:r>
              <a:rPr lang="en-US" dirty="0" err="1">
                <a:latin typeface="Courier New" panose="02070309020205020404" pitchFamily="49" charset="0"/>
                <a:cs typeface="Courier New" panose="02070309020205020404" pitchFamily="49" charset="0"/>
              </a:rPr>
              <a:t>str</a:t>
            </a:r>
            <a:r>
              <a:rPr lang="en-US" dirty="0">
                <a:latin typeface="Courier New" panose="02070309020205020404" pitchFamily="49" charset="0"/>
                <a:cs typeface="Courier New" panose="02070309020205020404" pitchFamily="49" charset="0"/>
              </a:rPr>
              <a:t> = "01110binary number";</a:t>
            </a:r>
          </a:p>
          <a:p>
            <a:pPr marL="0" indent="0">
              <a:buNone/>
            </a:pPr>
            <a:r>
              <a:rPr lang="en-US" dirty="0" err="1">
                <a:latin typeface="Courier New" panose="02070309020205020404" pitchFamily="49" charset="0"/>
                <a:cs typeface="Courier New" panose="02070309020205020404" pitchFamily="49" charset="0"/>
              </a:rPr>
              <a:t>cout</a:t>
            </a:r>
            <a:r>
              <a:rPr lang="en-US" dirty="0">
                <a:latin typeface="Courier New" panose="02070309020205020404" pitchFamily="49" charset="0"/>
                <a:cs typeface="Courier New" panose="02070309020205020404" pitchFamily="49" charset="0"/>
              </a:rPr>
              <a:t> &lt;&lt; "\</a:t>
            </a:r>
            <a:r>
              <a:rPr lang="en-US" dirty="0" err="1">
                <a:latin typeface="Courier New" panose="02070309020205020404" pitchFamily="49" charset="0"/>
                <a:cs typeface="Courier New" panose="02070309020205020404" pitchFamily="49" charset="0"/>
              </a:rPr>
              <a:t>nThe</a:t>
            </a:r>
            <a:r>
              <a:rPr lang="en-US" dirty="0">
                <a:latin typeface="Courier New" panose="02070309020205020404" pitchFamily="49" charset="0"/>
                <a:cs typeface="Courier New" panose="02070309020205020404" pitchFamily="49" charset="0"/>
              </a:rPr>
              <a:t> string is " &lt;&lt; </a:t>
            </a:r>
            <a:r>
              <a:rPr lang="en-US" dirty="0" err="1">
                <a:latin typeface="Courier New" panose="02070309020205020404" pitchFamily="49" charset="0"/>
                <a:cs typeface="Courier New" panose="02070309020205020404" pitchFamily="49" charset="0"/>
              </a:rPr>
              <a:t>str</a:t>
            </a:r>
            <a:r>
              <a:rPr lang="en-US" dirty="0">
                <a:latin typeface="Courier New" panose="02070309020205020404" pitchFamily="49" charset="0"/>
                <a:cs typeface="Courier New" panose="02070309020205020404" pitchFamily="49" charset="0"/>
              </a:rPr>
              <a:t> &lt;&lt; </a:t>
            </a:r>
            <a:r>
              <a:rPr lang="en-US" dirty="0" err="1">
                <a:latin typeface="Courier New" panose="02070309020205020404" pitchFamily="49" charset="0"/>
                <a:cs typeface="Courier New" panose="02070309020205020404" pitchFamily="49" charset="0"/>
              </a:rPr>
              <a:t>endl</a:t>
            </a:r>
            <a:r>
              <a:rPr lang="en-US" dirty="0">
                <a:latin typeface="Courier New" panose="02070309020205020404" pitchFamily="49" charset="0"/>
                <a:cs typeface="Courier New" panose="02070309020205020404" pitchFamily="49" charset="0"/>
              </a:rPr>
              <a:t>;   </a:t>
            </a:r>
          </a:p>
          <a:p>
            <a:pPr marL="0" indent="0">
              <a:buNone/>
            </a:pP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stoi</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str</a:t>
            </a:r>
            <a:r>
              <a:rPr lang="en-US" dirty="0">
                <a:latin typeface="Courier New" panose="02070309020205020404" pitchFamily="49" charset="0"/>
                <a:cs typeface="Courier New" panose="02070309020205020404" pitchFamily="49" charset="0"/>
              </a:rPr>
              <a:t>, &amp;</a:t>
            </a:r>
            <a:r>
              <a:rPr lang="en-US" dirty="0" err="1">
                <a:latin typeface="Courier New" panose="02070309020205020404" pitchFamily="49" charset="0"/>
                <a:cs typeface="Courier New" panose="02070309020205020404" pitchFamily="49" charset="0"/>
              </a:rPr>
              <a:t>pos</a:t>
            </a:r>
            <a:r>
              <a:rPr lang="en-US" dirty="0">
                <a:latin typeface="Courier New" panose="02070309020205020404" pitchFamily="49" charset="0"/>
                <a:cs typeface="Courier New" panose="02070309020205020404" pitchFamily="49" charset="0"/>
              </a:rPr>
              <a:t>, 2);</a:t>
            </a:r>
          </a:p>
          <a:p>
            <a:pPr marL="0" indent="0">
              <a:buNone/>
            </a:pPr>
            <a:r>
              <a:rPr lang="en-US" dirty="0" err="1">
                <a:latin typeface="Courier New" panose="02070309020205020404" pitchFamily="49" charset="0"/>
                <a:cs typeface="Courier New" panose="02070309020205020404" pitchFamily="49" charset="0"/>
              </a:rPr>
              <a:t>cout</a:t>
            </a:r>
            <a:r>
              <a:rPr lang="en-US" dirty="0">
                <a:latin typeface="Courier New" panose="02070309020205020404" pitchFamily="49" charset="0"/>
                <a:cs typeface="Courier New" panose="02070309020205020404" pitchFamily="49" charset="0"/>
              </a:rPr>
              <a:t> &lt;&lt; "The converted binary integer is " &lt;&lt;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&lt;&lt; </a:t>
            </a:r>
            <a:r>
              <a:rPr lang="en-US" dirty="0" err="1">
                <a:latin typeface="Courier New" panose="02070309020205020404" pitchFamily="49" charset="0"/>
                <a:cs typeface="Courier New" panose="02070309020205020404" pitchFamily="49" charset="0"/>
              </a:rPr>
              <a:t>endl</a:t>
            </a:r>
            <a:r>
              <a:rPr lang="en-US" dirty="0">
                <a:latin typeface="Courier New" panose="02070309020205020404" pitchFamily="49" charset="0"/>
                <a:cs typeface="Courier New" panose="02070309020205020404" pitchFamily="49" charset="0"/>
              </a:rPr>
              <a:t>;</a:t>
            </a:r>
          </a:p>
          <a:p>
            <a:pPr marL="0" indent="0">
              <a:buNone/>
            </a:pPr>
            <a:r>
              <a:rPr lang="en-US" dirty="0" err="1">
                <a:latin typeface="Courier New" panose="02070309020205020404" pitchFamily="49" charset="0"/>
                <a:cs typeface="Courier New" panose="02070309020205020404" pitchFamily="49" charset="0"/>
              </a:rPr>
              <a:t>cout</a:t>
            </a:r>
            <a:r>
              <a:rPr lang="en-US" dirty="0">
                <a:latin typeface="Courier New" panose="02070309020205020404" pitchFamily="49" charset="0"/>
                <a:cs typeface="Courier New" panose="02070309020205020404" pitchFamily="49" charset="0"/>
              </a:rPr>
              <a:t> &lt;&lt; "The stopping character is " &lt;&lt; </a:t>
            </a:r>
            <a:r>
              <a:rPr lang="en-US" dirty="0" err="1">
                <a:latin typeface="Courier New" panose="02070309020205020404" pitchFamily="49" charset="0"/>
                <a:cs typeface="Courier New" panose="02070309020205020404" pitchFamily="49" charset="0"/>
              </a:rPr>
              <a:t>str</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pos</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&lt;&lt; " at position " &lt;&lt; </a:t>
            </a:r>
            <a:r>
              <a:rPr lang="en-US" dirty="0" err="1">
                <a:latin typeface="Courier New" panose="02070309020205020404" pitchFamily="49" charset="0"/>
                <a:cs typeface="Courier New" panose="02070309020205020404" pitchFamily="49" charset="0"/>
              </a:rPr>
              <a:t>pos</a:t>
            </a:r>
            <a:r>
              <a:rPr lang="en-US" dirty="0">
                <a:latin typeface="Courier New" panose="02070309020205020404" pitchFamily="49" charset="0"/>
                <a:cs typeface="Courier New" panose="02070309020205020404" pitchFamily="49" charset="0"/>
              </a:rPr>
              <a:t> &lt;&lt; </a:t>
            </a:r>
            <a:r>
              <a:rPr lang="en-US" dirty="0" err="1">
                <a:latin typeface="Courier New" panose="02070309020205020404" pitchFamily="49" charset="0"/>
                <a:cs typeface="Courier New" panose="02070309020205020404" pitchFamily="49" charset="0"/>
              </a:rPr>
              <a:t>endl</a:t>
            </a:r>
            <a:r>
              <a:rPr lang="en-US" dirty="0">
                <a:latin typeface="Courier New" panose="02070309020205020404" pitchFamily="49" charset="0"/>
                <a:cs typeface="Courier New" panose="02070309020205020404" pitchFamily="49" charset="0"/>
              </a:rPr>
              <a:t>;</a:t>
            </a:r>
          </a:p>
          <a:p>
            <a:pPr marL="0" indent="0">
              <a:buNone/>
            </a:pPr>
            <a:endParaRPr lang="en-US" sz="3100" dirty="0">
              <a:latin typeface="Courier New" panose="02070309020205020404" pitchFamily="49" charset="0"/>
              <a:cs typeface="Courier New" panose="02070309020205020404" pitchFamily="49" charset="0"/>
            </a:endParaRPr>
          </a:p>
          <a:p>
            <a:pPr marL="0" indent="0">
              <a:buNone/>
            </a:pPr>
            <a:r>
              <a:rPr lang="en-US" sz="3100" dirty="0">
                <a:latin typeface="Courier New" panose="02070309020205020404" pitchFamily="49" charset="0"/>
                <a:cs typeface="Courier New" panose="02070309020205020404" pitchFamily="49" charset="0"/>
              </a:rPr>
              <a:t>// prints:  </a:t>
            </a:r>
          </a:p>
          <a:p>
            <a:pPr marL="0" indent="0">
              <a:buNone/>
            </a:pPr>
            <a:r>
              <a:rPr lang="en-US" sz="3100" dirty="0">
                <a:latin typeface="Courier New" panose="02070309020205020404" pitchFamily="49" charset="0"/>
                <a:cs typeface="Courier New" panose="02070309020205020404" pitchFamily="49" charset="0"/>
              </a:rPr>
              <a:t>// The string is 01110binary number</a:t>
            </a:r>
            <a:endParaRPr lang="en-US" sz="3100" b="1" dirty="0">
              <a:latin typeface="Courier New" panose="02070309020205020404" pitchFamily="49" charset="0"/>
              <a:cs typeface="Courier New" panose="02070309020205020404" pitchFamily="49" charset="0"/>
            </a:endParaRPr>
          </a:p>
          <a:p>
            <a:pPr marL="0" indent="0">
              <a:buNone/>
            </a:pPr>
            <a:r>
              <a:rPr lang="en-US" sz="3100" dirty="0">
                <a:latin typeface="Courier New" panose="02070309020205020404" pitchFamily="49" charset="0"/>
                <a:cs typeface="Courier New" panose="02070309020205020404" pitchFamily="49" charset="0"/>
              </a:rPr>
              <a:t>// The converted binary integer is 14</a:t>
            </a:r>
          </a:p>
          <a:p>
            <a:pPr marL="0" indent="0">
              <a:buNone/>
            </a:pPr>
            <a:r>
              <a:rPr lang="en-US" sz="3100" dirty="0">
                <a:latin typeface="Courier New" panose="02070309020205020404" pitchFamily="49" charset="0"/>
                <a:cs typeface="Courier New" panose="02070309020205020404" pitchFamily="49" charset="0"/>
              </a:rPr>
              <a:t>// The stopping character is b at position 5</a:t>
            </a:r>
          </a:p>
          <a:p>
            <a:pPr marL="0" indent="0" eaLnBrk="1" hangingPunct="1">
              <a:lnSpc>
                <a:spcPct val="90000"/>
              </a:lnSpc>
              <a:buClr>
                <a:schemeClr val="tx1"/>
              </a:buClr>
              <a:buNone/>
              <a:defRPr/>
            </a:pPr>
            <a:endParaRPr lang="en-US" altLang="en-US" sz="2800" dirty="0">
              <a:solidFill>
                <a:srgbClr val="3D8963"/>
              </a:solidFill>
            </a:endParaRPr>
          </a:p>
        </p:txBody>
      </p:sp>
      <p:sp>
        <p:nvSpPr>
          <p:cNvPr id="44036" name="Slide Number Placeholder 3">
            <a:extLst>
              <a:ext uri="{FF2B5EF4-FFF2-40B4-BE49-F238E27FC236}">
                <a16:creationId xmlns:a16="http://schemas.microsoft.com/office/drawing/2014/main" id="{A26F91BC-EB78-144E-99C0-F176E1C27F4F}"/>
              </a:ext>
            </a:extLst>
          </p:cNvPr>
          <p:cNvSpPr>
            <a:spLocks noGrp="1"/>
          </p:cNvSpPr>
          <p:nvPr>
            <p:ph type="sldNum" sz="quarter" idx="10"/>
          </p:nvPr>
        </p:nvSpPr>
        <p:spPr>
          <a:xfrm>
            <a:off x="0" y="6489065"/>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12-</a:t>
            </a:r>
            <a:fld id="{A0C0473B-F593-A94F-A1BA-D4B1535CE256}" type="slidenum">
              <a:rPr lang="en-US" altLang="en-US" sz="1200"/>
              <a:pPr>
                <a:spcBef>
                  <a:spcPct val="0"/>
                </a:spcBef>
                <a:buFontTx/>
                <a:buNone/>
              </a:pPr>
              <a:t>31</a:t>
            </a:fld>
            <a:endParaRPr lang="en-US" altLang="en-US" sz="1200"/>
          </a:p>
        </p:txBody>
      </p:sp>
    </p:spTree>
    <p:extLst>
      <p:ext uri="{BB962C8B-B14F-4D97-AF65-F5344CB8AC3E}">
        <p14:creationId xmlns:p14="http://schemas.microsoft.com/office/powerpoint/2010/main" val="15266851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E4CEAD13-BBC4-AA41-B3F2-EDFF89917232}"/>
              </a:ext>
            </a:extLst>
          </p:cNvPr>
          <p:cNvSpPr>
            <a:spLocks noGrp="1" noChangeArrowheads="1"/>
          </p:cNvSpPr>
          <p:nvPr>
            <p:ph type="title"/>
          </p:nvPr>
        </p:nvSpPr>
        <p:spPr>
          <a:xfrm>
            <a:off x="452120" y="-37147"/>
            <a:ext cx="8229600" cy="1143000"/>
          </a:xfrm>
        </p:spPr>
        <p:txBody>
          <a:bodyPr/>
          <a:lstStyle/>
          <a:p>
            <a:pPr eaLnBrk="1" hangingPunct="1">
              <a:defRPr/>
            </a:pPr>
            <a:r>
              <a:rPr lang="en-US" altLang="en-US" dirty="0">
                <a:latin typeface="+mn-lt"/>
              </a:rPr>
              <a:t>Example - </a:t>
            </a:r>
            <a:r>
              <a:rPr lang="en-US" altLang="en-US" b="1" dirty="0" err="1">
                <a:latin typeface="Courier New" pitchFamily="49" charset="0"/>
              </a:rPr>
              <a:t>stod</a:t>
            </a:r>
            <a:r>
              <a:rPr lang="en-US" altLang="en-US" dirty="0"/>
              <a:t> </a:t>
            </a:r>
            <a:endParaRPr lang="en-US" altLang="en-US" b="1" dirty="0">
              <a:latin typeface="Courier New" pitchFamily="49" charset="0"/>
            </a:endParaRPr>
          </a:p>
        </p:txBody>
      </p:sp>
      <p:sp>
        <p:nvSpPr>
          <p:cNvPr id="24579" name="Rectangle 3">
            <a:extLst>
              <a:ext uri="{FF2B5EF4-FFF2-40B4-BE49-F238E27FC236}">
                <a16:creationId xmlns:a16="http://schemas.microsoft.com/office/drawing/2014/main" id="{44E837E5-CFAA-5A43-A11B-81EC4FA7A29B}"/>
              </a:ext>
            </a:extLst>
          </p:cNvPr>
          <p:cNvSpPr>
            <a:spLocks noGrp="1" noChangeArrowheads="1"/>
          </p:cNvSpPr>
          <p:nvPr>
            <p:ph idx="1"/>
          </p:nvPr>
        </p:nvSpPr>
        <p:spPr>
          <a:xfrm>
            <a:off x="152400" y="990600"/>
            <a:ext cx="8839200" cy="5365750"/>
          </a:xfrm>
        </p:spPr>
        <p:txBody>
          <a:bodyPr>
            <a:normAutofit fontScale="70000" lnSpcReduction="20000"/>
          </a:bodyPr>
          <a:lstStyle/>
          <a:p>
            <a:pPr marL="0" indent="0">
              <a:buNone/>
            </a:pPr>
            <a:r>
              <a:rPr lang="en-US" sz="3100" dirty="0">
                <a:latin typeface="Courier New" panose="02070309020205020404" pitchFamily="49" charset="0"/>
                <a:cs typeface="Courier New" panose="02070309020205020404" pitchFamily="49" charset="0"/>
              </a:rPr>
              <a:t>string </a:t>
            </a:r>
            <a:r>
              <a:rPr lang="en-US" sz="3100" dirty="0" err="1">
                <a:latin typeface="Courier New" panose="02070309020205020404" pitchFamily="49" charset="0"/>
                <a:cs typeface="Courier New" panose="02070309020205020404" pitchFamily="49" charset="0"/>
              </a:rPr>
              <a:t>str</a:t>
            </a:r>
            <a:r>
              <a:rPr lang="en-US" sz="3100" dirty="0">
                <a:latin typeface="Courier New" panose="02070309020205020404" pitchFamily="49" charset="0"/>
                <a:cs typeface="Courier New" panose="02070309020205020404" pitchFamily="49" charset="0"/>
              </a:rPr>
              <a:t>;</a:t>
            </a:r>
          </a:p>
          <a:p>
            <a:pPr marL="0" indent="0">
              <a:buNone/>
            </a:pPr>
            <a:r>
              <a:rPr lang="en-US" sz="3100" dirty="0" err="1">
                <a:latin typeface="Courier New" panose="02070309020205020404" pitchFamily="49" charset="0"/>
                <a:cs typeface="Courier New" panose="02070309020205020404" pitchFamily="49" charset="0"/>
              </a:rPr>
              <a:t>size_t</a:t>
            </a:r>
            <a:r>
              <a:rPr lang="en-US" sz="3100" dirty="0">
                <a:latin typeface="Courier New" panose="02070309020205020404" pitchFamily="49" charset="0"/>
                <a:cs typeface="Courier New" panose="02070309020205020404" pitchFamily="49" charset="0"/>
              </a:rPr>
              <a:t> </a:t>
            </a:r>
            <a:r>
              <a:rPr lang="en-US" sz="3100" dirty="0" err="1">
                <a:latin typeface="Courier New" panose="02070309020205020404" pitchFamily="49" charset="0"/>
                <a:cs typeface="Courier New" panose="02070309020205020404" pitchFamily="49" charset="0"/>
              </a:rPr>
              <a:t>pos</a:t>
            </a:r>
            <a:r>
              <a:rPr lang="en-US" sz="3100" dirty="0">
                <a:latin typeface="Courier New" panose="02070309020205020404" pitchFamily="49" charset="0"/>
                <a:cs typeface="Courier New" panose="02070309020205020404" pitchFamily="49" charset="0"/>
              </a:rPr>
              <a:t>;</a:t>
            </a:r>
          </a:p>
          <a:p>
            <a:pPr marL="0" indent="0">
              <a:buNone/>
            </a:pPr>
            <a:endParaRPr lang="en-US" sz="3100" dirty="0">
              <a:latin typeface="Courier New" panose="02070309020205020404" pitchFamily="49" charset="0"/>
              <a:cs typeface="Courier New" panose="02070309020205020404" pitchFamily="49" charset="0"/>
            </a:endParaRPr>
          </a:p>
          <a:p>
            <a:pPr marL="0" indent="0">
              <a:buNone/>
            </a:pPr>
            <a:r>
              <a:rPr lang="en-US" sz="3100" dirty="0" err="1">
                <a:latin typeface="Courier New" panose="02070309020205020404" pitchFamily="49" charset="0"/>
                <a:cs typeface="Courier New" panose="02070309020205020404" pitchFamily="49" charset="0"/>
              </a:rPr>
              <a:t>str</a:t>
            </a:r>
            <a:r>
              <a:rPr lang="en-US" sz="3100" dirty="0">
                <a:latin typeface="Courier New" panose="02070309020205020404" pitchFamily="49" charset="0"/>
                <a:cs typeface="Courier New" panose="02070309020205020404" pitchFamily="49" charset="0"/>
              </a:rPr>
              <a:t> = "-342.57is a number";</a:t>
            </a:r>
          </a:p>
          <a:p>
            <a:pPr marL="0" indent="0">
              <a:buNone/>
            </a:pPr>
            <a:r>
              <a:rPr lang="en-US" sz="3100" dirty="0" err="1">
                <a:latin typeface="Courier New" panose="02070309020205020404" pitchFamily="49" charset="0"/>
                <a:cs typeface="Courier New" panose="02070309020205020404" pitchFamily="49" charset="0"/>
              </a:rPr>
              <a:t>cout</a:t>
            </a:r>
            <a:r>
              <a:rPr lang="en-US" sz="3100" dirty="0">
                <a:latin typeface="Courier New" panose="02070309020205020404" pitchFamily="49" charset="0"/>
                <a:cs typeface="Courier New" panose="02070309020205020404" pitchFamily="49" charset="0"/>
              </a:rPr>
              <a:t> &lt;&lt; "The string is " &lt;&lt; </a:t>
            </a:r>
            <a:r>
              <a:rPr lang="en-US" sz="3100" dirty="0" err="1">
                <a:latin typeface="Courier New" panose="02070309020205020404" pitchFamily="49" charset="0"/>
                <a:cs typeface="Courier New" panose="02070309020205020404" pitchFamily="49" charset="0"/>
              </a:rPr>
              <a:t>str</a:t>
            </a:r>
            <a:r>
              <a:rPr lang="en-US" sz="3100" dirty="0">
                <a:latin typeface="Courier New" panose="02070309020205020404" pitchFamily="49" charset="0"/>
                <a:cs typeface="Courier New" panose="02070309020205020404" pitchFamily="49" charset="0"/>
              </a:rPr>
              <a:t> &lt;&lt; </a:t>
            </a:r>
            <a:r>
              <a:rPr lang="en-US" sz="3100" dirty="0" err="1">
                <a:latin typeface="Courier New" panose="02070309020205020404" pitchFamily="49" charset="0"/>
                <a:cs typeface="Courier New" panose="02070309020205020404" pitchFamily="49" charset="0"/>
              </a:rPr>
              <a:t>endl</a:t>
            </a:r>
            <a:r>
              <a:rPr lang="en-US" sz="3100" dirty="0">
                <a:latin typeface="Courier New" panose="02070309020205020404" pitchFamily="49" charset="0"/>
                <a:cs typeface="Courier New" panose="02070309020205020404" pitchFamily="49" charset="0"/>
              </a:rPr>
              <a:t>;   </a:t>
            </a:r>
          </a:p>
          <a:p>
            <a:pPr marL="0" indent="0">
              <a:buNone/>
            </a:pPr>
            <a:r>
              <a:rPr lang="en-US" sz="3100" dirty="0">
                <a:latin typeface="Courier New" panose="02070309020205020404" pitchFamily="49" charset="0"/>
                <a:cs typeface="Courier New" panose="02070309020205020404" pitchFamily="49" charset="0"/>
              </a:rPr>
              <a:t>double d = </a:t>
            </a:r>
            <a:r>
              <a:rPr lang="en-US" sz="3100" dirty="0" err="1">
                <a:latin typeface="Courier New" panose="02070309020205020404" pitchFamily="49" charset="0"/>
                <a:cs typeface="Courier New" panose="02070309020205020404" pitchFamily="49" charset="0"/>
              </a:rPr>
              <a:t>stod</a:t>
            </a:r>
            <a:r>
              <a:rPr lang="en-US" sz="3100" dirty="0">
                <a:latin typeface="Courier New" panose="02070309020205020404" pitchFamily="49" charset="0"/>
                <a:cs typeface="Courier New" panose="02070309020205020404" pitchFamily="49" charset="0"/>
              </a:rPr>
              <a:t>(</a:t>
            </a:r>
            <a:r>
              <a:rPr lang="en-US" sz="3100" dirty="0" err="1">
                <a:latin typeface="Courier New" panose="02070309020205020404" pitchFamily="49" charset="0"/>
                <a:cs typeface="Courier New" panose="02070309020205020404" pitchFamily="49" charset="0"/>
              </a:rPr>
              <a:t>str</a:t>
            </a:r>
            <a:r>
              <a:rPr lang="en-US" sz="3100" dirty="0">
                <a:latin typeface="Courier New" panose="02070309020205020404" pitchFamily="49" charset="0"/>
                <a:cs typeface="Courier New" panose="02070309020205020404" pitchFamily="49" charset="0"/>
              </a:rPr>
              <a:t>, &amp;</a:t>
            </a:r>
            <a:r>
              <a:rPr lang="en-US" sz="3100" dirty="0" err="1">
                <a:latin typeface="Courier New" panose="02070309020205020404" pitchFamily="49" charset="0"/>
                <a:cs typeface="Courier New" panose="02070309020205020404" pitchFamily="49" charset="0"/>
              </a:rPr>
              <a:t>pos</a:t>
            </a:r>
            <a:r>
              <a:rPr lang="en-US" sz="3100" dirty="0">
                <a:latin typeface="Courier New" panose="02070309020205020404" pitchFamily="49" charset="0"/>
                <a:cs typeface="Courier New" panose="02070309020205020404" pitchFamily="49" charset="0"/>
              </a:rPr>
              <a:t>);</a:t>
            </a:r>
          </a:p>
          <a:p>
            <a:pPr marL="0" indent="0">
              <a:buNone/>
            </a:pPr>
            <a:r>
              <a:rPr lang="en-US" sz="3100" dirty="0" err="1">
                <a:latin typeface="Courier New" panose="02070309020205020404" pitchFamily="49" charset="0"/>
                <a:cs typeface="Courier New" panose="02070309020205020404" pitchFamily="49" charset="0"/>
              </a:rPr>
              <a:t>cout</a:t>
            </a:r>
            <a:r>
              <a:rPr lang="en-US" sz="3100" dirty="0">
                <a:latin typeface="Courier New" panose="02070309020205020404" pitchFamily="49" charset="0"/>
                <a:cs typeface="Courier New" panose="02070309020205020404" pitchFamily="49" charset="0"/>
              </a:rPr>
              <a:t> &lt;&lt; "The converted double is " &lt;&lt; d </a:t>
            </a:r>
          </a:p>
          <a:p>
            <a:pPr marL="0" indent="0">
              <a:buNone/>
            </a:pPr>
            <a:r>
              <a:rPr lang="en-US" sz="3100" dirty="0">
                <a:latin typeface="Courier New" panose="02070309020205020404" pitchFamily="49" charset="0"/>
                <a:cs typeface="Courier New" panose="02070309020205020404" pitchFamily="49" charset="0"/>
              </a:rPr>
              <a:t>     &lt;&lt; </a:t>
            </a:r>
            <a:r>
              <a:rPr lang="en-US" sz="3100" dirty="0" err="1">
                <a:latin typeface="Courier New" panose="02070309020205020404" pitchFamily="49" charset="0"/>
                <a:cs typeface="Courier New" panose="02070309020205020404" pitchFamily="49" charset="0"/>
              </a:rPr>
              <a:t>endl</a:t>
            </a:r>
            <a:r>
              <a:rPr lang="en-US" sz="3100" dirty="0">
                <a:latin typeface="Courier New" panose="02070309020205020404" pitchFamily="49" charset="0"/>
                <a:cs typeface="Courier New" panose="02070309020205020404" pitchFamily="49" charset="0"/>
              </a:rPr>
              <a:t>;</a:t>
            </a:r>
          </a:p>
          <a:p>
            <a:pPr marL="0" indent="0">
              <a:buNone/>
            </a:pPr>
            <a:r>
              <a:rPr lang="en-US" sz="3100" dirty="0" err="1">
                <a:latin typeface="Courier New" panose="02070309020205020404" pitchFamily="49" charset="0"/>
                <a:cs typeface="Courier New" panose="02070309020205020404" pitchFamily="49" charset="0"/>
              </a:rPr>
              <a:t>cout</a:t>
            </a:r>
            <a:r>
              <a:rPr lang="en-US" sz="3100" dirty="0">
                <a:latin typeface="Courier New" panose="02070309020205020404" pitchFamily="49" charset="0"/>
                <a:cs typeface="Courier New" panose="02070309020205020404" pitchFamily="49" charset="0"/>
              </a:rPr>
              <a:t> &lt;&lt; "The stopping character is " &lt;&lt; </a:t>
            </a:r>
            <a:r>
              <a:rPr lang="en-US" sz="3100" dirty="0" err="1">
                <a:latin typeface="Courier New" panose="02070309020205020404" pitchFamily="49" charset="0"/>
                <a:cs typeface="Courier New" panose="02070309020205020404" pitchFamily="49" charset="0"/>
              </a:rPr>
              <a:t>str</a:t>
            </a:r>
            <a:r>
              <a:rPr lang="en-US" sz="3100" dirty="0">
                <a:latin typeface="Courier New" panose="02070309020205020404" pitchFamily="49" charset="0"/>
                <a:cs typeface="Courier New" panose="02070309020205020404" pitchFamily="49" charset="0"/>
              </a:rPr>
              <a:t>[</a:t>
            </a:r>
            <a:r>
              <a:rPr lang="en-US" sz="3100" dirty="0" err="1">
                <a:latin typeface="Courier New" panose="02070309020205020404" pitchFamily="49" charset="0"/>
                <a:cs typeface="Courier New" panose="02070309020205020404" pitchFamily="49" charset="0"/>
              </a:rPr>
              <a:t>pos</a:t>
            </a:r>
            <a:r>
              <a:rPr lang="en-US" sz="3100" dirty="0">
                <a:latin typeface="Courier New" panose="02070309020205020404" pitchFamily="49" charset="0"/>
                <a:cs typeface="Courier New" panose="02070309020205020404" pitchFamily="49" charset="0"/>
              </a:rPr>
              <a:t>] </a:t>
            </a:r>
          </a:p>
          <a:p>
            <a:pPr marL="0" indent="0">
              <a:buNone/>
            </a:pPr>
            <a:r>
              <a:rPr lang="en-US" sz="3100" dirty="0">
                <a:latin typeface="Courier New" panose="02070309020205020404" pitchFamily="49" charset="0"/>
                <a:cs typeface="Courier New" panose="02070309020205020404" pitchFamily="49" charset="0"/>
              </a:rPr>
              <a:t>     &lt;&lt; " at position " &lt;&lt; </a:t>
            </a:r>
            <a:r>
              <a:rPr lang="en-US" sz="3100" dirty="0" err="1">
                <a:latin typeface="Courier New" panose="02070309020205020404" pitchFamily="49" charset="0"/>
                <a:cs typeface="Courier New" panose="02070309020205020404" pitchFamily="49" charset="0"/>
              </a:rPr>
              <a:t>pos</a:t>
            </a:r>
            <a:r>
              <a:rPr lang="en-US" sz="3100" dirty="0">
                <a:latin typeface="Courier New" panose="02070309020205020404" pitchFamily="49" charset="0"/>
                <a:cs typeface="Courier New" panose="02070309020205020404" pitchFamily="49" charset="0"/>
              </a:rPr>
              <a:t> &lt;&lt; </a:t>
            </a:r>
            <a:r>
              <a:rPr lang="en-US" sz="3100" dirty="0" err="1">
                <a:latin typeface="Courier New" panose="02070309020205020404" pitchFamily="49" charset="0"/>
                <a:cs typeface="Courier New" panose="02070309020205020404" pitchFamily="49" charset="0"/>
              </a:rPr>
              <a:t>endl</a:t>
            </a:r>
            <a:r>
              <a:rPr lang="en-US" sz="3100" dirty="0">
                <a:latin typeface="Courier New" panose="02070309020205020404" pitchFamily="49" charset="0"/>
                <a:cs typeface="Courier New" panose="02070309020205020404" pitchFamily="49" charset="0"/>
              </a:rPr>
              <a:t>;</a:t>
            </a:r>
          </a:p>
          <a:p>
            <a:pPr marL="0" indent="0">
              <a:buNone/>
            </a:pPr>
            <a:endParaRPr lang="en-US" sz="3100" dirty="0">
              <a:latin typeface="Courier New" panose="02070309020205020404" pitchFamily="49" charset="0"/>
              <a:cs typeface="Courier New" panose="02070309020205020404" pitchFamily="49" charset="0"/>
            </a:endParaRPr>
          </a:p>
          <a:p>
            <a:pPr marL="0" indent="0">
              <a:buNone/>
            </a:pPr>
            <a:r>
              <a:rPr lang="en-US" sz="3100" dirty="0">
                <a:latin typeface="Courier New" panose="02070309020205020404" pitchFamily="49" charset="0"/>
                <a:cs typeface="Courier New" panose="02070309020205020404" pitchFamily="49" charset="0"/>
              </a:rPr>
              <a:t>// prints:  </a:t>
            </a:r>
          </a:p>
          <a:p>
            <a:pPr marL="0" indent="0">
              <a:buNone/>
            </a:pPr>
            <a:r>
              <a:rPr lang="en-US" sz="3100" dirty="0">
                <a:latin typeface="Courier New" panose="02070309020205020404" pitchFamily="49" charset="0"/>
                <a:cs typeface="Courier New" panose="02070309020205020404" pitchFamily="49" charset="0"/>
              </a:rPr>
              <a:t>// The string is -342.57is a number</a:t>
            </a:r>
          </a:p>
          <a:p>
            <a:pPr marL="0" indent="0">
              <a:buNone/>
            </a:pPr>
            <a:r>
              <a:rPr lang="en-US" sz="3100" dirty="0">
                <a:latin typeface="Courier New" panose="02070309020205020404" pitchFamily="49" charset="0"/>
                <a:cs typeface="Courier New" panose="02070309020205020404" pitchFamily="49" charset="0"/>
              </a:rPr>
              <a:t>// The converted double is -342.57</a:t>
            </a:r>
          </a:p>
          <a:p>
            <a:pPr marL="0" indent="0">
              <a:buNone/>
            </a:pPr>
            <a:r>
              <a:rPr lang="en-US" sz="3100" dirty="0">
                <a:latin typeface="Courier New" panose="02070309020205020404" pitchFamily="49" charset="0"/>
                <a:cs typeface="Courier New" panose="02070309020205020404" pitchFamily="49" charset="0"/>
              </a:rPr>
              <a:t>// The stopping character is </a:t>
            </a:r>
            <a:r>
              <a:rPr lang="en-US" sz="3100" dirty="0" err="1">
                <a:latin typeface="Courier New" panose="02070309020205020404" pitchFamily="49" charset="0"/>
                <a:cs typeface="Courier New" panose="02070309020205020404" pitchFamily="49" charset="0"/>
              </a:rPr>
              <a:t>i</a:t>
            </a:r>
            <a:r>
              <a:rPr lang="en-US" sz="3100" dirty="0">
                <a:latin typeface="Courier New" panose="02070309020205020404" pitchFamily="49" charset="0"/>
                <a:cs typeface="Courier New" panose="02070309020205020404" pitchFamily="49" charset="0"/>
              </a:rPr>
              <a:t> at position 7</a:t>
            </a:r>
          </a:p>
          <a:p>
            <a:pPr marL="0" indent="0" eaLnBrk="1" hangingPunct="1">
              <a:lnSpc>
                <a:spcPct val="90000"/>
              </a:lnSpc>
              <a:buClr>
                <a:schemeClr val="tx1"/>
              </a:buClr>
              <a:buNone/>
              <a:defRPr/>
            </a:pPr>
            <a:endParaRPr lang="en-US" altLang="en-US" sz="2800" dirty="0">
              <a:solidFill>
                <a:srgbClr val="3D8963"/>
              </a:solidFill>
            </a:endParaRPr>
          </a:p>
        </p:txBody>
      </p:sp>
      <p:sp>
        <p:nvSpPr>
          <p:cNvPr id="44036" name="Slide Number Placeholder 3">
            <a:extLst>
              <a:ext uri="{FF2B5EF4-FFF2-40B4-BE49-F238E27FC236}">
                <a16:creationId xmlns:a16="http://schemas.microsoft.com/office/drawing/2014/main" id="{A26F91BC-EB78-144E-99C0-F176E1C27F4F}"/>
              </a:ext>
            </a:extLst>
          </p:cNvPr>
          <p:cNvSpPr>
            <a:spLocks noGrp="1"/>
          </p:cNvSpPr>
          <p:nvPr>
            <p:ph type="sldNum" sz="quarter" idx="10"/>
          </p:nvPr>
        </p:nvSpPr>
        <p:spPr>
          <a:xfrm>
            <a:off x="-20320" y="6529705"/>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A0C0473B-F593-A94F-A1BA-D4B1535CE256}" type="slidenum">
              <a:rPr lang="en-US" altLang="en-US" sz="1200"/>
              <a:pPr>
                <a:spcBef>
                  <a:spcPct val="0"/>
                </a:spcBef>
                <a:buFontTx/>
                <a:buNone/>
              </a:pPr>
              <a:t>32</a:t>
            </a:fld>
            <a:endParaRPr lang="en-US" altLang="en-US" sz="1200" dirty="0"/>
          </a:p>
        </p:txBody>
      </p:sp>
    </p:spTree>
    <p:extLst>
      <p:ext uri="{BB962C8B-B14F-4D97-AF65-F5344CB8AC3E}">
        <p14:creationId xmlns:p14="http://schemas.microsoft.com/office/powerpoint/2010/main" val="17603541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53AD3112-43F1-CD44-AE61-60BF62044BF0}"/>
              </a:ext>
            </a:extLst>
          </p:cNvPr>
          <p:cNvSpPr>
            <a:spLocks noGrp="1" noChangeArrowheads="1"/>
          </p:cNvSpPr>
          <p:nvPr>
            <p:ph type="title"/>
          </p:nvPr>
        </p:nvSpPr>
        <p:spPr/>
        <p:txBody>
          <a:bodyPr>
            <a:normAutofit fontScale="90000"/>
          </a:bodyPr>
          <a:lstStyle/>
          <a:p>
            <a:pPr eaLnBrk="1" hangingPunct="1"/>
            <a:r>
              <a:rPr lang="en-US" altLang="en-US"/>
              <a:t>12.5  More About the C++ </a:t>
            </a:r>
            <a:r>
              <a:rPr lang="en-US" altLang="en-US" b="1">
                <a:latin typeface="Courier New" panose="02070309020205020404" pitchFamily="49" charset="0"/>
              </a:rPr>
              <a:t>string</a:t>
            </a:r>
            <a:r>
              <a:rPr lang="en-US" altLang="en-US"/>
              <a:t> Class</a:t>
            </a:r>
          </a:p>
        </p:txBody>
      </p:sp>
      <p:sp>
        <p:nvSpPr>
          <p:cNvPr id="48131" name="Rectangle 29">
            <a:extLst>
              <a:ext uri="{FF2B5EF4-FFF2-40B4-BE49-F238E27FC236}">
                <a16:creationId xmlns:a16="http://schemas.microsoft.com/office/drawing/2014/main" id="{2C8A8641-0864-DB40-8CA4-DE521600F399}"/>
              </a:ext>
            </a:extLst>
          </p:cNvPr>
          <p:cNvSpPr>
            <a:spLocks noGrp="1" noChangeArrowheads="1"/>
          </p:cNvSpPr>
          <p:nvPr>
            <p:ph type="body" sz="half" idx="1"/>
          </p:nvPr>
        </p:nvSpPr>
        <p:spPr>
          <a:xfrm>
            <a:off x="304800" y="1676400"/>
            <a:ext cx="8294688" cy="4495800"/>
          </a:xfrm>
          <a:noFill/>
        </p:spPr>
        <p:txBody>
          <a:bodyPr/>
          <a:lstStyle/>
          <a:p>
            <a:pPr eaLnBrk="1" hangingPunct="1"/>
            <a:r>
              <a:rPr lang="en-US" altLang="en-US"/>
              <a:t>The string class offers several advantages over C-style strings:</a:t>
            </a:r>
          </a:p>
          <a:p>
            <a:pPr eaLnBrk="1" hangingPunct="1"/>
            <a:endParaRPr lang="en-US" altLang="en-US"/>
          </a:p>
          <a:p>
            <a:pPr lvl="1" eaLnBrk="1" hangingPunct="1"/>
            <a:r>
              <a:rPr lang="en-US" altLang="en-US"/>
              <a:t>large body of member functions</a:t>
            </a:r>
          </a:p>
          <a:p>
            <a:pPr lvl="1" eaLnBrk="1" hangingPunct="1"/>
            <a:r>
              <a:rPr lang="en-US" altLang="en-US"/>
              <a:t>overloaded operators to simplify expressions</a:t>
            </a:r>
          </a:p>
          <a:p>
            <a:pPr lvl="1" eaLnBrk="1" hangingPunct="1">
              <a:buFontTx/>
              <a:buNone/>
            </a:pPr>
            <a:endParaRPr lang="en-US" altLang="en-US"/>
          </a:p>
          <a:p>
            <a:pPr eaLnBrk="1" hangingPunct="1"/>
            <a:r>
              <a:rPr lang="en-US" altLang="en-US"/>
              <a:t>Need to include the </a:t>
            </a:r>
            <a:r>
              <a:rPr lang="en-US" altLang="en-US" b="1">
                <a:latin typeface="Courier New" panose="02070309020205020404" pitchFamily="49" charset="0"/>
              </a:rPr>
              <a:t>string</a:t>
            </a:r>
            <a:r>
              <a:rPr lang="en-US" altLang="en-US"/>
              <a:t> header file</a:t>
            </a:r>
          </a:p>
        </p:txBody>
      </p:sp>
      <p:sp>
        <p:nvSpPr>
          <p:cNvPr id="48132" name="Slide Number Placeholder 4">
            <a:extLst>
              <a:ext uri="{FF2B5EF4-FFF2-40B4-BE49-F238E27FC236}">
                <a16:creationId xmlns:a16="http://schemas.microsoft.com/office/drawing/2014/main" id="{C32611AF-3D66-2449-A83F-BF886685FCFB}"/>
              </a:ext>
            </a:extLst>
          </p:cNvPr>
          <p:cNvSpPr>
            <a:spLocks noGrp="1"/>
          </p:cNvSpPr>
          <p:nvPr>
            <p:ph type="sldNum" sz="quarter" idx="10"/>
          </p:nvPr>
        </p:nvSpPr>
        <p:spPr>
          <a:xfrm>
            <a:off x="-1447800" y="6492875"/>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12-</a:t>
            </a:r>
            <a:fld id="{606E8241-6AE6-1943-97F4-7C70D315BA09}" type="slidenum">
              <a:rPr lang="en-US" altLang="en-US" sz="1200"/>
              <a:pPr>
                <a:spcBef>
                  <a:spcPct val="0"/>
                </a:spcBef>
                <a:buFontTx/>
                <a:buNone/>
              </a:pPr>
              <a:t>33</a:t>
            </a:fld>
            <a:endParaRPr lang="en-US" altLang="en-US" sz="1200"/>
          </a:p>
        </p:txBody>
      </p:sp>
    </p:spTree>
    <p:extLst>
      <p:ext uri="{BB962C8B-B14F-4D97-AF65-F5344CB8AC3E}">
        <p14:creationId xmlns:p14="http://schemas.microsoft.com/office/powerpoint/2010/main" val="19780642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79428474-DB1C-2C4C-92CB-025437C60C42}"/>
              </a:ext>
            </a:extLst>
          </p:cNvPr>
          <p:cNvSpPr>
            <a:spLocks noGrp="1" noChangeArrowheads="1"/>
          </p:cNvSpPr>
          <p:nvPr>
            <p:ph type="title"/>
          </p:nvPr>
        </p:nvSpPr>
        <p:spPr/>
        <p:txBody>
          <a:bodyPr/>
          <a:lstStyle/>
          <a:p>
            <a:pPr eaLnBrk="1" hangingPunct="1"/>
            <a:r>
              <a:rPr lang="en-US" altLang="en-US" b="1">
                <a:latin typeface="Courier New" panose="02070309020205020404" pitchFamily="49" charset="0"/>
              </a:rPr>
              <a:t>string</a:t>
            </a:r>
            <a:r>
              <a:rPr lang="en-US" altLang="en-US"/>
              <a:t> class constructors</a:t>
            </a:r>
          </a:p>
        </p:txBody>
      </p:sp>
      <p:sp>
        <p:nvSpPr>
          <p:cNvPr id="50179" name="Rectangle 3">
            <a:extLst>
              <a:ext uri="{FF2B5EF4-FFF2-40B4-BE49-F238E27FC236}">
                <a16:creationId xmlns:a16="http://schemas.microsoft.com/office/drawing/2014/main" id="{C478244D-72DE-DC4B-9B31-7B776AFE11FF}"/>
              </a:ext>
            </a:extLst>
          </p:cNvPr>
          <p:cNvSpPr>
            <a:spLocks noGrp="1" noChangeArrowheads="1"/>
          </p:cNvSpPr>
          <p:nvPr>
            <p:ph idx="1"/>
          </p:nvPr>
        </p:nvSpPr>
        <p:spPr/>
        <p:txBody>
          <a:bodyPr/>
          <a:lstStyle/>
          <a:p>
            <a:pPr eaLnBrk="1" hangingPunct="1">
              <a:spcAft>
                <a:spcPts val="1200"/>
              </a:spcAft>
            </a:pPr>
            <a:r>
              <a:rPr lang="en-US" altLang="en-US" dirty="0"/>
              <a:t>Default constructor </a:t>
            </a:r>
            <a:r>
              <a:rPr lang="en-US" altLang="en-US" b="1" dirty="0">
                <a:solidFill>
                  <a:srgbClr val="3D8963"/>
                </a:solidFill>
                <a:latin typeface="Courier New" panose="02070309020205020404" pitchFamily="49" charset="0"/>
              </a:rPr>
              <a:t>string()</a:t>
            </a:r>
          </a:p>
          <a:p>
            <a:pPr eaLnBrk="1" hangingPunct="1">
              <a:spcAft>
                <a:spcPts val="1200"/>
              </a:spcAft>
            </a:pPr>
            <a:r>
              <a:rPr lang="en-US" altLang="en-US" dirty="0"/>
              <a:t>Copy constructor </a:t>
            </a:r>
            <a:r>
              <a:rPr lang="en-US" altLang="en-US" b="1" dirty="0">
                <a:solidFill>
                  <a:srgbClr val="3D8963"/>
                </a:solidFill>
                <a:latin typeface="Courier New" panose="02070309020205020404" pitchFamily="49" charset="0"/>
              </a:rPr>
              <a:t>string(string&amp;)</a:t>
            </a:r>
            <a:r>
              <a:rPr lang="en-US" altLang="en-US" dirty="0"/>
              <a:t>  initializes new string objects with values of other existing string objects</a:t>
            </a:r>
          </a:p>
          <a:p>
            <a:pPr eaLnBrk="1" hangingPunct="1">
              <a:spcAft>
                <a:spcPts val="1200"/>
              </a:spcAft>
            </a:pPr>
            <a:r>
              <a:rPr lang="en-US" altLang="en-US" dirty="0"/>
              <a:t>Convert constructor </a:t>
            </a:r>
            <a:r>
              <a:rPr lang="en-US" altLang="en-US" b="1" dirty="0">
                <a:solidFill>
                  <a:srgbClr val="3D8963"/>
                </a:solidFill>
                <a:latin typeface="Courier New" panose="02070309020205020404" pitchFamily="49" charset="0"/>
              </a:rPr>
              <a:t>string(char *)</a:t>
            </a:r>
            <a:r>
              <a:rPr lang="en-US" altLang="en-US" dirty="0">
                <a:solidFill>
                  <a:srgbClr val="3D8963"/>
                </a:solidFill>
              </a:rPr>
              <a:t> </a:t>
            </a:r>
            <a:r>
              <a:rPr lang="en-US" altLang="en-US" dirty="0"/>
              <a:t>initializes new string objects with values of C-strings</a:t>
            </a:r>
          </a:p>
        </p:txBody>
      </p:sp>
      <p:sp>
        <p:nvSpPr>
          <p:cNvPr id="50180" name="Slide Number Placeholder 3">
            <a:extLst>
              <a:ext uri="{FF2B5EF4-FFF2-40B4-BE49-F238E27FC236}">
                <a16:creationId xmlns:a16="http://schemas.microsoft.com/office/drawing/2014/main" id="{0BC49253-C6FB-3B42-BDF5-8E9EB6610160}"/>
              </a:ext>
            </a:extLst>
          </p:cNvPr>
          <p:cNvSpPr>
            <a:spLocks noGrp="1"/>
          </p:cNvSpPr>
          <p:nvPr>
            <p:ph type="sldNum" sz="quarter" idx="10"/>
          </p:nvPr>
        </p:nvSpPr>
        <p:spPr>
          <a:xfrm>
            <a:off x="30480" y="6457315"/>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12-</a:t>
            </a:r>
            <a:fld id="{2A228822-24C3-1C41-8431-14885DA8FF3A}" type="slidenum">
              <a:rPr lang="en-US" altLang="en-US" sz="1200"/>
              <a:pPr>
                <a:spcBef>
                  <a:spcPct val="0"/>
                </a:spcBef>
                <a:buFontTx/>
                <a:buNone/>
              </a:pPr>
              <a:t>34</a:t>
            </a:fld>
            <a:endParaRPr lang="en-US" altLang="en-US" sz="1200"/>
          </a:p>
        </p:txBody>
      </p:sp>
    </p:spTree>
    <p:extLst>
      <p:ext uri="{BB962C8B-B14F-4D97-AF65-F5344CB8AC3E}">
        <p14:creationId xmlns:p14="http://schemas.microsoft.com/office/powerpoint/2010/main" val="2478536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D86C8F52-0173-D646-A06B-4EBDF51CE291}"/>
              </a:ext>
            </a:extLst>
          </p:cNvPr>
          <p:cNvSpPr>
            <a:spLocks noGrp="1" noChangeArrowheads="1"/>
          </p:cNvSpPr>
          <p:nvPr>
            <p:ph type="title"/>
          </p:nvPr>
        </p:nvSpPr>
        <p:spPr>
          <a:xfrm>
            <a:off x="381000" y="304800"/>
            <a:ext cx="8382000" cy="1143000"/>
          </a:xfrm>
        </p:spPr>
        <p:txBody>
          <a:bodyPr/>
          <a:lstStyle/>
          <a:p>
            <a:pPr eaLnBrk="1" hangingPunct="1"/>
            <a:r>
              <a:rPr lang="en-US" altLang="en-US"/>
              <a:t>Overloaded </a:t>
            </a:r>
            <a:r>
              <a:rPr lang="en-US" altLang="en-US" b="1">
                <a:latin typeface="Courier New" panose="02070309020205020404" pitchFamily="49" charset="0"/>
              </a:rPr>
              <a:t>string</a:t>
            </a:r>
            <a:r>
              <a:rPr lang="en-US" altLang="en-US"/>
              <a:t> Operators</a:t>
            </a:r>
          </a:p>
        </p:txBody>
      </p:sp>
      <p:graphicFrame>
        <p:nvGraphicFramePr>
          <p:cNvPr id="76860" name="Group 60">
            <a:extLst>
              <a:ext uri="{FF2B5EF4-FFF2-40B4-BE49-F238E27FC236}">
                <a16:creationId xmlns:a16="http://schemas.microsoft.com/office/drawing/2014/main" id="{FA48CEB0-A41D-BB4D-A5E7-C206678C2BE7}"/>
              </a:ext>
            </a:extLst>
          </p:cNvPr>
          <p:cNvGraphicFramePr>
            <a:graphicFrameLocks noGrp="1"/>
          </p:cNvGraphicFramePr>
          <p:nvPr>
            <p:ph type="tbl" idx="1"/>
            <p:extLst>
              <p:ext uri="{D42A27DB-BD31-4B8C-83A1-F6EECF244321}">
                <p14:modId xmlns:p14="http://schemas.microsoft.com/office/powerpoint/2010/main" val="324577744"/>
              </p:ext>
            </p:extLst>
          </p:nvPr>
        </p:nvGraphicFramePr>
        <p:xfrm>
          <a:off x="685800" y="1834197"/>
          <a:ext cx="8001000" cy="4335346"/>
        </p:xfrm>
        <a:graphic>
          <a:graphicData uri="http://schemas.openxmlformats.org/drawingml/2006/table">
            <a:tbl>
              <a:tblPr/>
              <a:tblGrid>
                <a:gridCol w="2133600">
                  <a:extLst>
                    <a:ext uri="{9D8B030D-6E8A-4147-A177-3AD203B41FA5}">
                      <a16:colId xmlns:a16="http://schemas.microsoft.com/office/drawing/2014/main" val="20000"/>
                    </a:ext>
                  </a:extLst>
                </a:gridCol>
                <a:gridCol w="5867400">
                  <a:extLst>
                    <a:ext uri="{9D8B030D-6E8A-4147-A177-3AD203B41FA5}">
                      <a16:colId xmlns:a16="http://schemas.microsoft.com/office/drawing/2014/main" val="20001"/>
                    </a:ext>
                  </a:extLst>
                </a:gridCol>
              </a:tblGrid>
              <a:tr h="688764">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2600" b="1" i="0" u="none" strike="noStrike" cap="none" normalizeH="0" baseline="0" dirty="0">
                          <a:ln>
                            <a:noFill/>
                          </a:ln>
                          <a:solidFill>
                            <a:schemeClr val="tx1"/>
                          </a:solidFill>
                          <a:effectLst/>
                          <a:latin typeface="Arial" charset="0"/>
                        </a:rPr>
                        <a:t>OPERATOR</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2600" b="1" i="0" u="none" strike="noStrike" cap="none" normalizeH="0" baseline="0" dirty="0">
                          <a:ln>
                            <a:noFill/>
                          </a:ln>
                          <a:solidFill>
                            <a:schemeClr val="tx1"/>
                          </a:solidFill>
                          <a:effectLst/>
                          <a:latin typeface="Arial" charset="0"/>
                        </a:rPr>
                        <a:t>MEANING</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59507">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Courier New" pitchFamily="49" charset="0"/>
                        </a:rPr>
                        <a:t>&gt;&gt;</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reads a whitespace-delimited string into a string object</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84004">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Courier New" pitchFamily="49" charset="0"/>
                        </a:rPr>
                        <a:t>&lt;&lt;</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inserts a string object into a stream</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59507">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Courier New" pitchFamily="49" charset="0"/>
                        </a:rPr>
                        <a:t>=</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assigns string on right to string object on left</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59507">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Courier New" pitchFamily="49" charset="0"/>
                        </a:rPr>
                        <a:t>+=</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appends copy of string on the right to the end of contents of string object on left</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2247" name="Slide Number Placeholder 3">
            <a:extLst>
              <a:ext uri="{FF2B5EF4-FFF2-40B4-BE49-F238E27FC236}">
                <a16:creationId xmlns:a16="http://schemas.microsoft.com/office/drawing/2014/main" id="{8FEE48AB-2109-FB45-8424-93C6C2B85F3D}"/>
              </a:ext>
            </a:extLst>
          </p:cNvPr>
          <p:cNvSpPr>
            <a:spLocks noGrp="1"/>
          </p:cNvSpPr>
          <p:nvPr>
            <p:ph type="sldNum" sz="quarter" idx="10"/>
          </p:nvPr>
        </p:nvSpPr>
        <p:spPr>
          <a:xfrm>
            <a:off x="-1447800" y="6505141"/>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E25F6CAA-CC74-CF41-BDE2-2B19D6767531}" type="slidenum">
              <a:rPr lang="en-US" altLang="en-US" sz="1200"/>
              <a:pPr>
                <a:spcBef>
                  <a:spcPct val="0"/>
                </a:spcBef>
                <a:buFontTx/>
                <a:buNone/>
              </a:pPr>
              <a:t>35</a:t>
            </a:fld>
            <a:endParaRPr lang="en-US" altLang="en-US" sz="1200" dirty="0"/>
          </a:p>
        </p:txBody>
      </p:sp>
    </p:spTree>
    <p:extLst>
      <p:ext uri="{BB962C8B-B14F-4D97-AF65-F5344CB8AC3E}">
        <p14:creationId xmlns:p14="http://schemas.microsoft.com/office/powerpoint/2010/main" val="23194083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286918C8-2077-1E4A-937D-1EEB5165EEF9}"/>
              </a:ext>
            </a:extLst>
          </p:cNvPr>
          <p:cNvSpPr>
            <a:spLocks noGrp="1" noChangeArrowheads="1"/>
          </p:cNvSpPr>
          <p:nvPr>
            <p:ph type="title"/>
          </p:nvPr>
        </p:nvSpPr>
        <p:spPr>
          <a:xfrm>
            <a:off x="381000" y="457200"/>
            <a:ext cx="8382000" cy="1143000"/>
          </a:xfrm>
        </p:spPr>
        <p:txBody>
          <a:bodyPr/>
          <a:lstStyle/>
          <a:p>
            <a:pPr eaLnBrk="1" hangingPunct="1"/>
            <a:r>
              <a:rPr lang="en-US" altLang="en-US" sz="3200"/>
              <a:t>Overloaded </a:t>
            </a:r>
            <a:r>
              <a:rPr lang="en-US" altLang="en-US" sz="3200" b="1">
                <a:latin typeface="Courier New" panose="02070309020205020404" pitchFamily="49" charset="0"/>
              </a:rPr>
              <a:t>string</a:t>
            </a:r>
            <a:r>
              <a:rPr lang="en-US" altLang="en-US" sz="3200"/>
              <a:t> Operators (continued)</a:t>
            </a:r>
          </a:p>
        </p:txBody>
      </p:sp>
      <p:graphicFrame>
        <p:nvGraphicFramePr>
          <p:cNvPr id="125988" name="Group 36">
            <a:extLst>
              <a:ext uri="{FF2B5EF4-FFF2-40B4-BE49-F238E27FC236}">
                <a16:creationId xmlns:a16="http://schemas.microsoft.com/office/drawing/2014/main" id="{C2151105-F619-F144-8620-565C98C950F8}"/>
              </a:ext>
            </a:extLst>
          </p:cNvPr>
          <p:cNvGraphicFramePr>
            <a:graphicFrameLocks noGrp="1"/>
          </p:cNvGraphicFramePr>
          <p:nvPr>
            <p:ph type="tbl" idx="1"/>
            <p:extLst>
              <p:ext uri="{D42A27DB-BD31-4B8C-83A1-F6EECF244321}">
                <p14:modId xmlns:p14="http://schemas.microsoft.com/office/powerpoint/2010/main" val="2015977064"/>
              </p:ext>
            </p:extLst>
          </p:nvPr>
        </p:nvGraphicFramePr>
        <p:xfrm>
          <a:off x="685800" y="2209800"/>
          <a:ext cx="8001000" cy="3779537"/>
        </p:xfrm>
        <a:graphic>
          <a:graphicData uri="http://schemas.openxmlformats.org/drawingml/2006/table">
            <a:tbl>
              <a:tblPr/>
              <a:tblGrid>
                <a:gridCol w="2057400">
                  <a:extLst>
                    <a:ext uri="{9D8B030D-6E8A-4147-A177-3AD203B41FA5}">
                      <a16:colId xmlns:a16="http://schemas.microsoft.com/office/drawing/2014/main" val="20000"/>
                    </a:ext>
                  </a:extLst>
                </a:gridCol>
                <a:gridCol w="5943600">
                  <a:extLst>
                    <a:ext uri="{9D8B030D-6E8A-4147-A177-3AD203B41FA5}">
                      <a16:colId xmlns:a16="http://schemas.microsoft.com/office/drawing/2014/main" val="20001"/>
                    </a:ext>
                  </a:extLst>
                </a:gridCol>
              </a:tblGrid>
              <a:tr h="807077">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2600" b="1" i="0" u="none" strike="noStrike" cap="none" normalizeH="0" baseline="0" dirty="0">
                          <a:ln>
                            <a:noFill/>
                          </a:ln>
                          <a:solidFill>
                            <a:schemeClr val="tx1"/>
                          </a:solidFill>
                          <a:effectLst/>
                          <a:latin typeface="Arial" charset="0"/>
                        </a:rPr>
                        <a:t>OPERATOR</a:t>
                      </a:r>
                    </a:p>
                  </a:txBody>
                  <a:tcPr marT="45576" marB="455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2600" b="1" i="0" u="none" strike="noStrike" cap="none" normalizeH="0" baseline="0">
                          <a:ln>
                            <a:noFill/>
                          </a:ln>
                          <a:solidFill>
                            <a:schemeClr val="tx1"/>
                          </a:solidFill>
                          <a:effectLst/>
                          <a:latin typeface="Arial" charset="0"/>
                        </a:rPr>
                        <a:t>MEANING</a:t>
                      </a:r>
                    </a:p>
                  </a:txBody>
                  <a:tcPr marT="45576" marB="455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57074">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Courier New" pitchFamily="49" charset="0"/>
                        </a:rPr>
                        <a:t>+</a:t>
                      </a:r>
                    </a:p>
                  </a:txBody>
                  <a:tcPr marT="45576" marB="455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Returns concatenation of the two strings</a:t>
                      </a:r>
                    </a:p>
                  </a:txBody>
                  <a:tcPr marT="45576" marB="455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7074">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Courier New" pitchFamily="49" charset="0"/>
                        </a:rPr>
                        <a:t>[]</a:t>
                      </a:r>
                    </a:p>
                  </a:txBody>
                  <a:tcPr marT="45576" marB="455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references character in string using array-subscript notation</a:t>
                      </a:r>
                    </a:p>
                  </a:txBody>
                  <a:tcPr marT="45576" marB="455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50674">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Courier New" pitchFamily="49" charset="0"/>
                        </a:rPr>
                        <a:t>&gt;, &gt;=, &lt;, &lt;=, ==, !=</a:t>
                      </a:r>
                    </a:p>
                  </a:txBody>
                  <a:tcPr marT="45576" marB="4557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relational operators for string comparison.  Return </a:t>
                      </a:r>
                      <a:r>
                        <a:rPr kumimoji="0" lang="en-US" sz="2800" b="1" i="0" u="none" strike="noStrike" cap="none" normalizeH="0" baseline="0" dirty="0">
                          <a:ln>
                            <a:noFill/>
                          </a:ln>
                          <a:solidFill>
                            <a:schemeClr val="tx1"/>
                          </a:solidFill>
                          <a:effectLst/>
                          <a:latin typeface="Courier New" pitchFamily="49" charset="0"/>
                        </a:rPr>
                        <a:t>true</a:t>
                      </a:r>
                      <a:r>
                        <a:rPr kumimoji="0" lang="en-US" sz="2800" b="0" i="0" u="none" strike="noStrike" cap="none" normalizeH="0" baseline="0" dirty="0">
                          <a:ln>
                            <a:noFill/>
                          </a:ln>
                          <a:solidFill>
                            <a:schemeClr val="tx1"/>
                          </a:solidFill>
                          <a:effectLst/>
                          <a:latin typeface="Arial" charset="0"/>
                        </a:rPr>
                        <a:t> or </a:t>
                      </a:r>
                      <a:r>
                        <a:rPr kumimoji="0" lang="en-US" sz="2800" b="1" i="0" u="none" strike="noStrike" cap="none" normalizeH="0" baseline="0" dirty="0">
                          <a:ln>
                            <a:noFill/>
                          </a:ln>
                          <a:solidFill>
                            <a:schemeClr val="tx1"/>
                          </a:solidFill>
                          <a:effectLst/>
                          <a:latin typeface="Courier New" pitchFamily="49" charset="0"/>
                        </a:rPr>
                        <a:t>false</a:t>
                      </a:r>
                      <a:endParaRPr kumimoji="0" lang="en-US" sz="2800" b="1" i="0" u="none" strike="noStrike" cap="none" normalizeH="0" baseline="0" dirty="0">
                        <a:ln>
                          <a:noFill/>
                        </a:ln>
                        <a:solidFill>
                          <a:schemeClr val="tx1"/>
                        </a:solidFill>
                        <a:effectLst/>
                        <a:latin typeface="Arial" charset="0"/>
                      </a:endParaRPr>
                    </a:p>
                  </a:txBody>
                  <a:tcPr marT="45576" marB="4557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4292" name="Slide Number Placeholder 3">
            <a:extLst>
              <a:ext uri="{FF2B5EF4-FFF2-40B4-BE49-F238E27FC236}">
                <a16:creationId xmlns:a16="http://schemas.microsoft.com/office/drawing/2014/main" id="{ABDDAEB7-90D5-284B-A671-E631E98913CC}"/>
              </a:ext>
            </a:extLst>
          </p:cNvPr>
          <p:cNvSpPr>
            <a:spLocks noGrp="1"/>
          </p:cNvSpPr>
          <p:nvPr>
            <p:ph type="sldNum" sz="quarter" idx="10"/>
          </p:nvPr>
        </p:nvSpPr>
        <p:spPr>
          <a:xfrm>
            <a:off x="-1447800" y="6492875"/>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18F87FF0-2B65-F541-B8CB-E3E9E0AE7E8D}" type="slidenum">
              <a:rPr lang="en-US" altLang="en-US" sz="1200"/>
              <a:pPr>
                <a:spcBef>
                  <a:spcPct val="0"/>
                </a:spcBef>
                <a:buFontTx/>
                <a:buNone/>
              </a:pPr>
              <a:t>36</a:t>
            </a:fld>
            <a:endParaRPr lang="en-US" altLang="en-US" sz="1200" dirty="0"/>
          </a:p>
        </p:txBody>
      </p:sp>
    </p:spTree>
    <p:extLst>
      <p:ext uri="{BB962C8B-B14F-4D97-AF65-F5344CB8AC3E}">
        <p14:creationId xmlns:p14="http://schemas.microsoft.com/office/powerpoint/2010/main" val="26110944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6E13A956-61DB-3748-8B3F-530E04CC2046}"/>
              </a:ext>
            </a:extLst>
          </p:cNvPr>
          <p:cNvSpPr>
            <a:spLocks noGrp="1" noChangeArrowheads="1"/>
          </p:cNvSpPr>
          <p:nvPr>
            <p:ph type="title"/>
          </p:nvPr>
        </p:nvSpPr>
        <p:spPr>
          <a:xfrm>
            <a:off x="381000" y="381000"/>
            <a:ext cx="8305800" cy="1143000"/>
          </a:xfrm>
        </p:spPr>
        <p:txBody>
          <a:bodyPr/>
          <a:lstStyle/>
          <a:p>
            <a:pPr eaLnBrk="1" hangingPunct="1"/>
            <a:r>
              <a:rPr lang="en-US" altLang="en-US"/>
              <a:t>Overloaded </a:t>
            </a:r>
            <a:r>
              <a:rPr lang="en-US" altLang="en-US" b="1">
                <a:latin typeface="Courier New" panose="02070309020205020404" pitchFamily="49" charset="0"/>
              </a:rPr>
              <a:t>string</a:t>
            </a:r>
            <a:r>
              <a:rPr lang="en-US" altLang="en-US"/>
              <a:t> Operators</a:t>
            </a:r>
          </a:p>
        </p:txBody>
      </p:sp>
      <p:sp>
        <p:nvSpPr>
          <p:cNvPr id="56323" name="Rectangle 3">
            <a:extLst>
              <a:ext uri="{FF2B5EF4-FFF2-40B4-BE49-F238E27FC236}">
                <a16:creationId xmlns:a16="http://schemas.microsoft.com/office/drawing/2014/main" id="{88B4F668-05D2-A044-8356-76BEF827119B}"/>
              </a:ext>
            </a:extLst>
          </p:cNvPr>
          <p:cNvSpPr>
            <a:spLocks noGrp="1" noChangeArrowheads="1"/>
          </p:cNvSpPr>
          <p:nvPr>
            <p:ph idx="1"/>
          </p:nvPr>
        </p:nvSpPr>
        <p:spPr>
          <a:xfrm>
            <a:off x="381000" y="1981200"/>
            <a:ext cx="8458200" cy="4114800"/>
          </a:xfrm>
        </p:spPr>
        <p:txBody>
          <a:bodyPr/>
          <a:lstStyle/>
          <a:p>
            <a:pPr eaLnBrk="1" hangingPunct="1">
              <a:lnSpc>
                <a:spcPct val="90000"/>
              </a:lnSpc>
              <a:buFontTx/>
              <a:buNone/>
            </a:pPr>
            <a:r>
              <a:rPr lang="en-US" altLang="en-US" sz="2400" b="1" dirty="0">
                <a:solidFill>
                  <a:srgbClr val="3D8963"/>
                </a:solidFill>
                <a:latin typeface="Courier New" panose="02070309020205020404" pitchFamily="49" charset="0"/>
              </a:rPr>
              <a:t>string word1, phrase;</a:t>
            </a:r>
          </a:p>
          <a:p>
            <a:pPr eaLnBrk="1" hangingPunct="1">
              <a:lnSpc>
                <a:spcPct val="90000"/>
              </a:lnSpc>
              <a:buFontTx/>
              <a:buNone/>
            </a:pPr>
            <a:r>
              <a:rPr lang="en-US" altLang="en-US" sz="2400" b="1" dirty="0">
                <a:solidFill>
                  <a:srgbClr val="3D8963"/>
                </a:solidFill>
                <a:latin typeface="Courier New" panose="02070309020205020404" pitchFamily="49" charset="0"/>
              </a:rPr>
              <a:t>string word2 </a:t>
            </a:r>
            <a:r>
              <a:rPr lang="en-US" altLang="en-US" sz="2400" b="1" dirty="0">
                <a:solidFill>
                  <a:srgbClr val="0033CC"/>
                </a:solidFill>
                <a:latin typeface="Courier New" panose="02070309020205020404" pitchFamily="49" charset="0"/>
              </a:rPr>
              <a:t>=</a:t>
            </a:r>
            <a:r>
              <a:rPr lang="en-US" altLang="en-US" sz="2400" b="1" dirty="0">
                <a:solidFill>
                  <a:srgbClr val="3D8963"/>
                </a:solidFill>
                <a:latin typeface="Courier New" panose="02070309020205020404" pitchFamily="49" charset="0"/>
              </a:rPr>
              <a:t> " Dog";</a:t>
            </a:r>
          </a:p>
          <a:p>
            <a:pPr eaLnBrk="1" hangingPunct="1">
              <a:lnSpc>
                <a:spcPct val="90000"/>
              </a:lnSpc>
              <a:buFontTx/>
              <a:buNone/>
            </a:pPr>
            <a:r>
              <a:rPr lang="en-US" altLang="en-US" sz="2400" b="1" dirty="0" err="1">
                <a:solidFill>
                  <a:srgbClr val="3D8963"/>
                </a:solidFill>
                <a:latin typeface="Courier New" panose="02070309020205020404" pitchFamily="49" charset="0"/>
              </a:rPr>
              <a:t>cin</a:t>
            </a:r>
            <a:r>
              <a:rPr lang="en-US" altLang="en-US" sz="2400" b="1" dirty="0">
                <a:solidFill>
                  <a:srgbClr val="3D8963"/>
                </a:solidFill>
                <a:latin typeface="Courier New" panose="02070309020205020404" pitchFamily="49" charset="0"/>
              </a:rPr>
              <a:t> </a:t>
            </a:r>
            <a:r>
              <a:rPr lang="en-US" altLang="en-US" sz="2400" b="1" dirty="0">
                <a:solidFill>
                  <a:srgbClr val="0033CC"/>
                </a:solidFill>
                <a:latin typeface="Courier New" panose="02070309020205020404" pitchFamily="49" charset="0"/>
              </a:rPr>
              <a:t>&gt;&gt;</a:t>
            </a:r>
            <a:r>
              <a:rPr lang="en-US" altLang="en-US" sz="2400" b="1" dirty="0">
                <a:solidFill>
                  <a:srgbClr val="3D8963"/>
                </a:solidFill>
                <a:latin typeface="Courier New" panose="02070309020205020404" pitchFamily="49" charset="0"/>
              </a:rPr>
              <a:t> word1; // user enters "Hot"</a:t>
            </a:r>
          </a:p>
          <a:p>
            <a:pPr eaLnBrk="1" hangingPunct="1">
              <a:lnSpc>
                <a:spcPct val="90000"/>
              </a:lnSpc>
              <a:buFontTx/>
              <a:buNone/>
            </a:pPr>
            <a:r>
              <a:rPr lang="en-US" altLang="en-US" sz="2400" b="1" dirty="0">
                <a:solidFill>
                  <a:srgbClr val="3D8963"/>
                </a:solidFill>
                <a:latin typeface="Courier New" panose="02070309020205020404" pitchFamily="49" charset="0"/>
              </a:rPr>
              <a:t>              // word1 has "Hot"</a:t>
            </a:r>
          </a:p>
          <a:p>
            <a:pPr eaLnBrk="1" hangingPunct="1">
              <a:lnSpc>
                <a:spcPct val="90000"/>
              </a:lnSpc>
              <a:buFontTx/>
              <a:buNone/>
            </a:pPr>
            <a:r>
              <a:rPr lang="en-US" altLang="en-US" sz="2400" b="1" dirty="0">
                <a:solidFill>
                  <a:srgbClr val="3D8963"/>
                </a:solidFill>
                <a:latin typeface="Courier New" panose="02070309020205020404" pitchFamily="49" charset="0"/>
              </a:rPr>
              <a:t>phrase = word1 </a:t>
            </a:r>
            <a:r>
              <a:rPr lang="en-US" altLang="en-US" sz="2400" b="1" dirty="0">
                <a:solidFill>
                  <a:srgbClr val="0033CC"/>
                </a:solidFill>
                <a:latin typeface="Courier New" panose="02070309020205020404" pitchFamily="49" charset="0"/>
              </a:rPr>
              <a:t>+</a:t>
            </a:r>
            <a:r>
              <a:rPr lang="en-US" altLang="en-US" sz="2400" b="1" dirty="0">
                <a:solidFill>
                  <a:srgbClr val="3D8963"/>
                </a:solidFill>
                <a:latin typeface="Courier New" panose="02070309020205020404" pitchFamily="49" charset="0"/>
              </a:rPr>
              <a:t> word2; // phrase has</a:t>
            </a:r>
          </a:p>
          <a:p>
            <a:pPr eaLnBrk="1" hangingPunct="1">
              <a:lnSpc>
                <a:spcPct val="90000"/>
              </a:lnSpc>
              <a:buFontTx/>
              <a:buNone/>
            </a:pPr>
            <a:r>
              <a:rPr lang="en-US" altLang="en-US" sz="2400" b="1" dirty="0">
                <a:solidFill>
                  <a:srgbClr val="3D8963"/>
                </a:solidFill>
                <a:latin typeface="Courier New" panose="02070309020205020404" pitchFamily="49" charset="0"/>
              </a:rPr>
              <a:t>                        // "Hot Dog"</a:t>
            </a:r>
          </a:p>
          <a:p>
            <a:pPr eaLnBrk="1" hangingPunct="1">
              <a:lnSpc>
                <a:spcPct val="90000"/>
              </a:lnSpc>
              <a:buFontTx/>
              <a:buNone/>
            </a:pPr>
            <a:r>
              <a:rPr lang="en-US" altLang="en-US" sz="2400" b="1" dirty="0">
                <a:solidFill>
                  <a:srgbClr val="3D8963"/>
                </a:solidFill>
                <a:latin typeface="Courier New" panose="02070309020205020404" pitchFamily="49" charset="0"/>
              </a:rPr>
              <a:t>phrase </a:t>
            </a:r>
            <a:r>
              <a:rPr lang="en-US" altLang="en-US" sz="2400" b="1" dirty="0">
                <a:solidFill>
                  <a:srgbClr val="0033CC"/>
                </a:solidFill>
                <a:latin typeface="Courier New" panose="02070309020205020404" pitchFamily="49" charset="0"/>
              </a:rPr>
              <a:t>+=</a:t>
            </a:r>
            <a:r>
              <a:rPr lang="en-US" altLang="en-US" sz="2400" b="1" dirty="0">
                <a:solidFill>
                  <a:srgbClr val="3D8963"/>
                </a:solidFill>
                <a:latin typeface="Courier New" panose="02070309020205020404" pitchFamily="49" charset="0"/>
              </a:rPr>
              <a:t> " on a bun";</a:t>
            </a:r>
          </a:p>
          <a:p>
            <a:pPr eaLnBrk="1" hangingPunct="1">
              <a:lnSpc>
                <a:spcPct val="90000"/>
              </a:lnSpc>
              <a:buFontTx/>
              <a:buNone/>
            </a:pPr>
            <a:r>
              <a:rPr lang="en-US" altLang="en-US" sz="2400" b="1" dirty="0">
                <a:solidFill>
                  <a:srgbClr val="3D8963"/>
                </a:solidFill>
                <a:latin typeface="Courier New" panose="02070309020205020404" pitchFamily="49" charset="0"/>
              </a:rPr>
              <a:t>for (</a:t>
            </a:r>
            <a:r>
              <a:rPr lang="en-US" altLang="en-US" sz="2400" b="1" dirty="0" err="1">
                <a:solidFill>
                  <a:srgbClr val="3D8963"/>
                </a:solidFill>
                <a:latin typeface="Courier New" panose="02070309020205020404" pitchFamily="49" charset="0"/>
              </a:rPr>
              <a:t>int</a:t>
            </a:r>
            <a:r>
              <a:rPr lang="en-US" altLang="en-US" sz="2400" b="1" dirty="0">
                <a:solidFill>
                  <a:srgbClr val="3D8963"/>
                </a:solidFill>
                <a:latin typeface="Courier New" panose="02070309020205020404" pitchFamily="49" charset="0"/>
              </a:rPr>
              <a:t> </a:t>
            </a:r>
            <a:r>
              <a:rPr lang="en-US" altLang="en-US" sz="2400" b="1" dirty="0" err="1">
                <a:solidFill>
                  <a:srgbClr val="3D8963"/>
                </a:solidFill>
                <a:latin typeface="Courier New" panose="02070309020205020404" pitchFamily="49" charset="0"/>
              </a:rPr>
              <a:t>i</a:t>
            </a:r>
            <a:r>
              <a:rPr lang="en-US" altLang="en-US" sz="2400" b="1" dirty="0">
                <a:solidFill>
                  <a:srgbClr val="3D8963"/>
                </a:solidFill>
                <a:latin typeface="Courier New" panose="02070309020205020404" pitchFamily="49" charset="0"/>
              </a:rPr>
              <a:t> = 0; </a:t>
            </a:r>
            <a:r>
              <a:rPr lang="en-US" altLang="en-US" sz="2400" b="1" dirty="0" err="1">
                <a:solidFill>
                  <a:srgbClr val="3D8963"/>
                </a:solidFill>
                <a:latin typeface="Courier New" panose="02070309020205020404" pitchFamily="49" charset="0"/>
              </a:rPr>
              <a:t>i</a:t>
            </a:r>
            <a:r>
              <a:rPr lang="en-US" altLang="en-US" sz="2400" b="1" dirty="0">
                <a:solidFill>
                  <a:srgbClr val="3D8963"/>
                </a:solidFill>
                <a:latin typeface="Courier New" panose="02070309020205020404" pitchFamily="49" charset="0"/>
              </a:rPr>
              <a:t> &lt; 16; </a:t>
            </a:r>
            <a:r>
              <a:rPr lang="en-US" altLang="en-US" sz="2400" b="1" dirty="0" err="1">
                <a:solidFill>
                  <a:srgbClr val="3D8963"/>
                </a:solidFill>
                <a:latin typeface="Courier New" panose="02070309020205020404" pitchFamily="49" charset="0"/>
              </a:rPr>
              <a:t>i</a:t>
            </a:r>
            <a:r>
              <a:rPr lang="en-US" altLang="en-US" sz="2400" b="1" dirty="0">
                <a:solidFill>
                  <a:srgbClr val="3D8963"/>
                </a:solidFill>
                <a:latin typeface="Courier New" panose="02070309020205020404" pitchFamily="49" charset="0"/>
              </a:rPr>
              <a:t>++)</a:t>
            </a:r>
          </a:p>
          <a:p>
            <a:pPr eaLnBrk="1" hangingPunct="1">
              <a:lnSpc>
                <a:spcPct val="90000"/>
              </a:lnSpc>
              <a:buFontTx/>
              <a:buNone/>
            </a:pPr>
            <a:r>
              <a:rPr lang="en-US" altLang="en-US" sz="2400" b="1" dirty="0">
                <a:solidFill>
                  <a:srgbClr val="3D8963"/>
                </a:solidFill>
                <a:latin typeface="Courier New" panose="02070309020205020404" pitchFamily="49" charset="0"/>
              </a:rPr>
              <a:t>   </a:t>
            </a:r>
            <a:r>
              <a:rPr lang="en-US" altLang="en-US" sz="2400" b="1" dirty="0" err="1">
                <a:solidFill>
                  <a:srgbClr val="3D8963"/>
                </a:solidFill>
                <a:latin typeface="Courier New" panose="02070309020205020404" pitchFamily="49" charset="0"/>
              </a:rPr>
              <a:t>cout</a:t>
            </a:r>
            <a:r>
              <a:rPr lang="en-US" altLang="en-US" sz="2400" b="1" dirty="0">
                <a:solidFill>
                  <a:srgbClr val="3D8963"/>
                </a:solidFill>
                <a:latin typeface="Courier New" panose="02070309020205020404" pitchFamily="49" charset="0"/>
              </a:rPr>
              <a:t> </a:t>
            </a:r>
            <a:r>
              <a:rPr lang="en-US" altLang="en-US" sz="2400" b="1" dirty="0">
                <a:solidFill>
                  <a:srgbClr val="0033CC"/>
                </a:solidFill>
                <a:latin typeface="Courier New" panose="02070309020205020404" pitchFamily="49" charset="0"/>
              </a:rPr>
              <a:t>&lt;&lt;</a:t>
            </a:r>
            <a:r>
              <a:rPr lang="en-US" altLang="en-US" sz="2400" b="1" dirty="0">
                <a:solidFill>
                  <a:srgbClr val="3D8963"/>
                </a:solidFill>
                <a:latin typeface="Courier New" panose="02070309020205020404" pitchFamily="49" charset="0"/>
              </a:rPr>
              <a:t> phrase[</a:t>
            </a:r>
            <a:r>
              <a:rPr lang="en-US" altLang="en-US" sz="2400" b="1" dirty="0" err="1">
                <a:solidFill>
                  <a:srgbClr val="3D8963"/>
                </a:solidFill>
                <a:latin typeface="Courier New" panose="02070309020205020404" pitchFamily="49" charset="0"/>
              </a:rPr>
              <a:t>i</a:t>
            </a:r>
            <a:r>
              <a:rPr lang="en-US" altLang="en-US" sz="2400" b="1" dirty="0">
                <a:solidFill>
                  <a:srgbClr val="3D8963"/>
                </a:solidFill>
                <a:latin typeface="Courier New" panose="02070309020205020404" pitchFamily="49" charset="0"/>
              </a:rPr>
              <a:t>];  // displays</a:t>
            </a:r>
          </a:p>
          <a:p>
            <a:pPr eaLnBrk="1" hangingPunct="1">
              <a:lnSpc>
                <a:spcPct val="90000"/>
              </a:lnSpc>
              <a:spcBef>
                <a:spcPct val="0"/>
              </a:spcBef>
              <a:buFontTx/>
              <a:buNone/>
            </a:pPr>
            <a:r>
              <a:rPr lang="en-US" altLang="en-US" sz="2400" b="1" dirty="0">
                <a:solidFill>
                  <a:srgbClr val="3D8963"/>
                </a:solidFill>
                <a:latin typeface="Courier New" panose="02070309020205020404" pitchFamily="49" charset="0"/>
              </a:rPr>
              <a:t>                       // "Hot Dog on a bun"</a:t>
            </a:r>
          </a:p>
        </p:txBody>
      </p:sp>
      <p:sp>
        <p:nvSpPr>
          <p:cNvPr id="56324" name="Slide Number Placeholder 3">
            <a:extLst>
              <a:ext uri="{FF2B5EF4-FFF2-40B4-BE49-F238E27FC236}">
                <a16:creationId xmlns:a16="http://schemas.microsoft.com/office/drawing/2014/main" id="{59321DB7-3026-B547-A831-AC1EC7925553}"/>
              </a:ext>
            </a:extLst>
          </p:cNvPr>
          <p:cNvSpPr>
            <a:spLocks noGrp="1"/>
          </p:cNvSpPr>
          <p:nvPr>
            <p:ph type="sldNum" sz="quarter" idx="10"/>
          </p:nvPr>
        </p:nvSpPr>
        <p:spPr>
          <a:xfrm>
            <a:off x="35560" y="647700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12-</a:t>
            </a:r>
            <a:fld id="{6531BE22-EE27-D64C-A6B1-991AC8411CC2}" type="slidenum">
              <a:rPr lang="en-US" altLang="en-US" sz="1200"/>
              <a:pPr>
                <a:spcBef>
                  <a:spcPct val="0"/>
                </a:spcBef>
                <a:buFontTx/>
                <a:buNone/>
              </a:pPr>
              <a:t>37</a:t>
            </a:fld>
            <a:endParaRPr lang="en-US" altLang="en-US" sz="1200"/>
          </a:p>
        </p:txBody>
      </p:sp>
    </p:spTree>
    <p:extLst>
      <p:ext uri="{BB962C8B-B14F-4D97-AF65-F5344CB8AC3E}">
        <p14:creationId xmlns:p14="http://schemas.microsoft.com/office/powerpoint/2010/main" val="26048277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D7F1CDB1-7F95-BB4A-9F70-9CBB4FF85BDB}"/>
              </a:ext>
            </a:extLst>
          </p:cNvPr>
          <p:cNvSpPr>
            <a:spLocks noGrp="1" noChangeArrowheads="1"/>
          </p:cNvSpPr>
          <p:nvPr>
            <p:ph type="title"/>
          </p:nvPr>
        </p:nvSpPr>
        <p:spPr>
          <a:xfrm>
            <a:off x="533400" y="304800"/>
            <a:ext cx="8001000" cy="1143000"/>
          </a:xfrm>
        </p:spPr>
        <p:txBody>
          <a:bodyPr/>
          <a:lstStyle/>
          <a:p>
            <a:pPr eaLnBrk="1" hangingPunct="1"/>
            <a:r>
              <a:rPr lang="en-US" altLang="en-US" b="1">
                <a:latin typeface="Courier New" panose="02070309020205020404" pitchFamily="49" charset="0"/>
              </a:rPr>
              <a:t>string </a:t>
            </a:r>
            <a:r>
              <a:rPr lang="en-US" altLang="en-US"/>
              <a:t>Member Functions</a:t>
            </a:r>
          </a:p>
        </p:txBody>
      </p:sp>
      <p:sp>
        <p:nvSpPr>
          <p:cNvPr id="58371" name="Rectangle 3">
            <a:extLst>
              <a:ext uri="{FF2B5EF4-FFF2-40B4-BE49-F238E27FC236}">
                <a16:creationId xmlns:a16="http://schemas.microsoft.com/office/drawing/2014/main" id="{EB0069CE-76F2-834B-A63B-942B7FEFC0D6}"/>
              </a:ext>
            </a:extLst>
          </p:cNvPr>
          <p:cNvSpPr>
            <a:spLocks noGrp="1" noChangeArrowheads="1"/>
          </p:cNvSpPr>
          <p:nvPr>
            <p:ph idx="1"/>
          </p:nvPr>
        </p:nvSpPr>
        <p:spPr>
          <a:xfrm>
            <a:off x="457200" y="1828800"/>
            <a:ext cx="8001000" cy="4419600"/>
          </a:xfrm>
        </p:spPr>
        <p:txBody>
          <a:bodyPr/>
          <a:lstStyle/>
          <a:p>
            <a:pPr eaLnBrk="1" hangingPunct="1">
              <a:lnSpc>
                <a:spcPct val="85000"/>
              </a:lnSpc>
              <a:buFontTx/>
              <a:buNone/>
            </a:pPr>
            <a:r>
              <a:rPr lang="en-US" altLang="en-US"/>
              <a:t>Categories:</a:t>
            </a:r>
          </a:p>
          <a:p>
            <a:pPr lvl="1" eaLnBrk="1" hangingPunct="1">
              <a:lnSpc>
                <a:spcPct val="85000"/>
              </a:lnSpc>
            </a:pPr>
            <a:r>
              <a:rPr lang="en-US" altLang="en-US"/>
              <a:t>conversion to C-strings: </a:t>
            </a:r>
            <a:r>
              <a:rPr lang="en-US" altLang="en-US" b="1">
                <a:solidFill>
                  <a:srgbClr val="3D8963"/>
                </a:solidFill>
                <a:latin typeface="Courier New" panose="02070309020205020404" pitchFamily="49" charset="0"/>
              </a:rPr>
              <a:t>c_str</a:t>
            </a:r>
            <a:r>
              <a:rPr lang="en-US" altLang="en-US"/>
              <a:t>, </a:t>
            </a:r>
            <a:r>
              <a:rPr lang="en-US" altLang="en-US" b="1">
                <a:solidFill>
                  <a:srgbClr val="3D8963"/>
                </a:solidFill>
                <a:latin typeface="Courier New" panose="02070309020205020404" pitchFamily="49" charset="0"/>
              </a:rPr>
              <a:t>data</a:t>
            </a:r>
          </a:p>
          <a:p>
            <a:pPr lvl="1" eaLnBrk="1" hangingPunct="1">
              <a:lnSpc>
                <a:spcPct val="85000"/>
              </a:lnSpc>
            </a:pPr>
            <a:r>
              <a:rPr lang="en-US" altLang="en-US"/>
              <a:t>modification: </a:t>
            </a:r>
            <a:r>
              <a:rPr lang="en-US" altLang="en-US" b="1">
                <a:solidFill>
                  <a:srgbClr val="3D8963"/>
                </a:solidFill>
                <a:latin typeface="Courier New" panose="02070309020205020404" pitchFamily="49" charset="0"/>
              </a:rPr>
              <a:t>append</a:t>
            </a:r>
            <a:r>
              <a:rPr lang="en-US" altLang="en-US"/>
              <a:t>, </a:t>
            </a:r>
            <a:r>
              <a:rPr lang="en-US" altLang="en-US" b="1">
                <a:solidFill>
                  <a:srgbClr val="3D8963"/>
                </a:solidFill>
                <a:latin typeface="Courier New" panose="02070309020205020404" pitchFamily="49" charset="0"/>
              </a:rPr>
              <a:t>assign</a:t>
            </a:r>
            <a:r>
              <a:rPr lang="en-US" altLang="en-US"/>
              <a:t>, </a:t>
            </a:r>
            <a:r>
              <a:rPr lang="en-US" altLang="en-US" b="1">
                <a:solidFill>
                  <a:srgbClr val="3D8963"/>
                </a:solidFill>
                <a:latin typeface="Courier New" panose="02070309020205020404" pitchFamily="49" charset="0"/>
              </a:rPr>
              <a:t>clear</a:t>
            </a:r>
            <a:r>
              <a:rPr lang="en-US" altLang="en-US"/>
              <a:t>, </a:t>
            </a:r>
            <a:r>
              <a:rPr lang="en-US" altLang="en-US" b="1">
                <a:solidFill>
                  <a:srgbClr val="3D8963"/>
                </a:solidFill>
                <a:latin typeface="Courier New" panose="02070309020205020404" pitchFamily="49" charset="0"/>
              </a:rPr>
              <a:t>copy</a:t>
            </a:r>
            <a:r>
              <a:rPr lang="en-US" altLang="en-US"/>
              <a:t>,</a:t>
            </a:r>
            <a:r>
              <a:rPr lang="en-US" altLang="en-US">
                <a:latin typeface="Courier New" panose="02070309020205020404" pitchFamily="49" charset="0"/>
              </a:rPr>
              <a:t> </a:t>
            </a:r>
            <a:r>
              <a:rPr lang="en-US" altLang="en-US" b="1">
                <a:solidFill>
                  <a:srgbClr val="3D8963"/>
                </a:solidFill>
                <a:latin typeface="Courier New" panose="02070309020205020404" pitchFamily="49" charset="0"/>
              </a:rPr>
              <a:t>erase</a:t>
            </a:r>
            <a:r>
              <a:rPr lang="en-US" altLang="en-US"/>
              <a:t>,</a:t>
            </a:r>
            <a:r>
              <a:rPr lang="en-US" altLang="en-US">
                <a:latin typeface="Courier New" panose="02070309020205020404" pitchFamily="49" charset="0"/>
              </a:rPr>
              <a:t> </a:t>
            </a:r>
            <a:r>
              <a:rPr lang="en-US" altLang="en-US" b="1">
                <a:solidFill>
                  <a:srgbClr val="3D8963"/>
                </a:solidFill>
                <a:latin typeface="Courier New" panose="02070309020205020404" pitchFamily="49" charset="0"/>
              </a:rPr>
              <a:t>insert</a:t>
            </a:r>
            <a:r>
              <a:rPr lang="en-US" altLang="en-US"/>
              <a:t>,</a:t>
            </a:r>
            <a:r>
              <a:rPr lang="en-US" altLang="en-US">
                <a:latin typeface="Courier New" panose="02070309020205020404" pitchFamily="49" charset="0"/>
              </a:rPr>
              <a:t> </a:t>
            </a:r>
            <a:r>
              <a:rPr lang="en-US" altLang="en-US" b="1">
                <a:solidFill>
                  <a:srgbClr val="3D8963"/>
                </a:solidFill>
                <a:latin typeface="Courier New" panose="02070309020205020404" pitchFamily="49" charset="0"/>
              </a:rPr>
              <a:t>replace</a:t>
            </a:r>
            <a:r>
              <a:rPr lang="en-US" altLang="en-US"/>
              <a:t>,</a:t>
            </a:r>
            <a:r>
              <a:rPr lang="en-US" altLang="en-US">
                <a:latin typeface="Courier New" panose="02070309020205020404" pitchFamily="49" charset="0"/>
              </a:rPr>
              <a:t> </a:t>
            </a:r>
            <a:r>
              <a:rPr lang="en-US" altLang="en-US" b="1">
                <a:solidFill>
                  <a:srgbClr val="3D8963"/>
                </a:solidFill>
                <a:latin typeface="Courier New" panose="02070309020205020404" pitchFamily="49" charset="0"/>
              </a:rPr>
              <a:t>swap</a:t>
            </a:r>
          </a:p>
          <a:p>
            <a:pPr lvl="1" eaLnBrk="1" hangingPunct="1">
              <a:lnSpc>
                <a:spcPct val="85000"/>
              </a:lnSpc>
            </a:pPr>
            <a:r>
              <a:rPr lang="en-US" altLang="en-US"/>
              <a:t>space management: </a:t>
            </a:r>
            <a:r>
              <a:rPr lang="en-US" altLang="en-US" b="1">
                <a:solidFill>
                  <a:srgbClr val="3D8963"/>
                </a:solidFill>
                <a:latin typeface="Courier New" panose="02070309020205020404" pitchFamily="49" charset="0"/>
              </a:rPr>
              <a:t>capacity</a:t>
            </a:r>
            <a:r>
              <a:rPr lang="en-US" altLang="en-US"/>
              <a:t>,</a:t>
            </a:r>
            <a:r>
              <a:rPr lang="en-US" altLang="en-US">
                <a:latin typeface="Courier New" panose="02070309020205020404" pitchFamily="49" charset="0"/>
              </a:rPr>
              <a:t> </a:t>
            </a:r>
            <a:r>
              <a:rPr lang="en-US" altLang="en-US" b="1">
                <a:solidFill>
                  <a:srgbClr val="3D8963"/>
                </a:solidFill>
                <a:latin typeface="Courier New" panose="02070309020205020404" pitchFamily="49" charset="0"/>
              </a:rPr>
              <a:t>empty</a:t>
            </a:r>
            <a:r>
              <a:rPr lang="en-US" altLang="en-US"/>
              <a:t>,</a:t>
            </a:r>
            <a:r>
              <a:rPr lang="en-US" altLang="en-US">
                <a:latin typeface="Courier New" panose="02070309020205020404" pitchFamily="49" charset="0"/>
              </a:rPr>
              <a:t> </a:t>
            </a:r>
            <a:r>
              <a:rPr lang="en-US" altLang="en-US" b="1">
                <a:solidFill>
                  <a:srgbClr val="3D8963"/>
                </a:solidFill>
                <a:latin typeface="Courier New" panose="02070309020205020404" pitchFamily="49" charset="0"/>
              </a:rPr>
              <a:t>length</a:t>
            </a:r>
            <a:r>
              <a:rPr lang="en-US" altLang="en-US"/>
              <a:t>,</a:t>
            </a:r>
            <a:r>
              <a:rPr lang="en-US" altLang="en-US">
                <a:latin typeface="Courier New" panose="02070309020205020404" pitchFamily="49" charset="0"/>
              </a:rPr>
              <a:t> </a:t>
            </a:r>
            <a:r>
              <a:rPr lang="en-US" altLang="en-US" b="1">
                <a:solidFill>
                  <a:srgbClr val="3D8963"/>
                </a:solidFill>
                <a:latin typeface="Courier New" panose="02070309020205020404" pitchFamily="49" charset="0"/>
              </a:rPr>
              <a:t>size</a:t>
            </a:r>
          </a:p>
          <a:p>
            <a:pPr lvl="1" eaLnBrk="1" hangingPunct="1">
              <a:lnSpc>
                <a:spcPct val="85000"/>
              </a:lnSpc>
            </a:pPr>
            <a:r>
              <a:rPr lang="en-US" altLang="en-US"/>
              <a:t>substrings: </a:t>
            </a:r>
            <a:r>
              <a:rPr lang="en-US" altLang="en-US" b="1">
                <a:solidFill>
                  <a:srgbClr val="3D8963"/>
                </a:solidFill>
                <a:latin typeface="Courier New" panose="02070309020205020404" pitchFamily="49" charset="0"/>
              </a:rPr>
              <a:t>find</a:t>
            </a:r>
            <a:r>
              <a:rPr lang="en-US" altLang="en-US"/>
              <a:t>,</a:t>
            </a:r>
            <a:r>
              <a:rPr lang="en-US" altLang="en-US">
                <a:latin typeface="Courier New" panose="02070309020205020404" pitchFamily="49" charset="0"/>
              </a:rPr>
              <a:t> </a:t>
            </a:r>
            <a:r>
              <a:rPr lang="en-US" altLang="en-US" b="1">
                <a:solidFill>
                  <a:srgbClr val="3D8963"/>
                </a:solidFill>
                <a:latin typeface="Courier New" panose="02070309020205020404" pitchFamily="49" charset="0"/>
              </a:rPr>
              <a:t>substr</a:t>
            </a:r>
          </a:p>
          <a:p>
            <a:pPr lvl="1" eaLnBrk="1" hangingPunct="1">
              <a:lnSpc>
                <a:spcPct val="85000"/>
              </a:lnSpc>
            </a:pPr>
            <a:r>
              <a:rPr lang="en-US" altLang="en-US"/>
              <a:t>comparison: </a:t>
            </a:r>
            <a:r>
              <a:rPr lang="en-US" altLang="en-US" b="1">
                <a:solidFill>
                  <a:srgbClr val="3D8963"/>
                </a:solidFill>
                <a:latin typeface="Courier New" panose="02070309020205020404" pitchFamily="49" charset="0"/>
              </a:rPr>
              <a:t>compare</a:t>
            </a:r>
          </a:p>
          <a:p>
            <a:pPr lvl="1" eaLnBrk="1" hangingPunct="1">
              <a:lnSpc>
                <a:spcPct val="85000"/>
              </a:lnSpc>
              <a:buFontTx/>
              <a:buNone/>
            </a:pPr>
            <a:endParaRPr lang="en-US" altLang="en-US" b="1">
              <a:solidFill>
                <a:srgbClr val="3D8963"/>
              </a:solidFill>
              <a:latin typeface="Courier New" panose="02070309020205020404" pitchFamily="49" charset="0"/>
            </a:endParaRPr>
          </a:p>
        </p:txBody>
      </p:sp>
      <p:sp>
        <p:nvSpPr>
          <p:cNvPr id="58372" name="Slide Number Placeholder 3">
            <a:extLst>
              <a:ext uri="{FF2B5EF4-FFF2-40B4-BE49-F238E27FC236}">
                <a16:creationId xmlns:a16="http://schemas.microsoft.com/office/drawing/2014/main" id="{367E4577-F45B-4C4B-9F4E-A3AA2FF035DA}"/>
              </a:ext>
            </a:extLst>
          </p:cNvPr>
          <p:cNvSpPr>
            <a:spLocks noGrp="1"/>
          </p:cNvSpPr>
          <p:nvPr>
            <p:ph type="sldNum" sz="quarter" idx="10"/>
          </p:nvPr>
        </p:nvSpPr>
        <p:spPr>
          <a:xfrm>
            <a:off x="0" y="6401435"/>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218B1263-18AF-F04B-B54D-7AA221886FB7}" type="slidenum">
              <a:rPr lang="en-US" altLang="en-US" sz="1200"/>
              <a:pPr>
                <a:spcBef>
                  <a:spcPct val="0"/>
                </a:spcBef>
                <a:buFontTx/>
                <a:buNone/>
              </a:pPr>
              <a:t>38</a:t>
            </a:fld>
            <a:endParaRPr lang="en-US" altLang="en-US" sz="1200" dirty="0"/>
          </a:p>
        </p:txBody>
      </p:sp>
    </p:spTree>
    <p:extLst>
      <p:ext uri="{BB962C8B-B14F-4D97-AF65-F5344CB8AC3E}">
        <p14:creationId xmlns:p14="http://schemas.microsoft.com/office/powerpoint/2010/main" val="35933736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4FB0A554-F60C-A44D-B15C-1338A4F61B39}"/>
              </a:ext>
            </a:extLst>
          </p:cNvPr>
          <p:cNvSpPr>
            <a:spLocks noGrp="1" noChangeArrowheads="1"/>
          </p:cNvSpPr>
          <p:nvPr>
            <p:ph type="title"/>
          </p:nvPr>
        </p:nvSpPr>
        <p:spPr>
          <a:xfrm>
            <a:off x="304800" y="228600"/>
            <a:ext cx="8534400" cy="1143000"/>
          </a:xfrm>
        </p:spPr>
        <p:txBody>
          <a:bodyPr/>
          <a:lstStyle/>
          <a:p>
            <a:pPr eaLnBrk="1" hangingPunct="1"/>
            <a:r>
              <a:rPr lang="en-US" altLang="en-US"/>
              <a:t>Conversion to C-strings</a:t>
            </a:r>
          </a:p>
        </p:txBody>
      </p:sp>
      <p:sp>
        <p:nvSpPr>
          <p:cNvPr id="60419" name="Rectangle 3">
            <a:extLst>
              <a:ext uri="{FF2B5EF4-FFF2-40B4-BE49-F238E27FC236}">
                <a16:creationId xmlns:a16="http://schemas.microsoft.com/office/drawing/2014/main" id="{A364FC1A-93C1-8C46-928D-B773C5B9C57E}"/>
              </a:ext>
            </a:extLst>
          </p:cNvPr>
          <p:cNvSpPr>
            <a:spLocks noGrp="1" noChangeArrowheads="1"/>
          </p:cNvSpPr>
          <p:nvPr>
            <p:ph idx="1"/>
          </p:nvPr>
        </p:nvSpPr>
        <p:spPr/>
        <p:txBody>
          <a:bodyPr/>
          <a:lstStyle/>
          <a:p>
            <a:pPr eaLnBrk="1" hangingPunct="1">
              <a:buClr>
                <a:schemeClr val="tx1"/>
              </a:buClr>
            </a:pPr>
            <a:r>
              <a:rPr lang="en-US" altLang="en-US" dirty="0">
                <a:solidFill>
                  <a:srgbClr val="3D8963"/>
                </a:solidFill>
              </a:rPr>
              <a:t> </a:t>
            </a:r>
            <a:r>
              <a:rPr lang="en-US" altLang="en-US" b="1" dirty="0">
                <a:solidFill>
                  <a:srgbClr val="3D8963"/>
                </a:solidFill>
                <a:latin typeface="Courier New" panose="02070309020205020404" pitchFamily="49" charset="0"/>
              </a:rPr>
              <a:t>data()</a:t>
            </a:r>
            <a:r>
              <a:rPr lang="en-US" altLang="en-US" dirty="0"/>
              <a:t> and </a:t>
            </a:r>
            <a:r>
              <a:rPr lang="en-US" altLang="en-US" b="1" dirty="0" err="1">
                <a:solidFill>
                  <a:srgbClr val="3D8963"/>
                </a:solidFill>
                <a:latin typeface="Courier New" panose="02070309020205020404" pitchFamily="49" charset="0"/>
              </a:rPr>
              <a:t>c_str</a:t>
            </a:r>
            <a:r>
              <a:rPr lang="en-US" altLang="en-US" b="1" dirty="0">
                <a:solidFill>
                  <a:srgbClr val="3D8963"/>
                </a:solidFill>
                <a:latin typeface="Courier New" panose="02070309020205020404" pitchFamily="49" charset="0"/>
              </a:rPr>
              <a:t>()</a:t>
            </a:r>
            <a:r>
              <a:rPr lang="en-US" altLang="en-US" dirty="0"/>
              <a:t> both return the C-string equivalent of a </a:t>
            </a:r>
            <a:r>
              <a:rPr lang="en-US" altLang="en-US" b="1" dirty="0">
                <a:latin typeface="Courier New" panose="02070309020205020404" pitchFamily="49" charset="0"/>
              </a:rPr>
              <a:t>string</a:t>
            </a:r>
            <a:r>
              <a:rPr lang="en-US" altLang="en-US" dirty="0"/>
              <a:t> object</a:t>
            </a:r>
          </a:p>
          <a:p>
            <a:pPr eaLnBrk="1" hangingPunct="1"/>
            <a:r>
              <a:rPr lang="en-US" altLang="en-US" dirty="0"/>
              <a:t>Useful when using a string object with a function that is expecting a C-string</a:t>
            </a:r>
          </a:p>
          <a:p>
            <a:pPr eaLnBrk="1" hangingPunct="1">
              <a:buFontTx/>
              <a:buNone/>
            </a:pPr>
            <a:r>
              <a:rPr lang="en-US" altLang="en-US" dirty="0"/>
              <a:t>       </a:t>
            </a:r>
            <a:r>
              <a:rPr lang="en-US" altLang="en-US" sz="2800" b="1" dirty="0">
                <a:solidFill>
                  <a:srgbClr val="3D8963"/>
                </a:solidFill>
                <a:latin typeface="Courier New" panose="02070309020205020404" pitchFamily="49" charset="0"/>
              </a:rPr>
              <a:t>char greeting[20] = "Have a ";</a:t>
            </a:r>
          </a:p>
          <a:p>
            <a:pPr eaLnBrk="1" hangingPunct="1">
              <a:buFontTx/>
              <a:buNone/>
            </a:pPr>
            <a:r>
              <a:rPr lang="en-US" altLang="en-US" sz="2800" b="1" dirty="0">
                <a:solidFill>
                  <a:srgbClr val="3D8963"/>
                </a:solidFill>
                <a:latin typeface="Courier New" panose="02070309020205020404" pitchFamily="49" charset="0"/>
              </a:rPr>
              <a:t>   string </a:t>
            </a:r>
            <a:r>
              <a:rPr lang="en-US" altLang="en-US" sz="2800" b="1" dirty="0" err="1">
                <a:solidFill>
                  <a:srgbClr val="3D8963"/>
                </a:solidFill>
                <a:latin typeface="Courier New" panose="02070309020205020404" pitchFamily="49" charset="0"/>
              </a:rPr>
              <a:t>str</a:t>
            </a:r>
            <a:r>
              <a:rPr lang="en-US" altLang="en-US" sz="2800" b="1" dirty="0">
                <a:solidFill>
                  <a:srgbClr val="3D8963"/>
                </a:solidFill>
                <a:latin typeface="Courier New" panose="02070309020205020404" pitchFamily="49" charset="0"/>
              </a:rPr>
              <a:t>("nice day");</a:t>
            </a:r>
          </a:p>
          <a:p>
            <a:pPr eaLnBrk="1" hangingPunct="1">
              <a:buFontTx/>
              <a:buNone/>
            </a:pPr>
            <a:r>
              <a:rPr lang="en-US" altLang="en-US" sz="2800" b="1" dirty="0">
                <a:solidFill>
                  <a:srgbClr val="3D8963"/>
                </a:solidFill>
                <a:latin typeface="Courier New" panose="02070309020205020404" pitchFamily="49" charset="0"/>
              </a:rPr>
              <a:t>   </a:t>
            </a:r>
            <a:r>
              <a:rPr lang="en-US" altLang="en-US" sz="2800" b="1" dirty="0" err="1">
                <a:solidFill>
                  <a:srgbClr val="3D8963"/>
                </a:solidFill>
                <a:latin typeface="Courier New" panose="02070309020205020404" pitchFamily="49" charset="0"/>
              </a:rPr>
              <a:t>strcat</a:t>
            </a:r>
            <a:r>
              <a:rPr lang="en-US" altLang="en-US" sz="2800" b="1" dirty="0">
                <a:solidFill>
                  <a:srgbClr val="3D8963"/>
                </a:solidFill>
                <a:latin typeface="Courier New" panose="02070309020205020404" pitchFamily="49" charset="0"/>
              </a:rPr>
              <a:t>(greeting, </a:t>
            </a:r>
            <a:r>
              <a:rPr lang="en-US" altLang="en-US" sz="2800" b="1" dirty="0" err="1">
                <a:solidFill>
                  <a:srgbClr val="3D8963"/>
                </a:solidFill>
                <a:latin typeface="Courier New" panose="02070309020205020404" pitchFamily="49" charset="0"/>
              </a:rPr>
              <a:t>str.data</a:t>
            </a:r>
            <a:r>
              <a:rPr lang="en-US" altLang="en-US" sz="2800" b="1" dirty="0">
                <a:solidFill>
                  <a:srgbClr val="3D8963"/>
                </a:solidFill>
                <a:latin typeface="Courier New" panose="02070309020205020404" pitchFamily="49" charset="0"/>
              </a:rPr>
              <a:t>());</a:t>
            </a:r>
          </a:p>
          <a:p>
            <a:pPr eaLnBrk="1" hangingPunct="1">
              <a:buFontTx/>
              <a:buNone/>
            </a:pPr>
            <a:r>
              <a:rPr lang="en-US" altLang="en-US" sz="2800" b="1" dirty="0">
                <a:solidFill>
                  <a:srgbClr val="3D8963"/>
                </a:solidFill>
                <a:latin typeface="Courier New" panose="02070309020205020404" pitchFamily="49" charset="0"/>
              </a:rPr>
              <a:t>   // </a:t>
            </a:r>
            <a:r>
              <a:rPr lang="en-US" altLang="en-US" sz="2800" b="1" dirty="0" err="1">
                <a:solidFill>
                  <a:srgbClr val="3D8963"/>
                </a:solidFill>
                <a:latin typeface="Courier New" panose="02070309020205020404" pitchFamily="49" charset="0"/>
              </a:rPr>
              <a:t>strcat</a:t>
            </a:r>
            <a:r>
              <a:rPr lang="en-US" altLang="en-US" sz="2800" b="1" dirty="0">
                <a:solidFill>
                  <a:srgbClr val="3D8963"/>
                </a:solidFill>
                <a:latin typeface="Courier New" panose="02070309020205020404" pitchFamily="49" charset="0"/>
              </a:rPr>
              <a:t>(greeting, </a:t>
            </a:r>
            <a:r>
              <a:rPr lang="en-US" altLang="en-US" sz="2800" b="1" dirty="0" err="1">
                <a:solidFill>
                  <a:srgbClr val="3D8963"/>
                </a:solidFill>
                <a:latin typeface="Courier New" panose="02070309020205020404" pitchFamily="49" charset="0"/>
              </a:rPr>
              <a:t>str.c_str</a:t>
            </a:r>
            <a:r>
              <a:rPr lang="en-US" altLang="en-US" sz="2800" b="1" dirty="0">
                <a:solidFill>
                  <a:srgbClr val="3D8963"/>
                </a:solidFill>
                <a:latin typeface="Courier New" panose="02070309020205020404" pitchFamily="49" charset="0"/>
              </a:rPr>
              <a:t>());</a:t>
            </a:r>
          </a:p>
        </p:txBody>
      </p:sp>
      <p:sp>
        <p:nvSpPr>
          <p:cNvPr id="60420" name="Slide Number Placeholder 3">
            <a:extLst>
              <a:ext uri="{FF2B5EF4-FFF2-40B4-BE49-F238E27FC236}">
                <a16:creationId xmlns:a16="http://schemas.microsoft.com/office/drawing/2014/main" id="{BD1623B9-6501-8047-AA44-9217EBE1150D}"/>
              </a:ext>
            </a:extLst>
          </p:cNvPr>
          <p:cNvSpPr>
            <a:spLocks noGrp="1"/>
          </p:cNvSpPr>
          <p:nvPr>
            <p:ph type="sldNum" sz="quarter" idx="10"/>
          </p:nvPr>
        </p:nvSpPr>
        <p:spPr>
          <a:xfrm>
            <a:off x="0" y="6446837"/>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5ADF86CF-35AA-904B-BED7-D3C28FEE6917}" type="slidenum">
              <a:rPr lang="en-US" altLang="en-US" sz="1200"/>
              <a:pPr>
                <a:spcBef>
                  <a:spcPct val="0"/>
                </a:spcBef>
                <a:buFontTx/>
                <a:buNone/>
              </a:pPr>
              <a:t>39</a:t>
            </a:fld>
            <a:endParaRPr lang="en-US" altLang="en-US" sz="1200" dirty="0"/>
          </a:p>
        </p:txBody>
      </p:sp>
    </p:spTree>
    <p:extLst>
      <p:ext uri="{BB962C8B-B14F-4D97-AF65-F5344CB8AC3E}">
        <p14:creationId xmlns:p14="http://schemas.microsoft.com/office/powerpoint/2010/main" val="1605877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7109C9F-347E-B44A-8FE2-82DECD28A7E0}"/>
              </a:ext>
            </a:extLst>
          </p:cNvPr>
          <p:cNvSpPr>
            <a:spLocks noGrp="1" noChangeArrowheads="1"/>
          </p:cNvSpPr>
          <p:nvPr>
            <p:ph type="title"/>
          </p:nvPr>
        </p:nvSpPr>
        <p:spPr/>
        <p:txBody>
          <a:bodyPr/>
          <a:lstStyle/>
          <a:p>
            <a:pPr eaLnBrk="1" hangingPunct="1"/>
            <a:r>
              <a:rPr lang="en-US" altLang="en-US"/>
              <a:t>Representation of C-strings</a:t>
            </a:r>
          </a:p>
        </p:txBody>
      </p:sp>
      <p:sp>
        <p:nvSpPr>
          <p:cNvPr id="14339" name="Rectangle 3">
            <a:extLst>
              <a:ext uri="{FF2B5EF4-FFF2-40B4-BE49-F238E27FC236}">
                <a16:creationId xmlns:a16="http://schemas.microsoft.com/office/drawing/2014/main" id="{04FDCA37-9A68-E64A-95C6-C289EEB40160}"/>
              </a:ext>
            </a:extLst>
          </p:cNvPr>
          <p:cNvSpPr>
            <a:spLocks noGrp="1" noChangeArrowheads="1"/>
          </p:cNvSpPr>
          <p:nvPr>
            <p:ph idx="1"/>
          </p:nvPr>
        </p:nvSpPr>
        <p:spPr>
          <a:xfrm>
            <a:off x="609600" y="1752600"/>
            <a:ext cx="8229600" cy="4495800"/>
          </a:xfrm>
        </p:spPr>
        <p:txBody>
          <a:bodyPr/>
          <a:lstStyle/>
          <a:p>
            <a:pPr eaLnBrk="1" hangingPunct="1">
              <a:lnSpc>
                <a:spcPct val="90000"/>
              </a:lnSpc>
              <a:buFontTx/>
              <a:buNone/>
            </a:pPr>
            <a:r>
              <a:rPr lang="en-US" altLang="en-US" dirty="0"/>
              <a:t>As a string literal</a:t>
            </a:r>
          </a:p>
          <a:p>
            <a:pPr eaLnBrk="1" hangingPunct="1">
              <a:lnSpc>
                <a:spcPct val="90000"/>
              </a:lnSpc>
              <a:buFontTx/>
              <a:buNone/>
            </a:pPr>
            <a:r>
              <a:rPr lang="en-US" altLang="en-US" dirty="0"/>
              <a:t>           "</a:t>
            </a:r>
            <a:r>
              <a:rPr lang="en-US" altLang="en-US" b="1" dirty="0">
                <a:solidFill>
                  <a:srgbClr val="3D8963"/>
                </a:solidFill>
                <a:latin typeface="Courier New" panose="02070309020205020404" pitchFamily="49" charset="0"/>
              </a:rPr>
              <a:t>Hi There!"</a:t>
            </a:r>
          </a:p>
          <a:p>
            <a:pPr eaLnBrk="1" hangingPunct="1">
              <a:lnSpc>
                <a:spcPct val="90000"/>
              </a:lnSpc>
              <a:buFontTx/>
              <a:buNone/>
            </a:pPr>
            <a:r>
              <a:rPr lang="en-US" altLang="en-US" dirty="0"/>
              <a:t>As a pointer to </a:t>
            </a:r>
            <a:r>
              <a:rPr lang="en-US" altLang="en-US" b="1" dirty="0">
                <a:latin typeface="Courier New" panose="02070309020205020404" pitchFamily="49" charset="0"/>
              </a:rPr>
              <a:t>char</a:t>
            </a:r>
          </a:p>
          <a:p>
            <a:pPr eaLnBrk="1" hangingPunct="1">
              <a:lnSpc>
                <a:spcPct val="90000"/>
              </a:lnSpc>
              <a:buFontTx/>
              <a:buNone/>
            </a:pPr>
            <a:r>
              <a:rPr lang="en-US" altLang="en-US" b="1" dirty="0">
                <a:latin typeface="Courier New" panose="02070309020205020404" pitchFamily="49" charset="0"/>
              </a:rPr>
              <a:t>     </a:t>
            </a:r>
            <a:r>
              <a:rPr lang="en-US" altLang="en-US" b="1" dirty="0">
                <a:solidFill>
                  <a:srgbClr val="3D8963"/>
                </a:solidFill>
                <a:latin typeface="Courier New" panose="02070309020205020404" pitchFamily="49" charset="0"/>
              </a:rPr>
              <a:t>char *p;</a:t>
            </a:r>
          </a:p>
          <a:p>
            <a:pPr eaLnBrk="1" hangingPunct="1">
              <a:lnSpc>
                <a:spcPct val="90000"/>
              </a:lnSpc>
              <a:buFontTx/>
              <a:buNone/>
            </a:pPr>
            <a:r>
              <a:rPr lang="en-US" altLang="en-US" dirty="0"/>
              <a:t>As an array of characters</a:t>
            </a:r>
          </a:p>
          <a:p>
            <a:pPr eaLnBrk="1" hangingPunct="1">
              <a:lnSpc>
                <a:spcPct val="90000"/>
              </a:lnSpc>
              <a:buFontTx/>
              <a:buNone/>
            </a:pPr>
            <a:r>
              <a:rPr lang="en-US" altLang="en-US" dirty="0"/>
              <a:t>           </a:t>
            </a:r>
            <a:r>
              <a:rPr lang="en-US" altLang="en-US" b="1" dirty="0">
                <a:solidFill>
                  <a:srgbClr val="3D8963"/>
                </a:solidFill>
                <a:latin typeface="Courier New" panose="02070309020205020404" pitchFamily="49" charset="0"/>
              </a:rPr>
              <a:t>char </a:t>
            </a:r>
            <a:r>
              <a:rPr lang="en-US" altLang="en-US" b="1" dirty="0" err="1">
                <a:solidFill>
                  <a:srgbClr val="3D8963"/>
                </a:solidFill>
                <a:latin typeface="Courier New" panose="02070309020205020404" pitchFamily="49" charset="0"/>
              </a:rPr>
              <a:t>str</a:t>
            </a:r>
            <a:r>
              <a:rPr lang="en-US" altLang="en-US" b="1" dirty="0">
                <a:solidFill>
                  <a:srgbClr val="3D8963"/>
                </a:solidFill>
                <a:latin typeface="Courier New" panose="02070309020205020404" pitchFamily="49" charset="0"/>
              </a:rPr>
              <a:t>[20];</a:t>
            </a:r>
          </a:p>
          <a:p>
            <a:pPr eaLnBrk="1" hangingPunct="1">
              <a:lnSpc>
                <a:spcPct val="90000"/>
              </a:lnSpc>
              <a:buFontTx/>
              <a:buNone/>
            </a:pPr>
            <a:endParaRPr lang="en-US" altLang="en-US" b="1" dirty="0">
              <a:solidFill>
                <a:srgbClr val="3D8963"/>
              </a:solidFill>
              <a:latin typeface="Courier New" panose="02070309020205020404" pitchFamily="49" charset="0"/>
            </a:endParaRPr>
          </a:p>
          <a:p>
            <a:pPr eaLnBrk="1" hangingPunct="1">
              <a:lnSpc>
                <a:spcPct val="90000"/>
              </a:lnSpc>
              <a:buFontTx/>
              <a:buNone/>
            </a:pPr>
            <a:r>
              <a:rPr lang="en-US" altLang="en-US" b="1" i="1" dirty="0">
                <a:solidFill>
                  <a:srgbClr val="C00000"/>
                </a:solidFill>
              </a:rPr>
              <a:t>All three representations are pointers to char</a:t>
            </a:r>
          </a:p>
        </p:txBody>
      </p:sp>
      <p:sp>
        <p:nvSpPr>
          <p:cNvPr id="14340" name="Slide Number Placeholder 3">
            <a:extLst>
              <a:ext uri="{FF2B5EF4-FFF2-40B4-BE49-F238E27FC236}">
                <a16:creationId xmlns:a16="http://schemas.microsoft.com/office/drawing/2014/main" id="{210308DF-16B8-B144-902D-3DCD2863EF8D}"/>
              </a:ext>
            </a:extLst>
          </p:cNvPr>
          <p:cNvSpPr>
            <a:spLocks noGrp="1"/>
          </p:cNvSpPr>
          <p:nvPr>
            <p:ph type="sldNum" sz="quarter" idx="10"/>
          </p:nvPr>
        </p:nvSpPr>
        <p:spPr>
          <a:xfrm>
            <a:off x="23191" y="6470719"/>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FC9A95D2-874E-7144-9AAB-041E9000B6D0}" type="slidenum">
              <a:rPr lang="en-US" altLang="en-US" sz="1200"/>
              <a:pPr>
                <a:spcBef>
                  <a:spcPct val="0"/>
                </a:spcBef>
                <a:buFontTx/>
                <a:buNone/>
              </a:pPr>
              <a:t>4</a:t>
            </a:fld>
            <a:endParaRPr lang="en-US" altLang="en-US" sz="1200" dirty="0"/>
          </a:p>
        </p:txBody>
      </p:sp>
    </p:spTree>
    <p:extLst>
      <p:ext uri="{BB962C8B-B14F-4D97-AF65-F5344CB8AC3E}">
        <p14:creationId xmlns:p14="http://schemas.microsoft.com/office/powerpoint/2010/main" val="29667307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04606A6A-39C8-9447-84BD-4CDDCC2362DD}"/>
              </a:ext>
            </a:extLst>
          </p:cNvPr>
          <p:cNvSpPr>
            <a:spLocks noGrp="1" noChangeArrowheads="1"/>
          </p:cNvSpPr>
          <p:nvPr>
            <p:ph type="title"/>
          </p:nvPr>
        </p:nvSpPr>
        <p:spPr>
          <a:xfrm>
            <a:off x="228600" y="228600"/>
            <a:ext cx="8686800" cy="1143000"/>
          </a:xfrm>
        </p:spPr>
        <p:txBody>
          <a:bodyPr/>
          <a:lstStyle/>
          <a:p>
            <a:pPr eaLnBrk="1" hangingPunct="1"/>
            <a:r>
              <a:rPr lang="en-US" altLang="en-US"/>
              <a:t>Modification of </a:t>
            </a:r>
            <a:r>
              <a:rPr lang="en-US" altLang="en-US" b="1">
                <a:latin typeface="Courier New" panose="02070309020205020404" pitchFamily="49" charset="0"/>
              </a:rPr>
              <a:t>string</a:t>
            </a:r>
            <a:r>
              <a:rPr lang="en-US" altLang="en-US"/>
              <a:t> objects</a:t>
            </a:r>
          </a:p>
        </p:txBody>
      </p:sp>
      <p:sp>
        <p:nvSpPr>
          <p:cNvPr id="62467" name="Rectangle 3">
            <a:extLst>
              <a:ext uri="{FF2B5EF4-FFF2-40B4-BE49-F238E27FC236}">
                <a16:creationId xmlns:a16="http://schemas.microsoft.com/office/drawing/2014/main" id="{96D36272-5068-A04F-BD35-256F5A6D1272}"/>
              </a:ext>
            </a:extLst>
          </p:cNvPr>
          <p:cNvSpPr>
            <a:spLocks noGrp="1" noChangeArrowheads="1"/>
          </p:cNvSpPr>
          <p:nvPr>
            <p:ph idx="1"/>
          </p:nvPr>
        </p:nvSpPr>
        <p:spPr>
          <a:xfrm>
            <a:off x="457200" y="1219200"/>
            <a:ext cx="8229600" cy="5227637"/>
          </a:xfrm>
        </p:spPr>
        <p:txBody>
          <a:bodyPr>
            <a:normAutofit fontScale="77500" lnSpcReduction="20000"/>
          </a:bodyPr>
          <a:lstStyle/>
          <a:p>
            <a:pPr eaLnBrk="1" hangingPunct="1">
              <a:buClr>
                <a:schemeClr val="tx1"/>
              </a:buClr>
            </a:pPr>
            <a:r>
              <a:rPr lang="en-US" altLang="en-US" dirty="0">
                <a:solidFill>
                  <a:srgbClr val="3D8963"/>
                </a:solidFill>
              </a:rPr>
              <a:t> </a:t>
            </a:r>
            <a:r>
              <a:rPr lang="en-US" altLang="en-US" b="1" dirty="0" err="1">
                <a:solidFill>
                  <a:srgbClr val="3D8963"/>
                </a:solidFill>
                <a:latin typeface="Courier New" panose="02070309020205020404" pitchFamily="49" charset="0"/>
              </a:rPr>
              <a:t>str.append</a:t>
            </a:r>
            <a:r>
              <a:rPr lang="en-US" altLang="en-US" b="1" dirty="0">
                <a:solidFill>
                  <a:srgbClr val="3D8963"/>
                </a:solidFill>
                <a:latin typeface="Courier New" panose="02070309020205020404" pitchFamily="49" charset="0"/>
              </a:rPr>
              <a:t>(string s)</a:t>
            </a:r>
          </a:p>
          <a:p>
            <a:pPr lvl="1">
              <a:buClr>
                <a:schemeClr val="tx1"/>
              </a:buClr>
            </a:pPr>
            <a:r>
              <a:rPr lang="en-US" altLang="en-US" dirty="0"/>
              <a:t>   </a:t>
            </a:r>
            <a:r>
              <a:rPr lang="en-US" altLang="en-US" sz="3200" dirty="0"/>
              <a:t>appends contents of </a:t>
            </a:r>
            <a:r>
              <a:rPr lang="en-US" altLang="en-US" sz="3200" b="1" dirty="0">
                <a:solidFill>
                  <a:srgbClr val="3D8963"/>
                </a:solidFill>
                <a:latin typeface="Courier New" panose="02070309020205020404" pitchFamily="49" charset="0"/>
              </a:rPr>
              <a:t>s</a:t>
            </a:r>
            <a:r>
              <a:rPr lang="en-US" altLang="en-US" sz="3200" dirty="0"/>
              <a:t> to end of </a:t>
            </a:r>
            <a:r>
              <a:rPr lang="en-US" altLang="en-US" sz="3200" b="1" dirty="0" err="1">
                <a:solidFill>
                  <a:srgbClr val="3D8963"/>
                </a:solidFill>
                <a:latin typeface="Courier New" panose="02070309020205020404" pitchFamily="49" charset="0"/>
              </a:rPr>
              <a:t>str</a:t>
            </a:r>
            <a:endParaRPr lang="en-US" altLang="en-US" sz="3200" b="1" dirty="0">
              <a:solidFill>
                <a:srgbClr val="3D8963"/>
              </a:solidFill>
              <a:latin typeface="Courier New" panose="02070309020205020404" pitchFamily="49" charset="0"/>
            </a:endParaRPr>
          </a:p>
          <a:p>
            <a:pPr lvl="1">
              <a:buClr>
                <a:schemeClr val="tx1"/>
              </a:buClr>
            </a:pPr>
            <a:r>
              <a:rPr lang="en-US" altLang="en-US" sz="3200" b="1" dirty="0">
                <a:solidFill>
                  <a:srgbClr val="3D8963"/>
                </a:solidFill>
                <a:latin typeface="Courier New" panose="02070309020205020404" pitchFamily="49" charset="0"/>
              </a:rPr>
              <a:t> s </a:t>
            </a:r>
            <a:r>
              <a:rPr lang="en-US" altLang="en-US" sz="3200" dirty="0"/>
              <a:t>can be a string object or a C-string</a:t>
            </a:r>
            <a:r>
              <a:rPr lang="en-US" altLang="en-US" sz="3200" b="1" dirty="0">
                <a:solidFill>
                  <a:srgbClr val="3D8963"/>
                </a:solidFill>
                <a:latin typeface="Courier New" panose="02070309020205020404" pitchFamily="49" charset="0"/>
              </a:rPr>
              <a:t> </a:t>
            </a:r>
          </a:p>
          <a:p>
            <a:pPr marL="0" indent="0" eaLnBrk="1" hangingPunct="1">
              <a:buClr>
                <a:schemeClr val="tx1"/>
              </a:buClr>
              <a:buNone/>
            </a:pPr>
            <a:r>
              <a:rPr lang="en-US" altLang="en-US" sz="2800" b="1" dirty="0">
                <a:solidFill>
                  <a:srgbClr val="3D8963"/>
                </a:solidFill>
                <a:latin typeface="Courier New" panose="02070309020205020404" pitchFamily="49" charset="0"/>
              </a:rPr>
              <a:t>  string </a:t>
            </a:r>
            <a:r>
              <a:rPr lang="en-US" altLang="en-US" sz="2800" b="1" dirty="0" err="1">
                <a:solidFill>
                  <a:srgbClr val="3D8963"/>
                </a:solidFill>
                <a:latin typeface="Courier New" panose="02070309020205020404" pitchFamily="49" charset="0"/>
              </a:rPr>
              <a:t>str</a:t>
            </a:r>
            <a:r>
              <a:rPr lang="en-US" altLang="en-US" sz="2800" b="1" dirty="0">
                <a:solidFill>
                  <a:srgbClr val="3D8963"/>
                </a:solidFill>
                <a:latin typeface="Courier New" panose="02070309020205020404" pitchFamily="49" charset="0"/>
              </a:rPr>
              <a:t>("Have a ");</a:t>
            </a:r>
          </a:p>
          <a:p>
            <a:pPr marL="0" indent="0">
              <a:buClr>
                <a:schemeClr val="tx1"/>
              </a:buClr>
              <a:buNone/>
            </a:pPr>
            <a:r>
              <a:rPr lang="en-US" altLang="en-US" sz="2800" b="1" dirty="0">
                <a:solidFill>
                  <a:srgbClr val="3D8963"/>
                </a:solidFill>
                <a:latin typeface="Courier New" panose="02070309020205020404" pitchFamily="49" charset="0"/>
              </a:rPr>
              <a:t>  string str2("nice ");</a:t>
            </a:r>
          </a:p>
          <a:p>
            <a:pPr marL="0" indent="0">
              <a:buClr>
                <a:schemeClr val="tx1"/>
              </a:buClr>
              <a:buNone/>
            </a:pPr>
            <a:r>
              <a:rPr lang="en-US" altLang="en-US" sz="2800" b="1" dirty="0">
                <a:solidFill>
                  <a:srgbClr val="3D8963"/>
                </a:solidFill>
                <a:latin typeface="Courier New" panose="02070309020205020404" pitchFamily="49" charset="0"/>
              </a:rPr>
              <a:t>  </a:t>
            </a:r>
            <a:r>
              <a:rPr lang="en-US" altLang="en-US" sz="2800" b="1" dirty="0" err="1">
                <a:solidFill>
                  <a:srgbClr val="3D8963"/>
                </a:solidFill>
                <a:latin typeface="Courier New" panose="02070309020205020404" pitchFamily="49" charset="0"/>
              </a:rPr>
              <a:t>str.append</a:t>
            </a:r>
            <a:r>
              <a:rPr lang="en-US" altLang="en-US" sz="2800" b="1" dirty="0">
                <a:solidFill>
                  <a:srgbClr val="3D8963"/>
                </a:solidFill>
                <a:latin typeface="Courier New" panose="02070309020205020404" pitchFamily="49" charset="0"/>
              </a:rPr>
              <a:t>(str2);  // string object</a:t>
            </a:r>
          </a:p>
          <a:p>
            <a:pPr eaLnBrk="1" hangingPunct="1">
              <a:buFontTx/>
              <a:buNone/>
            </a:pPr>
            <a:r>
              <a:rPr lang="en-US" altLang="en-US" sz="2800" b="1" dirty="0">
                <a:solidFill>
                  <a:srgbClr val="3D8963"/>
                </a:solidFill>
                <a:latin typeface="Courier New" panose="02070309020205020404" pitchFamily="49" charset="0"/>
              </a:rPr>
              <a:t>  </a:t>
            </a:r>
            <a:r>
              <a:rPr lang="en-US" altLang="en-US" sz="2800" b="1" dirty="0" err="1">
                <a:solidFill>
                  <a:srgbClr val="3D8963"/>
                </a:solidFill>
                <a:latin typeface="Courier New" panose="02070309020205020404" pitchFamily="49" charset="0"/>
              </a:rPr>
              <a:t>str.append</a:t>
            </a:r>
            <a:r>
              <a:rPr lang="en-US" altLang="en-US" sz="2800" b="1" dirty="0">
                <a:solidFill>
                  <a:srgbClr val="3D8963"/>
                </a:solidFill>
                <a:latin typeface="Courier New" panose="02070309020205020404" pitchFamily="49" charset="0"/>
              </a:rPr>
              <a:t>("day"); // convert </a:t>
            </a:r>
          </a:p>
          <a:p>
            <a:pPr eaLnBrk="1" hangingPunct="1">
              <a:buFontTx/>
              <a:buNone/>
            </a:pPr>
            <a:r>
              <a:rPr lang="en-US" altLang="en-US" sz="2800" b="1" dirty="0">
                <a:solidFill>
                  <a:srgbClr val="3D8963"/>
                </a:solidFill>
                <a:latin typeface="Courier New" panose="02070309020205020404" pitchFamily="49" charset="0"/>
              </a:rPr>
              <a:t>                     // constructor so </a:t>
            </a:r>
          </a:p>
          <a:p>
            <a:pPr eaLnBrk="1" hangingPunct="1">
              <a:buFontTx/>
              <a:buNone/>
            </a:pPr>
            <a:r>
              <a:rPr lang="en-US" altLang="en-US" sz="2800" b="1" dirty="0">
                <a:solidFill>
                  <a:srgbClr val="3D8963"/>
                </a:solidFill>
                <a:latin typeface="Courier New" panose="02070309020205020404" pitchFamily="49" charset="0"/>
              </a:rPr>
              <a:t>                     // can use a c-string</a:t>
            </a:r>
          </a:p>
          <a:p>
            <a:pPr eaLnBrk="1" hangingPunct="1">
              <a:buFontTx/>
              <a:buNone/>
            </a:pPr>
            <a:r>
              <a:rPr lang="en-US" altLang="en-US" sz="2800" b="1" dirty="0">
                <a:solidFill>
                  <a:srgbClr val="3D8963"/>
                </a:solidFill>
                <a:latin typeface="Courier New" panose="02070309020205020404" pitchFamily="49" charset="0"/>
              </a:rPr>
              <a:t>  // prints:</a:t>
            </a:r>
          </a:p>
          <a:p>
            <a:pPr eaLnBrk="1" hangingPunct="1">
              <a:buFontTx/>
              <a:buNone/>
            </a:pPr>
            <a:r>
              <a:rPr lang="en-US" altLang="en-US" sz="2800" b="1" dirty="0">
                <a:solidFill>
                  <a:srgbClr val="3D8963"/>
                </a:solidFill>
                <a:latin typeface="Courier New" panose="02070309020205020404" pitchFamily="49" charset="0"/>
              </a:rPr>
              <a:t>  // Have a nice day</a:t>
            </a:r>
          </a:p>
          <a:p>
            <a:pPr eaLnBrk="1" hangingPunct="1">
              <a:buFontTx/>
              <a:buNone/>
            </a:pPr>
            <a:endParaRPr lang="en-US" altLang="en-US" sz="2800" b="1" dirty="0">
              <a:solidFill>
                <a:srgbClr val="3D8963"/>
              </a:solidFill>
              <a:latin typeface="Courier New" panose="02070309020205020404" pitchFamily="49" charset="0"/>
            </a:endParaRPr>
          </a:p>
          <a:p>
            <a:pPr eaLnBrk="1" hangingPunct="1">
              <a:buClr>
                <a:schemeClr val="tx1"/>
              </a:buClr>
            </a:pPr>
            <a:r>
              <a:rPr lang="en-US" altLang="en-US" dirty="0">
                <a:solidFill>
                  <a:srgbClr val="3D8963"/>
                </a:solidFill>
              </a:rPr>
              <a:t> </a:t>
            </a:r>
            <a:r>
              <a:rPr lang="en-US" altLang="en-US" b="1" dirty="0">
                <a:solidFill>
                  <a:srgbClr val="3D8963"/>
                </a:solidFill>
                <a:latin typeface="Courier New" panose="02070309020205020404" pitchFamily="49" charset="0"/>
              </a:rPr>
              <a:t>append</a:t>
            </a:r>
            <a:r>
              <a:rPr lang="en-US" altLang="en-US" dirty="0"/>
              <a:t> is overloaded for flexibility (3 other versions listed on page 841 in book)</a:t>
            </a:r>
          </a:p>
        </p:txBody>
      </p:sp>
      <p:sp>
        <p:nvSpPr>
          <p:cNvPr id="62468" name="Slide Number Placeholder 3">
            <a:extLst>
              <a:ext uri="{FF2B5EF4-FFF2-40B4-BE49-F238E27FC236}">
                <a16:creationId xmlns:a16="http://schemas.microsoft.com/office/drawing/2014/main" id="{983636E7-3B7B-9D46-9430-9244B74FDD03}"/>
              </a:ext>
            </a:extLst>
          </p:cNvPr>
          <p:cNvSpPr>
            <a:spLocks noGrp="1"/>
          </p:cNvSpPr>
          <p:nvPr>
            <p:ph type="sldNum" sz="quarter" idx="10"/>
          </p:nvPr>
        </p:nvSpPr>
        <p:spPr>
          <a:xfrm>
            <a:off x="25400" y="6446837"/>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84FEA73C-30F3-6943-A22E-16F7DAD36AEF}" type="slidenum">
              <a:rPr lang="en-US" altLang="en-US" sz="1200"/>
              <a:pPr>
                <a:spcBef>
                  <a:spcPct val="0"/>
                </a:spcBef>
                <a:buFontTx/>
                <a:buNone/>
              </a:pPr>
              <a:t>40</a:t>
            </a:fld>
            <a:endParaRPr lang="en-US" altLang="en-US" sz="1200" dirty="0"/>
          </a:p>
        </p:txBody>
      </p:sp>
    </p:spTree>
    <p:extLst>
      <p:ext uri="{BB962C8B-B14F-4D97-AF65-F5344CB8AC3E}">
        <p14:creationId xmlns:p14="http://schemas.microsoft.com/office/powerpoint/2010/main" val="3197972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FAD69346-6C42-B64E-9A44-B1AA61B9B363}"/>
              </a:ext>
            </a:extLst>
          </p:cNvPr>
          <p:cNvSpPr>
            <a:spLocks noGrp="1" noChangeArrowheads="1"/>
          </p:cNvSpPr>
          <p:nvPr>
            <p:ph type="title"/>
          </p:nvPr>
        </p:nvSpPr>
        <p:spPr>
          <a:xfrm>
            <a:off x="304800" y="152400"/>
            <a:ext cx="8686800" cy="1143000"/>
          </a:xfrm>
        </p:spPr>
        <p:txBody>
          <a:bodyPr/>
          <a:lstStyle/>
          <a:p>
            <a:pPr eaLnBrk="1" hangingPunct="1"/>
            <a:r>
              <a:rPr lang="en-US" altLang="en-US"/>
              <a:t>Modification of </a:t>
            </a:r>
            <a:r>
              <a:rPr lang="en-US" altLang="en-US" b="1">
                <a:latin typeface="Courier New" panose="02070309020205020404" pitchFamily="49" charset="0"/>
              </a:rPr>
              <a:t>string</a:t>
            </a:r>
            <a:r>
              <a:rPr lang="en-US" altLang="en-US"/>
              <a:t> objects</a:t>
            </a:r>
          </a:p>
        </p:txBody>
      </p:sp>
      <p:sp>
        <p:nvSpPr>
          <p:cNvPr id="64515" name="Rectangle 3">
            <a:extLst>
              <a:ext uri="{FF2B5EF4-FFF2-40B4-BE49-F238E27FC236}">
                <a16:creationId xmlns:a16="http://schemas.microsoft.com/office/drawing/2014/main" id="{68B7CFD7-1DF2-9D44-B8B5-E8193D4B7251}"/>
              </a:ext>
            </a:extLst>
          </p:cNvPr>
          <p:cNvSpPr>
            <a:spLocks noGrp="1" noChangeArrowheads="1"/>
          </p:cNvSpPr>
          <p:nvPr>
            <p:ph idx="1"/>
          </p:nvPr>
        </p:nvSpPr>
        <p:spPr>
          <a:xfrm>
            <a:off x="419100" y="1270000"/>
            <a:ext cx="8458200" cy="5059363"/>
          </a:xfrm>
        </p:spPr>
        <p:txBody>
          <a:bodyPr>
            <a:normAutofit fontScale="92500" lnSpcReduction="20000"/>
          </a:bodyPr>
          <a:lstStyle/>
          <a:p>
            <a:pPr eaLnBrk="1" hangingPunct="1">
              <a:buClr>
                <a:schemeClr val="tx1"/>
              </a:buClr>
            </a:pPr>
            <a:r>
              <a:rPr lang="en-US" altLang="en-US" dirty="0">
                <a:solidFill>
                  <a:srgbClr val="3D8963"/>
                </a:solidFill>
              </a:rPr>
              <a:t> </a:t>
            </a:r>
            <a:r>
              <a:rPr lang="en-US" altLang="en-US" sz="2700" b="1" dirty="0" err="1">
                <a:solidFill>
                  <a:srgbClr val="3D8963"/>
                </a:solidFill>
                <a:latin typeface="Courier New" panose="02070309020205020404" pitchFamily="49" charset="0"/>
              </a:rPr>
              <a:t>str.insert</a:t>
            </a:r>
            <a:r>
              <a:rPr lang="en-US" altLang="en-US" sz="2700" b="1" dirty="0">
                <a:solidFill>
                  <a:srgbClr val="3D8963"/>
                </a:solidFill>
                <a:latin typeface="Courier New" panose="02070309020205020404" pitchFamily="49" charset="0"/>
              </a:rPr>
              <a:t>(</a:t>
            </a:r>
            <a:r>
              <a:rPr lang="en-US" altLang="en-US" sz="2700" b="1" dirty="0" err="1">
                <a:solidFill>
                  <a:srgbClr val="3D8963"/>
                </a:solidFill>
                <a:latin typeface="Courier New" panose="02070309020205020404" pitchFamily="49" charset="0"/>
              </a:rPr>
              <a:t>int</a:t>
            </a:r>
            <a:r>
              <a:rPr lang="en-US" altLang="en-US" sz="2700" b="1" dirty="0">
                <a:solidFill>
                  <a:srgbClr val="3D8963"/>
                </a:solidFill>
                <a:latin typeface="Courier New" panose="02070309020205020404" pitchFamily="49" charset="0"/>
              </a:rPr>
              <a:t> </a:t>
            </a:r>
            <a:r>
              <a:rPr lang="en-US" altLang="en-US" sz="2700" b="1" dirty="0" err="1">
                <a:solidFill>
                  <a:srgbClr val="3D8963"/>
                </a:solidFill>
                <a:latin typeface="Courier New" panose="02070309020205020404" pitchFamily="49" charset="0"/>
              </a:rPr>
              <a:t>pos</a:t>
            </a:r>
            <a:r>
              <a:rPr lang="en-US" altLang="en-US" sz="2700" b="1" dirty="0">
                <a:solidFill>
                  <a:srgbClr val="3D8963"/>
                </a:solidFill>
                <a:latin typeface="Courier New" panose="02070309020205020404" pitchFamily="49" charset="0"/>
              </a:rPr>
              <a:t>, string s)</a:t>
            </a:r>
          </a:p>
          <a:p>
            <a:pPr lvl="1">
              <a:buClr>
                <a:schemeClr val="tx1"/>
              </a:buClr>
            </a:pPr>
            <a:r>
              <a:rPr lang="en-US" altLang="en-US" sz="2700" dirty="0"/>
              <a:t> inserts </a:t>
            </a:r>
            <a:r>
              <a:rPr lang="en-US" altLang="en-US" sz="2700" b="1" dirty="0">
                <a:solidFill>
                  <a:srgbClr val="3D8963"/>
                </a:solidFill>
                <a:latin typeface="Courier New" panose="02070309020205020404" pitchFamily="49" charset="0"/>
              </a:rPr>
              <a:t>s</a:t>
            </a:r>
            <a:r>
              <a:rPr lang="en-US" altLang="en-US" sz="2700" dirty="0"/>
              <a:t> at position </a:t>
            </a:r>
            <a:r>
              <a:rPr lang="en-US" altLang="en-US" sz="2700" b="1" dirty="0" err="1">
                <a:solidFill>
                  <a:srgbClr val="3D8963"/>
                </a:solidFill>
                <a:latin typeface="Courier New" panose="02070309020205020404" pitchFamily="49" charset="0"/>
              </a:rPr>
              <a:t>pos</a:t>
            </a:r>
            <a:r>
              <a:rPr lang="en-US" altLang="en-US" sz="2700" dirty="0"/>
              <a:t> in </a:t>
            </a:r>
            <a:r>
              <a:rPr lang="en-US" altLang="en-US" sz="2700" b="1" dirty="0" err="1">
                <a:solidFill>
                  <a:srgbClr val="3D8963"/>
                </a:solidFill>
                <a:latin typeface="Courier New" panose="02070309020205020404" pitchFamily="49" charset="0"/>
              </a:rPr>
              <a:t>str</a:t>
            </a:r>
            <a:endParaRPr lang="en-US" altLang="en-US" sz="2700" b="1" dirty="0">
              <a:solidFill>
                <a:srgbClr val="3D8963"/>
              </a:solidFill>
              <a:latin typeface="Courier New" panose="02070309020205020404" pitchFamily="49" charset="0"/>
            </a:endParaRPr>
          </a:p>
          <a:p>
            <a:pPr marL="457200" lvl="1" indent="0">
              <a:buClr>
                <a:schemeClr val="tx1"/>
              </a:buClr>
              <a:buNone/>
            </a:pPr>
            <a:r>
              <a:rPr lang="en-US" altLang="en-US" sz="2400" b="1" dirty="0">
                <a:solidFill>
                  <a:srgbClr val="3D8963"/>
                </a:solidFill>
                <a:latin typeface="Courier New" panose="02070309020205020404" pitchFamily="49" charset="0"/>
              </a:rPr>
              <a:t>string </a:t>
            </a:r>
            <a:r>
              <a:rPr lang="en-US" altLang="en-US" sz="2400" b="1" dirty="0" err="1">
                <a:solidFill>
                  <a:srgbClr val="3D8963"/>
                </a:solidFill>
                <a:latin typeface="Courier New" panose="02070309020205020404" pitchFamily="49" charset="0"/>
              </a:rPr>
              <a:t>str</a:t>
            </a:r>
            <a:r>
              <a:rPr lang="en-US" altLang="en-US" sz="2400" b="1" dirty="0">
                <a:solidFill>
                  <a:srgbClr val="3D8963"/>
                </a:solidFill>
                <a:latin typeface="Courier New" panose="02070309020205020404" pitchFamily="49" charset="0"/>
              </a:rPr>
              <a:t>("Have day");</a:t>
            </a:r>
          </a:p>
          <a:p>
            <a:pPr marL="457200" lvl="1" indent="0">
              <a:buClr>
                <a:schemeClr val="tx1"/>
              </a:buClr>
              <a:buNone/>
            </a:pPr>
            <a:r>
              <a:rPr lang="en-US" altLang="en-US" sz="2400" b="1" dirty="0">
                <a:solidFill>
                  <a:srgbClr val="3D8963"/>
                </a:solidFill>
                <a:latin typeface="Courier New" panose="02070309020205020404" pitchFamily="49" charset="0"/>
              </a:rPr>
              <a:t>string str2("a ");</a:t>
            </a:r>
          </a:p>
          <a:p>
            <a:pPr marL="457200" lvl="1" indent="0">
              <a:buClr>
                <a:schemeClr val="tx1"/>
              </a:buClr>
              <a:buNone/>
            </a:pPr>
            <a:r>
              <a:rPr lang="en-US" altLang="en-US" sz="2400" b="1" dirty="0" err="1">
                <a:solidFill>
                  <a:srgbClr val="3D8963"/>
                </a:solidFill>
                <a:latin typeface="Courier New" panose="02070309020205020404" pitchFamily="49" charset="0"/>
              </a:rPr>
              <a:t>str.insert</a:t>
            </a:r>
            <a:r>
              <a:rPr lang="en-US" altLang="en-US" sz="2400" b="1" dirty="0">
                <a:solidFill>
                  <a:srgbClr val="3D8963"/>
                </a:solidFill>
                <a:latin typeface="Courier New" panose="02070309020205020404" pitchFamily="49" charset="0"/>
              </a:rPr>
              <a:t>(5, str2);    // string object</a:t>
            </a:r>
          </a:p>
          <a:p>
            <a:pPr marL="457200" lvl="1" indent="0">
              <a:buClr>
                <a:schemeClr val="tx1"/>
              </a:buClr>
              <a:buNone/>
            </a:pPr>
            <a:r>
              <a:rPr lang="en-US" altLang="en-US" sz="2400" b="1" dirty="0" err="1">
                <a:solidFill>
                  <a:srgbClr val="3D8963"/>
                </a:solidFill>
                <a:latin typeface="Courier New" panose="02070309020205020404" pitchFamily="49" charset="0"/>
              </a:rPr>
              <a:t>str.insert</a:t>
            </a:r>
            <a:r>
              <a:rPr lang="en-US" altLang="en-US" sz="2400" b="1" dirty="0">
                <a:solidFill>
                  <a:srgbClr val="3D8963"/>
                </a:solidFill>
                <a:latin typeface="Courier New" panose="02070309020205020404" pitchFamily="49" charset="0"/>
              </a:rPr>
              <a:t>(7, "nice "); // convert constructor</a:t>
            </a:r>
          </a:p>
          <a:p>
            <a:pPr>
              <a:buNone/>
            </a:pPr>
            <a:r>
              <a:rPr lang="en-US" altLang="en-US" sz="2400" b="1" dirty="0">
                <a:solidFill>
                  <a:srgbClr val="3D8963"/>
                </a:solidFill>
                <a:latin typeface="Courier New" panose="02070309020205020404" pitchFamily="49" charset="0"/>
              </a:rPr>
              <a:t>                           // so can use a c-</a:t>
            </a:r>
          </a:p>
          <a:p>
            <a:pPr>
              <a:buNone/>
            </a:pPr>
            <a:r>
              <a:rPr lang="en-US" altLang="en-US" sz="2400" b="1" dirty="0">
                <a:solidFill>
                  <a:srgbClr val="3D8963"/>
                </a:solidFill>
                <a:latin typeface="Courier New" panose="02070309020205020404" pitchFamily="49" charset="0"/>
              </a:rPr>
              <a:t>                           // string</a:t>
            </a:r>
          </a:p>
          <a:p>
            <a:pPr eaLnBrk="1" hangingPunct="1">
              <a:buClr>
                <a:schemeClr val="tx1"/>
              </a:buClr>
              <a:buFontTx/>
              <a:buNone/>
            </a:pPr>
            <a:endParaRPr lang="en-US" altLang="en-US" sz="2200" b="1" dirty="0">
              <a:solidFill>
                <a:srgbClr val="3D8963"/>
              </a:solidFill>
              <a:latin typeface="Courier New" panose="02070309020205020404" pitchFamily="49" charset="0"/>
            </a:endParaRPr>
          </a:p>
          <a:p>
            <a:pPr eaLnBrk="1" hangingPunct="1">
              <a:buClr>
                <a:schemeClr val="tx1"/>
              </a:buClr>
              <a:buFontTx/>
              <a:buNone/>
            </a:pPr>
            <a:r>
              <a:rPr lang="en-US" altLang="en-US" sz="2400" b="1" dirty="0">
                <a:solidFill>
                  <a:srgbClr val="3D8963"/>
                </a:solidFill>
                <a:latin typeface="Courier New" panose="02070309020205020404" pitchFamily="49" charset="0"/>
              </a:rPr>
              <a:t>   // prints:</a:t>
            </a:r>
          </a:p>
          <a:p>
            <a:pPr eaLnBrk="1" hangingPunct="1">
              <a:buClr>
                <a:schemeClr val="tx1"/>
              </a:buClr>
              <a:buFontTx/>
              <a:buNone/>
            </a:pPr>
            <a:r>
              <a:rPr lang="en-US" altLang="en-US" sz="2400" b="1" dirty="0">
                <a:solidFill>
                  <a:srgbClr val="3D8963"/>
                </a:solidFill>
                <a:latin typeface="Courier New" panose="02070309020205020404" pitchFamily="49" charset="0"/>
              </a:rPr>
              <a:t>   // Have a nice day</a:t>
            </a:r>
          </a:p>
          <a:p>
            <a:pPr eaLnBrk="1" hangingPunct="1">
              <a:buClr>
                <a:schemeClr val="tx1"/>
              </a:buClr>
              <a:buFontTx/>
              <a:buNone/>
            </a:pPr>
            <a:endParaRPr lang="en-US" altLang="en-US" b="1" dirty="0">
              <a:solidFill>
                <a:srgbClr val="3D8963"/>
              </a:solidFill>
              <a:latin typeface="Courier New" panose="02070309020205020404" pitchFamily="49" charset="0"/>
            </a:endParaRPr>
          </a:p>
          <a:p>
            <a:pPr eaLnBrk="1" hangingPunct="1">
              <a:buClr>
                <a:schemeClr val="tx1"/>
              </a:buClr>
            </a:pPr>
            <a:r>
              <a:rPr lang="en-US" altLang="en-US" sz="2700" dirty="0">
                <a:solidFill>
                  <a:srgbClr val="3D8963"/>
                </a:solidFill>
              </a:rPr>
              <a:t> </a:t>
            </a:r>
            <a:r>
              <a:rPr lang="en-US" altLang="en-US" sz="2700" b="1" dirty="0">
                <a:solidFill>
                  <a:srgbClr val="3D8963"/>
                </a:solidFill>
                <a:latin typeface="Courier New" panose="02070309020205020404" pitchFamily="49" charset="0"/>
              </a:rPr>
              <a:t>insert</a:t>
            </a:r>
            <a:r>
              <a:rPr lang="en-US" altLang="en-US" sz="2700" dirty="0"/>
              <a:t> is overloaded for flexibility</a:t>
            </a:r>
          </a:p>
        </p:txBody>
      </p:sp>
      <p:sp>
        <p:nvSpPr>
          <p:cNvPr id="64516" name="Slide Number Placeholder 3">
            <a:extLst>
              <a:ext uri="{FF2B5EF4-FFF2-40B4-BE49-F238E27FC236}">
                <a16:creationId xmlns:a16="http://schemas.microsoft.com/office/drawing/2014/main" id="{D091DEAC-537F-244D-BC3A-F30CDAFABB14}"/>
              </a:ext>
            </a:extLst>
          </p:cNvPr>
          <p:cNvSpPr>
            <a:spLocks noGrp="1"/>
          </p:cNvSpPr>
          <p:nvPr>
            <p:ph type="sldNum" sz="quarter" idx="10"/>
          </p:nvPr>
        </p:nvSpPr>
        <p:spPr>
          <a:xfrm>
            <a:off x="0" y="6430963"/>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t>12-</a:t>
            </a:r>
            <a:fld id="{C3DAF2A4-3D2D-B442-B823-BBC5B367D111}" type="slidenum">
              <a:rPr lang="en-US" altLang="en-US" sz="1200"/>
              <a:pPr>
                <a:spcBef>
                  <a:spcPct val="0"/>
                </a:spcBef>
                <a:buFontTx/>
                <a:buNone/>
              </a:pPr>
              <a:t>41</a:t>
            </a:fld>
            <a:endParaRPr lang="en-US" altLang="en-US" sz="1200"/>
          </a:p>
        </p:txBody>
      </p:sp>
    </p:spTree>
    <p:extLst>
      <p:ext uri="{BB962C8B-B14F-4D97-AF65-F5344CB8AC3E}">
        <p14:creationId xmlns:p14="http://schemas.microsoft.com/office/powerpoint/2010/main" val="4016204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48F45E8-0149-A44F-876E-28CD5C424D0F}"/>
              </a:ext>
            </a:extLst>
          </p:cNvPr>
          <p:cNvSpPr>
            <a:spLocks noGrp="1" noChangeArrowheads="1"/>
          </p:cNvSpPr>
          <p:nvPr>
            <p:ph type="title"/>
          </p:nvPr>
        </p:nvSpPr>
        <p:spPr/>
        <p:txBody>
          <a:bodyPr/>
          <a:lstStyle/>
          <a:p>
            <a:pPr eaLnBrk="1" hangingPunct="1"/>
            <a:r>
              <a:rPr lang="en-US" altLang="en-US"/>
              <a:t>String Literals</a:t>
            </a:r>
          </a:p>
        </p:txBody>
      </p:sp>
      <p:sp>
        <p:nvSpPr>
          <p:cNvPr id="16387" name="Rectangle 3">
            <a:extLst>
              <a:ext uri="{FF2B5EF4-FFF2-40B4-BE49-F238E27FC236}">
                <a16:creationId xmlns:a16="http://schemas.microsoft.com/office/drawing/2014/main" id="{DA76C690-ECC8-C34C-93FA-A356895250A3}"/>
              </a:ext>
            </a:extLst>
          </p:cNvPr>
          <p:cNvSpPr>
            <a:spLocks noGrp="1" noChangeArrowheads="1"/>
          </p:cNvSpPr>
          <p:nvPr>
            <p:ph idx="1"/>
          </p:nvPr>
        </p:nvSpPr>
        <p:spPr/>
        <p:txBody>
          <a:bodyPr/>
          <a:lstStyle/>
          <a:p>
            <a:pPr eaLnBrk="1" hangingPunct="1"/>
            <a:r>
              <a:rPr lang="en-US" altLang="en-US"/>
              <a:t>A </a:t>
            </a:r>
            <a:r>
              <a:rPr lang="en-US" altLang="en-US">
                <a:solidFill>
                  <a:srgbClr val="495899"/>
                </a:solidFill>
              </a:rPr>
              <a:t>string literal </a:t>
            </a:r>
            <a:r>
              <a:rPr lang="en-US" altLang="en-US"/>
              <a:t>(</a:t>
            </a:r>
            <a:r>
              <a:rPr lang="en-US" altLang="en-US">
                <a:solidFill>
                  <a:srgbClr val="495899"/>
                </a:solidFill>
              </a:rPr>
              <a:t>string constant</a:t>
            </a:r>
            <a:r>
              <a:rPr lang="en-US" altLang="en-US"/>
              <a:t>) is stored as a null-terminated array of </a:t>
            </a:r>
            <a:r>
              <a:rPr lang="en-US" altLang="en-US" b="1">
                <a:latin typeface="Courier New" panose="02070309020205020404" pitchFamily="49" charset="0"/>
              </a:rPr>
              <a:t>char</a:t>
            </a:r>
          </a:p>
          <a:p>
            <a:pPr eaLnBrk="1" hangingPunct="1"/>
            <a:r>
              <a:rPr lang="en-US" altLang="en-US"/>
              <a:t>The compiler uses the address of the first character of the array as the value of the string</a:t>
            </a:r>
          </a:p>
          <a:p>
            <a:pPr eaLnBrk="1" hangingPunct="1"/>
            <a:r>
              <a:rPr lang="en-US" altLang="en-US"/>
              <a:t>A string literal is a </a:t>
            </a:r>
            <a:r>
              <a:rPr lang="en-US" altLang="en-US" b="1">
                <a:latin typeface="Courier New" panose="02070309020205020404" pitchFamily="49" charset="0"/>
                <a:cs typeface="Courier New" panose="02070309020205020404" pitchFamily="49" charset="0"/>
              </a:rPr>
              <a:t>const</a:t>
            </a:r>
            <a:r>
              <a:rPr lang="en-US" altLang="en-US"/>
              <a:t> pointer to char</a:t>
            </a:r>
          </a:p>
        </p:txBody>
      </p:sp>
      <p:sp>
        <p:nvSpPr>
          <p:cNvPr id="16388" name="Slide Number Placeholder 3">
            <a:extLst>
              <a:ext uri="{FF2B5EF4-FFF2-40B4-BE49-F238E27FC236}">
                <a16:creationId xmlns:a16="http://schemas.microsoft.com/office/drawing/2014/main" id="{0A96845B-6EA2-574B-88FD-5ADE7BFE7A28}"/>
              </a:ext>
            </a:extLst>
          </p:cNvPr>
          <p:cNvSpPr>
            <a:spLocks noGrp="1"/>
          </p:cNvSpPr>
          <p:nvPr>
            <p:ph type="sldNum" sz="quarter" idx="10"/>
          </p:nvPr>
        </p:nvSpPr>
        <p:spPr>
          <a:xfrm>
            <a:off x="0" y="6400799"/>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4D2E5E00-B340-584C-9980-52CE8312D975}" type="slidenum">
              <a:rPr lang="en-US" altLang="en-US" sz="1200"/>
              <a:pPr>
                <a:spcBef>
                  <a:spcPct val="0"/>
                </a:spcBef>
                <a:buFontTx/>
                <a:buNone/>
              </a:pPr>
              <a:t>5</a:t>
            </a:fld>
            <a:endParaRPr lang="en-US" altLang="en-US" sz="1200" dirty="0"/>
          </a:p>
        </p:txBody>
      </p:sp>
      <p:graphicFrame>
        <p:nvGraphicFramePr>
          <p:cNvPr id="95272" name="Group 40">
            <a:extLst>
              <a:ext uri="{FF2B5EF4-FFF2-40B4-BE49-F238E27FC236}">
                <a16:creationId xmlns:a16="http://schemas.microsoft.com/office/drawing/2014/main" id="{5286900F-C64B-4D4F-ADAC-8FC2011732D3}"/>
              </a:ext>
            </a:extLst>
          </p:cNvPr>
          <p:cNvGraphicFramePr>
            <a:graphicFrameLocks noGrp="1"/>
          </p:cNvGraphicFramePr>
          <p:nvPr/>
        </p:nvGraphicFramePr>
        <p:xfrm>
          <a:off x="5181600" y="5410200"/>
          <a:ext cx="2514600" cy="517662"/>
        </p:xfrm>
        <a:graphic>
          <a:graphicData uri="http://schemas.openxmlformats.org/drawingml/2006/table">
            <a:tbl>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Courier New" pitchFamily="49" charset="0"/>
                        </a:rPr>
                        <a:t> h</a:t>
                      </a:r>
                    </a:p>
                  </a:txBody>
                  <a:tcPr marT="45471" marB="4547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Courier New" pitchFamily="49" charset="0"/>
                        </a:rPr>
                        <a:t>  i</a:t>
                      </a:r>
                    </a:p>
                  </a:txBody>
                  <a:tcPr marT="45471" marB="454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Courier New" pitchFamily="49" charset="0"/>
                        </a:rPr>
                        <a:t> \0</a:t>
                      </a:r>
                    </a:p>
                  </a:txBody>
                  <a:tcPr marT="45471" marB="4547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255" name="Text Box 34">
            <a:extLst>
              <a:ext uri="{FF2B5EF4-FFF2-40B4-BE49-F238E27FC236}">
                <a16:creationId xmlns:a16="http://schemas.microsoft.com/office/drawing/2014/main" id="{2D1CE793-C24D-7242-B45E-3EB39CD2F398}"/>
              </a:ext>
            </a:extLst>
          </p:cNvPr>
          <p:cNvSpPr txBox="1">
            <a:spLocks noChangeArrowheads="1"/>
          </p:cNvSpPr>
          <p:nvPr/>
        </p:nvSpPr>
        <p:spPr bwMode="auto">
          <a:xfrm>
            <a:off x="914400" y="5284788"/>
            <a:ext cx="21304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aseline="-25000">
                <a:solidFill>
                  <a:schemeClr val="tx1"/>
                </a:solidFill>
                <a:latin typeface="Times New Roman" charset="0"/>
              </a:defRPr>
            </a:lvl1pPr>
            <a:lvl2pPr marL="742950" indent="-285750" eaLnBrk="0" hangingPunct="0">
              <a:defRPr sz="2400" baseline="-25000">
                <a:solidFill>
                  <a:schemeClr val="tx1"/>
                </a:solidFill>
                <a:latin typeface="Times New Roman" charset="0"/>
              </a:defRPr>
            </a:lvl2pPr>
            <a:lvl3pPr marL="1143000" indent="-228600" eaLnBrk="0" hangingPunct="0">
              <a:defRPr sz="2400" baseline="-25000">
                <a:solidFill>
                  <a:schemeClr val="tx1"/>
                </a:solidFill>
                <a:latin typeface="Times New Roman" charset="0"/>
              </a:defRPr>
            </a:lvl3pPr>
            <a:lvl4pPr marL="1600200" indent="-228600" eaLnBrk="0" hangingPunct="0">
              <a:defRPr sz="2400" baseline="-25000">
                <a:solidFill>
                  <a:schemeClr val="tx1"/>
                </a:solidFill>
                <a:latin typeface="Times New Roman" charset="0"/>
              </a:defRPr>
            </a:lvl4pPr>
            <a:lvl5pPr marL="2057400" indent="-228600" eaLnBrk="0" hangingPunct="0">
              <a:defRPr sz="2400" baseline="-25000">
                <a:solidFill>
                  <a:schemeClr val="tx1"/>
                </a:solidFill>
                <a:latin typeface="Times New Roman" charset="0"/>
              </a:defRPr>
            </a:lvl5pPr>
            <a:lvl6pPr marL="2514600" indent="-228600" eaLnBrk="0" fontAlgn="base" hangingPunct="0">
              <a:spcBef>
                <a:spcPct val="0"/>
              </a:spcBef>
              <a:spcAft>
                <a:spcPct val="0"/>
              </a:spcAft>
              <a:defRPr sz="2400" baseline="-25000">
                <a:solidFill>
                  <a:schemeClr val="tx1"/>
                </a:solidFill>
                <a:latin typeface="Times New Roman" charset="0"/>
              </a:defRPr>
            </a:lvl6pPr>
            <a:lvl7pPr marL="2971800" indent="-228600" eaLnBrk="0" fontAlgn="base" hangingPunct="0">
              <a:spcBef>
                <a:spcPct val="0"/>
              </a:spcBef>
              <a:spcAft>
                <a:spcPct val="0"/>
              </a:spcAft>
              <a:defRPr sz="2400" baseline="-25000">
                <a:solidFill>
                  <a:schemeClr val="tx1"/>
                </a:solidFill>
                <a:latin typeface="Times New Roman" charset="0"/>
              </a:defRPr>
            </a:lvl7pPr>
            <a:lvl8pPr marL="3429000" indent="-228600" eaLnBrk="0" fontAlgn="base" hangingPunct="0">
              <a:spcBef>
                <a:spcPct val="0"/>
              </a:spcBef>
              <a:spcAft>
                <a:spcPct val="0"/>
              </a:spcAft>
              <a:defRPr sz="2400" baseline="-25000">
                <a:solidFill>
                  <a:schemeClr val="tx1"/>
                </a:solidFill>
                <a:latin typeface="Times New Roman" charset="0"/>
              </a:defRPr>
            </a:lvl8pPr>
            <a:lvl9pPr marL="3886200" indent="-228600" eaLnBrk="0" fontAlgn="base" hangingPunct="0">
              <a:spcBef>
                <a:spcPct val="0"/>
              </a:spcBef>
              <a:spcAft>
                <a:spcPct val="0"/>
              </a:spcAft>
              <a:defRPr sz="2400" baseline="-25000">
                <a:solidFill>
                  <a:schemeClr val="tx1"/>
                </a:solidFill>
                <a:latin typeface="Times New Roman" charset="0"/>
              </a:defRPr>
            </a:lvl9pPr>
          </a:lstStyle>
          <a:p>
            <a:pPr eaLnBrk="1" hangingPunct="1">
              <a:defRPr/>
            </a:pPr>
            <a:r>
              <a:rPr lang="en-US" dirty="0">
                <a:solidFill>
                  <a:schemeClr val="accent2"/>
                </a:solidFill>
                <a:latin typeface="+mn-lt"/>
              </a:rPr>
              <a:t>value of "hi" is the </a:t>
            </a:r>
          </a:p>
          <a:p>
            <a:pPr eaLnBrk="1" hangingPunct="1">
              <a:defRPr/>
            </a:pPr>
            <a:r>
              <a:rPr lang="en-US" dirty="0">
                <a:solidFill>
                  <a:schemeClr val="accent2"/>
                </a:solidFill>
                <a:latin typeface="+mn-lt"/>
              </a:rPr>
              <a:t>address</a:t>
            </a:r>
            <a:r>
              <a:rPr lang="en-US" baseline="0" dirty="0">
                <a:solidFill>
                  <a:schemeClr val="accent2"/>
                </a:solidFill>
                <a:latin typeface="+mn-lt"/>
              </a:rPr>
              <a:t> </a:t>
            </a:r>
            <a:r>
              <a:rPr lang="en-US" dirty="0">
                <a:solidFill>
                  <a:schemeClr val="accent2"/>
                </a:solidFill>
                <a:latin typeface="+mn-lt"/>
              </a:rPr>
              <a:t>of  this array</a:t>
            </a:r>
          </a:p>
        </p:txBody>
      </p:sp>
      <p:sp>
        <p:nvSpPr>
          <p:cNvPr id="16400" name="Line 37">
            <a:extLst>
              <a:ext uri="{FF2B5EF4-FFF2-40B4-BE49-F238E27FC236}">
                <a16:creationId xmlns:a16="http://schemas.microsoft.com/office/drawing/2014/main" id="{C5EAA01D-2355-614E-9F72-A8CCC2C90D8A}"/>
              </a:ext>
            </a:extLst>
          </p:cNvPr>
          <p:cNvSpPr>
            <a:spLocks noChangeShapeType="1"/>
          </p:cNvSpPr>
          <p:nvPr/>
        </p:nvSpPr>
        <p:spPr bwMode="auto">
          <a:xfrm>
            <a:off x="2667000" y="5638800"/>
            <a:ext cx="2514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38671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DA76C690-ECC8-C34C-93FA-A356895250A3}"/>
              </a:ext>
            </a:extLst>
          </p:cNvPr>
          <p:cNvSpPr>
            <a:spLocks noGrp="1" noChangeArrowheads="1"/>
          </p:cNvSpPr>
          <p:nvPr>
            <p:ph idx="1"/>
          </p:nvPr>
        </p:nvSpPr>
        <p:spPr>
          <a:xfrm>
            <a:off x="228600" y="304800"/>
            <a:ext cx="8458200" cy="6248400"/>
          </a:xfrm>
        </p:spPr>
        <p:txBody>
          <a:bodyPr>
            <a:normAutofit/>
          </a:bodyPr>
          <a:lstStyle/>
          <a:p>
            <a:pPr marL="0" indent="0" eaLnBrk="1" hangingPunct="1">
              <a:buNone/>
            </a:pPr>
            <a:r>
              <a:rPr lang="en-US" altLang="en-US" sz="2000" dirty="0" err="1">
                <a:latin typeface="Courier New" panose="02070309020205020404" pitchFamily="49" charset="0"/>
                <a:cs typeface="Courier New" panose="02070309020205020404" pitchFamily="49" charset="0"/>
              </a:rPr>
              <a:t>const</a:t>
            </a:r>
            <a:r>
              <a:rPr lang="en-US" altLang="en-US" sz="2000" dirty="0">
                <a:latin typeface="Courier New" panose="02070309020205020404" pitchFamily="49" charset="0"/>
                <a:cs typeface="Courier New" panose="02070309020205020404" pitchFamily="49" charset="0"/>
              </a:rPr>
              <a:t> char *p = </a:t>
            </a:r>
            <a:r>
              <a:rPr lang="en-US" altLang="en-US" sz="2000" dirty="0" err="1">
                <a:latin typeface="Courier New" panose="02070309020205020404" pitchFamily="49" charset="0"/>
                <a:cs typeface="Courier New" panose="02070309020205020404" pitchFamily="49" charset="0"/>
              </a:rPr>
              <a:t>nullptr</a:t>
            </a:r>
            <a:r>
              <a:rPr lang="en-US" altLang="en-US" sz="2000" dirty="0">
                <a:latin typeface="Courier New" panose="02070309020205020404" pitchFamily="49" charset="0"/>
                <a:cs typeface="Courier New" panose="02070309020205020404" pitchFamily="49" charset="0"/>
              </a:rPr>
              <a:t>, *q = </a:t>
            </a:r>
            <a:r>
              <a:rPr lang="en-US" altLang="en-US" sz="2000" dirty="0" err="1">
                <a:latin typeface="Courier New" panose="02070309020205020404" pitchFamily="49" charset="0"/>
                <a:cs typeface="Courier New" panose="02070309020205020404" pitchFamily="49" charset="0"/>
              </a:rPr>
              <a:t>nullptr</a:t>
            </a:r>
            <a:r>
              <a:rPr lang="en-US" altLang="en-US" sz="2000" dirty="0">
                <a:latin typeface="Courier New" panose="02070309020205020404" pitchFamily="49" charset="0"/>
                <a:cs typeface="Courier New" panose="02070309020205020404" pitchFamily="49" charset="0"/>
              </a:rPr>
              <a:t>;</a:t>
            </a:r>
          </a:p>
          <a:p>
            <a:pPr marL="0" indent="0" eaLnBrk="1" hangingPunct="1">
              <a:buNone/>
            </a:pPr>
            <a:endParaRPr lang="en-US" altLang="en-US" sz="2000" dirty="0">
              <a:latin typeface="Courier New" panose="02070309020205020404" pitchFamily="49" charset="0"/>
              <a:cs typeface="Courier New" panose="02070309020205020404" pitchFamily="49" charset="0"/>
            </a:endParaRPr>
          </a:p>
          <a:p>
            <a:pPr marL="0" indent="0" eaLnBrk="1" hangingPunct="1">
              <a:buNone/>
            </a:pPr>
            <a:r>
              <a:rPr lang="en-US" altLang="en-US" sz="2000" dirty="0">
                <a:latin typeface="Courier New" panose="02070309020205020404" pitchFamily="49" charset="0"/>
                <a:cs typeface="Courier New" panose="02070309020205020404" pitchFamily="49" charset="0"/>
              </a:rPr>
              <a:t>p = “Hello ”;</a:t>
            </a:r>
          </a:p>
          <a:p>
            <a:pPr marL="0" indent="0" eaLnBrk="1" hangingPunct="1">
              <a:buNone/>
            </a:pPr>
            <a:r>
              <a:rPr lang="en-US" altLang="en-US" sz="2000" dirty="0">
                <a:latin typeface="Courier New" panose="02070309020205020404" pitchFamily="49" charset="0"/>
                <a:cs typeface="Courier New" panose="02070309020205020404" pitchFamily="49" charset="0"/>
              </a:rPr>
              <a:t>q = “World”;</a:t>
            </a:r>
          </a:p>
          <a:p>
            <a:pPr marL="0" indent="0" eaLnBrk="1" hangingPunct="1">
              <a:buNone/>
            </a:pPr>
            <a:endParaRPr lang="en-US" altLang="en-US" sz="2000" dirty="0">
              <a:latin typeface="Courier New" panose="02070309020205020404" pitchFamily="49" charset="0"/>
              <a:cs typeface="Courier New" panose="02070309020205020404" pitchFamily="49" charset="0"/>
            </a:endParaRPr>
          </a:p>
          <a:p>
            <a:pPr marL="0" indent="0" eaLnBrk="1" hangingPunct="1">
              <a:buNone/>
            </a:pPr>
            <a:r>
              <a:rPr lang="en-US" altLang="en-US" sz="2000" dirty="0" err="1">
                <a:latin typeface="Courier New" panose="02070309020205020404" pitchFamily="49" charset="0"/>
                <a:cs typeface="Courier New" panose="02070309020205020404" pitchFamily="49" charset="0"/>
              </a:rPr>
              <a:t>cout</a:t>
            </a:r>
            <a:r>
              <a:rPr lang="en-US" altLang="en-US" sz="2000" dirty="0">
                <a:latin typeface="Courier New" panose="02070309020205020404" pitchFamily="49" charset="0"/>
                <a:cs typeface="Courier New" panose="02070309020205020404" pitchFamily="49" charset="0"/>
              </a:rPr>
              <a:t> &lt;&lt; p &lt;&lt; q &lt;&lt; </a:t>
            </a:r>
            <a:r>
              <a:rPr lang="en-US" altLang="en-US" sz="2000" dirty="0" err="1">
                <a:latin typeface="Courier New" panose="02070309020205020404" pitchFamily="49" charset="0"/>
                <a:cs typeface="Courier New" panose="02070309020205020404" pitchFamily="49" charset="0"/>
              </a:rPr>
              <a:t>endl</a:t>
            </a:r>
            <a:r>
              <a:rPr lang="en-US" altLang="en-US" sz="2000" dirty="0">
                <a:latin typeface="Courier New" panose="02070309020205020404" pitchFamily="49" charset="0"/>
                <a:cs typeface="Courier New" panose="02070309020205020404" pitchFamily="49" charset="0"/>
              </a:rPr>
              <a:t>;    // prints:  Hello World</a:t>
            </a:r>
          </a:p>
          <a:p>
            <a:pPr marL="0" indent="0" eaLnBrk="1" hangingPunct="1">
              <a:buNone/>
            </a:pPr>
            <a:endParaRPr lang="en-US" altLang="en-US" sz="2000" dirty="0">
              <a:latin typeface="Courier New" panose="02070309020205020404" pitchFamily="49" charset="0"/>
              <a:cs typeface="Courier New" panose="02070309020205020404" pitchFamily="49" charset="0"/>
            </a:endParaRPr>
          </a:p>
          <a:p>
            <a:pPr marL="0" indent="0" eaLnBrk="1" hangingPunct="1">
              <a:buNone/>
            </a:pPr>
            <a:r>
              <a:rPr lang="en-US" altLang="en-US" sz="2000" dirty="0" err="1">
                <a:latin typeface="Courier New" panose="02070309020205020404" pitchFamily="49" charset="0"/>
                <a:cs typeface="Courier New" panose="02070309020205020404" pitchFamily="49" charset="0"/>
              </a:rPr>
              <a:t>cout</a:t>
            </a:r>
            <a:r>
              <a:rPr lang="en-US" altLang="en-US" sz="2000" dirty="0">
                <a:latin typeface="Courier New" panose="02070309020205020404" pitchFamily="49" charset="0"/>
                <a:cs typeface="Courier New" panose="02070309020205020404" pitchFamily="49" charset="0"/>
              </a:rPr>
              <a:t> &lt;&lt; p &lt;&lt; “ is stored at” &lt;&lt; </a:t>
            </a:r>
            <a:r>
              <a:rPr lang="en-US" altLang="en-US" sz="2000" dirty="0" err="1">
                <a:latin typeface="Courier New" panose="02070309020205020404" pitchFamily="49" charset="0"/>
                <a:cs typeface="Courier New" panose="02070309020205020404" pitchFamily="49" charset="0"/>
              </a:rPr>
              <a:t>int</a:t>
            </a:r>
            <a:r>
              <a:rPr lang="en-US" altLang="en-US" sz="2000" dirty="0">
                <a:latin typeface="Courier New" panose="02070309020205020404" pitchFamily="49" charset="0"/>
                <a:cs typeface="Courier New" panose="02070309020205020404" pitchFamily="49" charset="0"/>
              </a:rPr>
              <a:t>(p) &lt;&lt; </a:t>
            </a:r>
            <a:r>
              <a:rPr lang="en-US" altLang="en-US" sz="2000" dirty="0" err="1">
                <a:latin typeface="Courier New" panose="02070309020205020404" pitchFamily="49" charset="0"/>
                <a:cs typeface="Courier New" panose="02070309020205020404" pitchFamily="49" charset="0"/>
              </a:rPr>
              <a:t>endl</a:t>
            </a:r>
            <a:r>
              <a:rPr lang="en-US" altLang="en-US" sz="2000" dirty="0">
                <a:latin typeface="Courier New" panose="02070309020205020404" pitchFamily="49" charset="0"/>
                <a:cs typeface="Courier New" panose="02070309020205020404" pitchFamily="49" charset="0"/>
              </a:rPr>
              <a:t>;</a:t>
            </a:r>
          </a:p>
          <a:p>
            <a:pPr marL="0" indent="0">
              <a:buNone/>
            </a:pPr>
            <a:r>
              <a:rPr lang="en-US" altLang="en-US" sz="2000" dirty="0" err="1">
                <a:latin typeface="Courier New" panose="02070309020205020404" pitchFamily="49" charset="0"/>
                <a:cs typeface="Courier New" panose="02070309020205020404" pitchFamily="49" charset="0"/>
              </a:rPr>
              <a:t>cout</a:t>
            </a:r>
            <a:r>
              <a:rPr lang="en-US" altLang="en-US" sz="2000" dirty="0">
                <a:latin typeface="Courier New" panose="02070309020205020404" pitchFamily="49" charset="0"/>
                <a:cs typeface="Courier New" panose="02070309020205020404" pitchFamily="49" charset="0"/>
              </a:rPr>
              <a:t> &lt;&lt; q &lt;&lt; “ is stored at” &lt;&lt; </a:t>
            </a:r>
            <a:r>
              <a:rPr lang="en-US" altLang="en-US" sz="2000" dirty="0" err="1">
                <a:latin typeface="Courier New" panose="02070309020205020404" pitchFamily="49" charset="0"/>
                <a:cs typeface="Courier New" panose="02070309020205020404" pitchFamily="49" charset="0"/>
              </a:rPr>
              <a:t>int</a:t>
            </a:r>
            <a:r>
              <a:rPr lang="en-US" altLang="en-US" sz="2000" dirty="0">
                <a:latin typeface="Courier New" panose="02070309020205020404" pitchFamily="49" charset="0"/>
                <a:cs typeface="Courier New" panose="02070309020205020404" pitchFamily="49" charset="0"/>
              </a:rPr>
              <a:t>(q) &lt;&lt; </a:t>
            </a:r>
            <a:r>
              <a:rPr lang="en-US" altLang="en-US" sz="2000" dirty="0" err="1">
                <a:latin typeface="Courier New" panose="02070309020205020404" pitchFamily="49" charset="0"/>
                <a:cs typeface="Courier New" panose="02070309020205020404" pitchFamily="49" charset="0"/>
              </a:rPr>
              <a:t>endl</a:t>
            </a:r>
            <a:r>
              <a:rPr lang="en-US" altLang="en-US" sz="2000" dirty="0">
                <a:latin typeface="Courier New" panose="02070309020205020404" pitchFamily="49" charset="0"/>
                <a:cs typeface="Courier New" panose="02070309020205020404" pitchFamily="49" charset="0"/>
              </a:rPr>
              <a:t>;</a:t>
            </a:r>
          </a:p>
          <a:p>
            <a:pPr marL="0" indent="0">
              <a:buNone/>
            </a:pPr>
            <a:r>
              <a:rPr lang="en-US" altLang="en-US" sz="2000" dirty="0">
                <a:latin typeface="Courier New" panose="02070309020205020404" pitchFamily="49" charset="0"/>
                <a:cs typeface="Courier New" panose="02070309020205020404" pitchFamily="49" charset="0"/>
              </a:rPr>
              <a:t>// prints:</a:t>
            </a:r>
          </a:p>
          <a:p>
            <a:pPr marL="0" indent="0">
              <a:buNone/>
            </a:pPr>
            <a:r>
              <a:rPr lang="en-US" altLang="en-US" sz="2000" dirty="0">
                <a:latin typeface="Courier New" panose="02070309020205020404" pitchFamily="49" charset="0"/>
                <a:cs typeface="Courier New" panose="02070309020205020404" pitchFamily="49" charset="0"/>
              </a:rPr>
              <a:t>// Hello is stored at 4206692</a:t>
            </a:r>
          </a:p>
          <a:p>
            <a:pPr marL="0" indent="0">
              <a:buNone/>
            </a:pPr>
            <a:r>
              <a:rPr lang="en-US" altLang="en-US" sz="2000" dirty="0">
                <a:latin typeface="Courier New" panose="02070309020205020404" pitchFamily="49" charset="0"/>
                <a:cs typeface="Courier New" panose="02070309020205020404" pitchFamily="49" charset="0"/>
              </a:rPr>
              <a:t>// World is stored at 4206699</a:t>
            </a:r>
          </a:p>
          <a:p>
            <a:pPr marL="0" indent="0">
              <a:buNone/>
            </a:pPr>
            <a:endParaRPr lang="en-US" altLang="en-US" sz="2000" dirty="0">
              <a:latin typeface="Courier New" panose="02070309020205020404" pitchFamily="49" charset="0"/>
              <a:cs typeface="Courier New" panose="02070309020205020404" pitchFamily="49" charset="0"/>
            </a:endParaRPr>
          </a:p>
          <a:p>
            <a:pPr marL="0" indent="0">
              <a:buNone/>
            </a:pPr>
            <a:r>
              <a:rPr lang="en-US" altLang="en-US" sz="2000" dirty="0" err="1">
                <a:latin typeface="Courier New" panose="02070309020205020404" pitchFamily="49" charset="0"/>
                <a:cs typeface="Courier New" panose="02070309020205020404" pitchFamily="49" charset="0"/>
              </a:rPr>
              <a:t>cout</a:t>
            </a:r>
            <a:r>
              <a:rPr lang="en-US" altLang="en-US" sz="2000" dirty="0">
                <a:latin typeface="Courier New" panose="02070309020205020404" pitchFamily="49" charset="0"/>
                <a:cs typeface="Courier New" panose="02070309020205020404" pitchFamily="49" charset="0"/>
              </a:rPr>
              <a:t> &lt;&lt; “String literal stored at “ &lt;&lt; </a:t>
            </a:r>
            <a:r>
              <a:rPr lang="en-US" altLang="en-US" sz="2000" dirty="0" err="1">
                <a:latin typeface="Courier New" panose="02070309020205020404" pitchFamily="49" charset="0"/>
                <a:cs typeface="Courier New" panose="02070309020205020404" pitchFamily="49" charset="0"/>
              </a:rPr>
              <a:t>int</a:t>
            </a:r>
            <a:r>
              <a:rPr lang="en-US" altLang="en-US" sz="2000" dirty="0">
                <a:latin typeface="Courier New" panose="02070309020205020404" pitchFamily="49" charset="0"/>
                <a:cs typeface="Courier New" panose="02070309020205020404" pitchFamily="49" charset="0"/>
              </a:rPr>
              <a:t>(“literal”);</a:t>
            </a:r>
          </a:p>
          <a:p>
            <a:pPr marL="0" indent="0">
              <a:buNone/>
            </a:pPr>
            <a:r>
              <a:rPr lang="en-US" altLang="en-US" sz="2000" dirty="0">
                <a:latin typeface="Courier New" panose="02070309020205020404" pitchFamily="49" charset="0"/>
                <a:cs typeface="Courier New" panose="02070309020205020404" pitchFamily="49" charset="0"/>
              </a:rPr>
              <a:t>// prints:</a:t>
            </a:r>
          </a:p>
          <a:p>
            <a:pPr marL="0" indent="0">
              <a:buNone/>
            </a:pPr>
            <a:r>
              <a:rPr lang="en-US" altLang="en-US" sz="2000" dirty="0">
                <a:latin typeface="Courier New" panose="02070309020205020404" pitchFamily="49" charset="0"/>
                <a:cs typeface="Courier New" panose="02070309020205020404" pitchFamily="49" charset="0"/>
              </a:rPr>
              <a:t>// String literal stored at 4206721</a:t>
            </a:r>
          </a:p>
          <a:p>
            <a:pPr marL="0" indent="0" eaLnBrk="1" hangingPunct="1">
              <a:buNone/>
            </a:pPr>
            <a:endParaRPr lang="en-US" altLang="en-US" sz="2000" dirty="0">
              <a:latin typeface="Courier New" panose="02070309020205020404" pitchFamily="49" charset="0"/>
              <a:cs typeface="Courier New" panose="02070309020205020404" pitchFamily="49" charset="0"/>
            </a:endParaRPr>
          </a:p>
        </p:txBody>
      </p:sp>
      <p:sp>
        <p:nvSpPr>
          <p:cNvPr id="16388" name="Slide Number Placeholder 3">
            <a:extLst>
              <a:ext uri="{FF2B5EF4-FFF2-40B4-BE49-F238E27FC236}">
                <a16:creationId xmlns:a16="http://schemas.microsoft.com/office/drawing/2014/main" id="{0A96845B-6EA2-574B-88FD-5ADE7BFE7A28}"/>
              </a:ext>
            </a:extLst>
          </p:cNvPr>
          <p:cNvSpPr>
            <a:spLocks noGrp="1"/>
          </p:cNvSpPr>
          <p:nvPr>
            <p:ph type="sldNum" sz="quarter" idx="10"/>
          </p:nvPr>
        </p:nvSpPr>
        <p:spPr>
          <a:xfrm>
            <a:off x="-29817" y="6492875"/>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4D2E5E00-B340-584C-9980-52CE8312D975}" type="slidenum">
              <a:rPr lang="en-US" altLang="en-US" sz="1200"/>
              <a:pPr>
                <a:spcBef>
                  <a:spcPct val="0"/>
                </a:spcBef>
                <a:buFontTx/>
                <a:buNone/>
              </a:pPr>
              <a:t>6</a:t>
            </a:fld>
            <a:endParaRPr lang="en-US" altLang="en-US" sz="1200" dirty="0"/>
          </a:p>
        </p:txBody>
      </p:sp>
    </p:spTree>
    <p:extLst>
      <p:ext uri="{BB962C8B-B14F-4D97-AF65-F5344CB8AC3E}">
        <p14:creationId xmlns:p14="http://schemas.microsoft.com/office/powerpoint/2010/main" val="1238560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9D3FF807-CC21-A240-A4AD-C337945399D4}"/>
              </a:ext>
            </a:extLst>
          </p:cNvPr>
          <p:cNvSpPr>
            <a:spLocks noGrp="1" noChangeArrowheads="1"/>
          </p:cNvSpPr>
          <p:nvPr>
            <p:ph type="title"/>
          </p:nvPr>
        </p:nvSpPr>
        <p:spPr/>
        <p:txBody>
          <a:bodyPr/>
          <a:lstStyle/>
          <a:p>
            <a:pPr eaLnBrk="1" hangingPunct="1"/>
            <a:r>
              <a:rPr lang="en-US" altLang="en-US"/>
              <a:t>Array of </a:t>
            </a:r>
            <a:r>
              <a:rPr lang="en-US" altLang="en-US" b="1"/>
              <a:t>char</a:t>
            </a:r>
          </a:p>
        </p:txBody>
      </p:sp>
      <p:sp>
        <p:nvSpPr>
          <p:cNvPr id="18435" name="Rectangle 3">
            <a:extLst>
              <a:ext uri="{FF2B5EF4-FFF2-40B4-BE49-F238E27FC236}">
                <a16:creationId xmlns:a16="http://schemas.microsoft.com/office/drawing/2014/main" id="{67E6610C-DC53-B741-8ED9-D0A0E82660ED}"/>
              </a:ext>
            </a:extLst>
          </p:cNvPr>
          <p:cNvSpPr>
            <a:spLocks noGrp="1" noChangeArrowheads="1"/>
          </p:cNvSpPr>
          <p:nvPr>
            <p:ph idx="1"/>
          </p:nvPr>
        </p:nvSpPr>
        <p:spPr/>
        <p:txBody>
          <a:bodyPr/>
          <a:lstStyle/>
          <a:p>
            <a:pPr eaLnBrk="1" hangingPunct="1"/>
            <a:r>
              <a:rPr lang="en-US" altLang="en-US" sz="2800" dirty="0"/>
              <a:t>An array of char can be defined and initialized to a C-string</a:t>
            </a:r>
          </a:p>
          <a:p>
            <a:pPr eaLnBrk="1" hangingPunct="1">
              <a:buFontTx/>
              <a:buNone/>
            </a:pPr>
            <a:r>
              <a:rPr lang="en-US" altLang="en-US" sz="2800" dirty="0"/>
              <a:t>        </a:t>
            </a:r>
            <a:r>
              <a:rPr lang="en-US" altLang="en-US" sz="2800" b="1" dirty="0">
                <a:solidFill>
                  <a:srgbClr val="3D8963"/>
                </a:solidFill>
                <a:latin typeface="Courier New" panose="02070309020205020404" pitchFamily="49" charset="0"/>
              </a:rPr>
              <a:t>char str1[20] = "hi";</a:t>
            </a:r>
          </a:p>
          <a:p>
            <a:pPr eaLnBrk="1" hangingPunct="1">
              <a:buFontTx/>
              <a:buNone/>
            </a:pPr>
            <a:r>
              <a:rPr lang="en-US" altLang="en-US" sz="2800" b="1" dirty="0">
                <a:solidFill>
                  <a:srgbClr val="3D8963"/>
                </a:solidFill>
                <a:latin typeface="Courier New" panose="02070309020205020404" pitchFamily="49" charset="0"/>
              </a:rPr>
              <a:t>   char str2[] = "Hello";</a:t>
            </a:r>
          </a:p>
          <a:p>
            <a:pPr eaLnBrk="1" hangingPunct="1"/>
            <a:r>
              <a:rPr lang="en-US" altLang="en-US" sz="2800" dirty="0"/>
              <a:t>An array of char can be defined and later have a string copied into it using </a:t>
            </a:r>
            <a:r>
              <a:rPr lang="en-US" altLang="en-US" sz="2800" b="1" dirty="0" err="1">
                <a:latin typeface="Courier New" panose="02070309020205020404" pitchFamily="49" charset="0"/>
                <a:cs typeface="Courier New" panose="02070309020205020404" pitchFamily="49" charset="0"/>
              </a:rPr>
              <a:t>cin.getline</a:t>
            </a:r>
            <a:endParaRPr lang="en-US" altLang="en-US" sz="2800" b="1" dirty="0">
              <a:latin typeface="Courier New" panose="02070309020205020404" pitchFamily="49" charset="0"/>
              <a:cs typeface="Courier New" panose="02070309020205020404" pitchFamily="49" charset="0"/>
            </a:endParaRPr>
          </a:p>
          <a:p>
            <a:pPr eaLnBrk="1" hangingPunct="1">
              <a:lnSpc>
                <a:spcPts val="3000"/>
              </a:lnSpc>
              <a:buFontTx/>
              <a:buNone/>
            </a:pPr>
            <a:r>
              <a:rPr lang="en-US" altLang="en-US" sz="2800" dirty="0"/>
              <a:t>        </a:t>
            </a:r>
            <a:r>
              <a:rPr lang="en-US" altLang="en-US" sz="2800" b="1" dirty="0">
                <a:solidFill>
                  <a:srgbClr val="3D8963"/>
                </a:solidFill>
                <a:latin typeface="Courier New" panose="02070309020205020404" pitchFamily="49" charset="0"/>
              </a:rPr>
              <a:t>char str3[20];</a:t>
            </a:r>
          </a:p>
          <a:p>
            <a:pPr eaLnBrk="1" hangingPunct="1">
              <a:lnSpc>
                <a:spcPts val="3000"/>
              </a:lnSpc>
              <a:buFontTx/>
              <a:buNone/>
            </a:pPr>
            <a:r>
              <a:rPr lang="en-US" altLang="en-US" sz="2800" b="1" dirty="0">
                <a:solidFill>
                  <a:srgbClr val="3D8963"/>
                </a:solidFill>
                <a:latin typeface="Courier New" panose="02070309020205020404" pitchFamily="49" charset="0"/>
              </a:rPr>
              <a:t>   </a:t>
            </a:r>
            <a:r>
              <a:rPr lang="en-US" altLang="en-US" sz="2800" b="1" dirty="0" err="1">
                <a:solidFill>
                  <a:srgbClr val="3D8963"/>
                </a:solidFill>
                <a:latin typeface="Courier New" panose="02070309020205020404" pitchFamily="49" charset="0"/>
              </a:rPr>
              <a:t>cout</a:t>
            </a:r>
            <a:r>
              <a:rPr lang="en-US" altLang="en-US" sz="2800" b="1" dirty="0">
                <a:solidFill>
                  <a:srgbClr val="3D8963"/>
                </a:solidFill>
                <a:latin typeface="Courier New" panose="02070309020205020404" pitchFamily="49" charset="0"/>
              </a:rPr>
              <a:t> &lt;&lt; "Enter your name: ";</a:t>
            </a:r>
          </a:p>
          <a:p>
            <a:pPr eaLnBrk="1" hangingPunct="1">
              <a:lnSpc>
                <a:spcPts val="3000"/>
              </a:lnSpc>
              <a:buFontTx/>
              <a:buNone/>
            </a:pPr>
            <a:r>
              <a:rPr lang="en-US" altLang="en-US" sz="2800" b="1" dirty="0">
                <a:solidFill>
                  <a:srgbClr val="3D8963"/>
                </a:solidFill>
                <a:latin typeface="Courier New" panose="02070309020205020404" pitchFamily="49" charset="0"/>
              </a:rPr>
              <a:t>   </a:t>
            </a:r>
            <a:r>
              <a:rPr lang="en-US" altLang="en-US" sz="2800" b="1" dirty="0" err="1">
                <a:solidFill>
                  <a:srgbClr val="3D8963"/>
                </a:solidFill>
                <a:latin typeface="Courier New" panose="02070309020205020404" pitchFamily="49" charset="0"/>
              </a:rPr>
              <a:t>cin.getline</a:t>
            </a:r>
            <a:r>
              <a:rPr lang="en-US" altLang="en-US" sz="2800" b="1" dirty="0">
                <a:solidFill>
                  <a:srgbClr val="3D8963"/>
                </a:solidFill>
                <a:latin typeface="Courier New" panose="02070309020205020404" pitchFamily="49" charset="0"/>
              </a:rPr>
              <a:t>(str3, 20);</a:t>
            </a:r>
          </a:p>
        </p:txBody>
      </p:sp>
      <p:sp>
        <p:nvSpPr>
          <p:cNvPr id="18436" name="Slide Number Placeholder 3">
            <a:extLst>
              <a:ext uri="{FF2B5EF4-FFF2-40B4-BE49-F238E27FC236}">
                <a16:creationId xmlns:a16="http://schemas.microsoft.com/office/drawing/2014/main" id="{CF1D5FB4-C227-E843-A8F1-8A740E8812D9}"/>
              </a:ext>
            </a:extLst>
          </p:cNvPr>
          <p:cNvSpPr>
            <a:spLocks noGrp="1"/>
          </p:cNvSpPr>
          <p:nvPr>
            <p:ph type="sldNum" sz="quarter" idx="10"/>
          </p:nvPr>
        </p:nvSpPr>
        <p:spPr>
          <a:xfrm>
            <a:off x="3313" y="6496188"/>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15C8B7ED-A37A-2C4A-ADB8-9CC835610253}" type="slidenum">
              <a:rPr lang="en-US" altLang="en-US" sz="1200"/>
              <a:pPr>
                <a:spcBef>
                  <a:spcPct val="0"/>
                </a:spcBef>
                <a:buFontTx/>
                <a:buNone/>
              </a:pPr>
              <a:t>7</a:t>
            </a:fld>
            <a:endParaRPr lang="en-US" altLang="en-US" sz="1200" dirty="0"/>
          </a:p>
        </p:txBody>
      </p:sp>
    </p:spTree>
    <p:extLst>
      <p:ext uri="{BB962C8B-B14F-4D97-AF65-F5344CB8AC3E}">
        <p14:creationId xmlns:p14="http://schemas.microsoft.com/office/powerpoint/2010/main" val="3405354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67E6610C-DC53-B741-8ED9-D0A0E82660ED}"/>
              </a:ext>
            </a:extLst>
          </p:cNvPr>
          <p:cNvSpPr>
            <a:spLocks noGrp="1" noChangeArrowheads="1"/>
          </p:cNvSpPr>
          <p:nvPr>
            <p:ph idx="1"/>
          </p:nvPr>
        </p:nvSpPr>
        <p:spPr>
          <a:xfrm>
            <a:off x="457200" y="914400"/>
            <a:ext cx="8229600" cy="5211763"/>
          </a:xfrm>
        </p:spPr>
        <p:txBody>
          <a:bodyPr>
            <a:normAutofit/>
          </a:bodyPr>
          <a:lstStyle/>
          <a:p>
            <a:pPr marL="0" indent="0" eaLnBrk="1" hangingPunct="1">
              <a:buNone/>
            </a:pPr>
            <a:r>
              <a:rPr lang="en-US" altLang="en-US" sz="2000" dirty="0" err="1">
                <a:latin typeface="Courier New" panose="02070309020205020404" pitchFamily="49" charset="0"/>
              </a:rPr>
              <a:t>const</a:t>
            </a:r>
            <a:r>
              <a:rPr lang="en-US" altLang="en-US" sz="2000" dirty="0">
                <a:latin typeface="Courier New" panose="02070309020205020404" pitchFamily="49" charset="0"/>
              </a:rPr>
              <a:t> </a:t>
            </a:r>
            <a:r>
              <a:rPr lang="en-US" altLang="en-US" sz="2000" dirty="0" err="1">
                <a:latin typeface="Courier New" panose="02070309020205020404" pitchFamily="49" charset="0"/>
              </a:rPr>
              <a:t>int</a:t>
            </a:r>
            <a:r>
              <a:rPr lang="en-US" altLang="en-US" sz="2000" dirty="0">
                <a:latin typeface="Courier New" panose="02070309020205020404" pitchFamily="49" charset="0"/>
              </a:rPr>
              <a:t> LENGTH = 80;</a:t>
            </a:r>
          </a:p>
          <a:p>
            <a:pPr marL="0" indent="0" eaLnBrk="1" hangingPunct="1">
              <a:buNone/>
            </a:pPr>
            <a:r>
              <a:rPr lang="en-US" altLang="en-US" sz="2000" dirty="0">
                <a:latin typeface="Courier New" panose="02070309020205020404" pitchFamily="49" charset="0"/>
              </a:rPr>
              <a:t>char line[LENGTH];</a:t>
            </a:r>
          </a:p>
          <a:p>
            <a:pPr marL="0" indent="0" eaLnBrk="1" hangingPunct="1">
              <a:buNone/>
            </a:pPr>
            <a:endParaRPr lang="en-US" altLang="en-US" sz="2000" dirty="0">
              <a:latin typeface="Courier New" panose="02070309020205020404" pitchFamily="49" charset="0"/>
            </a:endParaRPr>
          </a:p>
          <a:p>
            <a:pPr marL="0" indent="0" eaLnBrk="1" hangingPunct="1">
              <a:buNone/>
            </a:pPr>
            <a:r>
              <a:rPr lang="en-US" altLang="en-US" sz="2000" dirty="0" err="1">
                <a:latin typeface="Courier New" panose="02070309020205020404" pitchFamily="49" charset="0"/>
              </a:rPr>
              <a:t>cout</a:t>
            </a:r>
            <a:r>
              <a:rPr lang="en-US" altLang="en-US" sz="2000" dirty="0">
                <a:latin typeface="Courier New" panose="02070309020205020404" pitchFamily="49" charset="0"/>
              </a:rPr>
              <a:t> &lt;&lt; “Enter a sentence of no more than “</a:t>
            </a:r>
          </a:p>
          <a:p>
            <a:pPr marL="0" indent="0" eaLnBrk="1" hangingPunct="1">
              <a:buNone/>
            </a:pPr>
            <a:r>
              <a:rPr lang="en-US" altLang="en-US" sz="2000" dirty="0">
                <a:latin typeface="Courier New" panose="02070309020205020404" pitchFamily="49" charset="0"/>
              </a:rPr>
              <a:t>     &lt;&lt; LENGTH-1 &lt;&lt; “ characters:\n”;</a:t>
            </a:r>
          </a:p>
          <a:p>
            <a:pPr marL="0" indent="0" eaLnBrk="1" hangingPunct="1">
              <a:buNone/>
            </a:pPr>
            <a:r>
              <a:rPr lang="en-US" altLang="en-US" sz="2000" dirty="0" err="1">
                <a:latin typeface="Courier New" panose="02070309020205020404" pitchFamily="49" charset="0"/>
              </a:rPr>
              <a:t>cin.getline</a:t>
            </a:r>
            <a:r>
              <a:rPr lang="en-US" altLang="en-US" sz="2000" dirty="0">
                <a:latin typeface="Courier New" panose="02070309020205020404" pitchFamily="49" charset="0"/>
              </a:rPr>
              <a:t>(line, LENGTH);</a:t>
            </a:r>
          </a:p>
          <a:p>
            <a:pPr marL="0" indent="0" eaLnBrk="1" hangingPunct="1">
              <a:buNone/>
            </a:pPr>
            <a:r>
              <a:rPr lang="en-US" altLang="en-US" sz="2000" dirty="0" err="1">
                <a:latin typeface="Courier New" panose="02070309020205020404" pitchFamily="49" charset="0"/>
              </a:rPr>
              <a:t>cout</a:t>
            </a:r>
            <a:r>
              <a:rPr lang="en-US" altLang="en-US" sz="2000" dirty="0">
                <a:latin typeface="Courier New" panose="02070309020205020404" pitchFamily="49" charset="0"/>
              </a:rPr>
              <a:t> &lt;&lt; “The sentence you entered is: \n”;</a:t>
            </a:r>
          </a:p>
          <a:p>
            <a:pPr marL="0" indent="0" eaLnBrk="1" hangingPunct="1">
              <a:buNone/>
            </a:pPr>
            <a:endParaRPr lang="en-US" altLang="en-US" sz="2000" dirty="0">
              <a:latin typeface="Courier New" panose="02070309020205020404" pitchFamily="49" charset="0"/>
            </a:endParaRPr>
          </a:p>
          <a:p>
            <a:pPr marL="0" indent="0" eaLnBrk="1" hangingPunct="1">
              <a:buNone/>
            </a:pPr>
            <a:r>
              <a:rPr lang="en-US" altLang="en-US" sz="2000" dirty="0">
                <a:latin typeface="Courier New" panose="02070309020205020404" pitchFamily="49" charset="0"/>
              </a:rPr>
              <a:t>for (</a:t>
            </a:r>
            <a:r>
              <a:rPr lang="en-US" altLang="en-US" sz="2000" dirty="0" err="1">
                <a:latin typeface="Courier New" panose="02070309020205020404" pitchFamily="49" charset="0"/>
              </a:rPr>
              <a:t>int</a:t>
            </a:r>
            <a:r>
              <a:rPr lang="en-US" altLang="en-US" sz="2000" dirty="0">
                <a:latin typeface="Courier New" panose="02070309020205020404" pitchFamily="49" charset="0"/>
              </a:rPr>
              <a:t> </a:t>
            </a:r>
            <a:r>
              <a:rPr lang="en-US" altLang="en-US" sz="2000" dirty="0" err="1">
                <a:latin typeface="Courier New" panose="02070309020205020404" pitchFamily="49" charset="0"/>
              </a:rPr>
              <a:t>i</a:t>
            </a:r>
            <a:r>
              <a:rPr lang="en-US" altLang="en-US" sz="2000" dirty="0">
                <a:latin typeface="Courier New" panose="02070309020205020404" pitchFamily="49" charset="0"/>
              </a:rPr>
              <a:t> = 0; line[</a:t>
            </a:r>
            <a:r>
              <a:rPr lang="en-US" altLang="en-US" sz="2000" dirty="0" err="1">
                <a:latin typeface="Courier New" panose="02070309020205020404" pitchFamily="49" charset="0"/>
              </a:rPr>
              <a:t>i</a:t>
            </a:r>
            <a:r>
              <a:rPr lang="en-US" altLang="en-US" sz="2000" dirty="0">
                <a:latin typeface="Courier New" panose="02070309020205020404" pitchFamily="49" charset="0"/>
              </a:rPr>
              <a:t>] != ‘\0’; </a:t>
            </a:r>
            <a:r>
              <a:rPr lang="en-US" altLang="en-US" sz="2000" dirty="0" err="1">
                <a:latin typeface="Courier New" panose="02070309020205020404" pitchFamily="49" charset="0"/>
              </a:rPr>
              <a:t>i</a:t>
            </a:r>
            <a:r>
              <a:rPr lang="en-US" altLang="en-US" sz="2000" dirty="0">
                <a:latin typeface="Courier New" panose="02070309020205020404" pitchFamily="49" charset="0"/>
              </a:rPr>
              <a:t>++)</a:t>
            </a:r>
          </a:p>
          <a:p>
            <a:pPr marL="0" indent="0" eaLnBrk="1" hangingPunct="1">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cout</a:t>
            </a:r>
            <a:r>
              <a:rPr lang="en-US" altLang="en-US" sz="2000" dirty="0">
                <a:latin typeface="Courier New" panose="02070309020205020404" pitchFamily="49" charset="0"/>
              </a:rPr>
              <a:t> &lt;&lt; line[</a:t>
            </a:r>
            <a:r>
              <a:rPr lang="en-US" altLang="en-US" sz="2000" dirty="0" err="1">
                <a:latin typeface="Courier New" panose="02070309020205020404" pitchFamily="49" charset="0"/>
              </a:rPr>
              <a:t>i</a:t>
            </a:r>
            <a:r>
              <a:rPr lang="en-US" altLang="en-US" sz="2000" dirty="0">
                <a:latin typeface="Courier New" panose="02070309020205020404" pitchFamily="49" charset="0"/>
              </a:rPr>
              <a:t>];</a:t>
            </a:r>
          </a:p>
        </p:txBody>
      </p:sp>
      <p:sp>
        <p:nvSpPr>
          <p:cNvPr id="18436" name="Slide Number Placeholder 3">
            <a:extLst>
              <a:ext uri="{FF2B5EF4-FFF2-40B4-BE49-F238E27FC236}">
                <a16:creationId xmlns:a16="http://schemas.microsoft.com/office/drawing/2014/main" id="{CF1D5FB4-C227-E843-A8F1-8A740E8812D9}"/>
              </a:ext>
            </a:extLst>
          </p:cNvPr>
          <p:cNvSpPr>
            <a:spLocks noGrp="1"/>
          </p:cNvSpPr>
          <p:nvPr>
            <p:ph type="sldNum" sz="quarter" idx="10"/>
          </p:nvPr>
        </p:nvSpPr>
        <p:spPr>
          <a:xfrm>
            <a:off x="3313" y="6496188"/>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15C8B7ED-A37A-2C4A-ADB8-9CC835610253}" type="slidenum">
              <a:rPr lang="en-US" altLang="en-US" sz="1200"/>
              <a:pPr>
                <a:spcBef>
                  <a:spcPct val="0"/>
                </a:spcBef>
                <a:buFontTx/>
                <a:buNone/>
              </a:pPr>
              <a:t>8</a:t>
            </a:fld>
            <a:endParaRPr lang="en-US" altLang="en-US" sz="1200" dirty="0"/>
          </a:p>
        </p:txBody>
      </p:sp>
    </p:spTree>
    <p:extLst>
      <p:ext uri="{BB962C8B-B14F-4D97-AF65-F5344CB8AC3E}">
        <p14:creationId xmlns:p14="http://schemas.microsoft.com/office/powerpoint/2010/main" val="4079457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a:extLst>
              <a:ext uri="{FF2B5EF4-FFF2-40B4-BE49-F238E27FC236}">
                <a16:creationId xmlns:a16="http://schemas.microsoft.com/office/drawing/2014/main" id="{BD34009F-1ECA-F641-BE47-3831D5D4CE92}"/>
              </a:ext>
            </a:extLst>
          </p:cNvPr>
          <p:cNvSpPr>
            <a:spLocks noGrp="1" noChangeArrowheads="1"/>
          </p:cNvSpPr>
          <p:nvPr>
            <p:ph type="title"/>
          </p:nvPr>
        </p:nvSpPr>
        <p:spPr/>
        <p:txBody>
          <a:bodyPr/>
          <a:lstStyle/>
          <a:p>
            <a:pPr eaLnBrk="1" hangingPunct="1"/>
            <a:r>
              <a:rPr lang="en-US" altLang="en-US" dirty="0"/>
              <a:t>C-Strings</a:t>
            </a:r>
            <a:endParaRPr lang="en-US" altLang="en-US" b="1" dirty="0">
              <a:latin typeface="Courier New" panose="02070309020205020404" pitchFamily="49" charset="0"/>
            </a:endParaRPr>
          </a:p>
        </p:txBody>
      </p:sp>
      <p:sp>
        <p:nvSpPr>
          <p:cNvPr id="22531" name="Rectangle 1027">
            <a:extLst>
              <a:ext uri="{FF2B5EF4-FFF2-40B4-BE49-F238E27FC236}">
                <a16:creationId xmlns:a16="http://schemas.microsoft.com/office/drawing/2014/main" id="{0A55F5C2-4A5D-B543-BA69-7932704F45CD}"/>
              </a:ext>
            </a:extLst>
          </p:cNvPr>
          <p:cNvSpPr>
            <a:spLocks noGrp="1" noChangeArrowheads="1"/>
          </p:cNvSpPr>
          <p:nvPr>
            <p:ph idx="1"/>
          </p:nvPr>
        </p:nvSpPr>
        <p:spPr>
          <a:xfrm>
            <a:off x="685800" y="1489489"/>
            <a:ext cx="7772400" cy="4876800"/>
          </a:xfrm>
        </p:spPr>
        <p:txBody>
          <a:bodyPr/>
          <a:lstStyle/>
          <a:p>
            <a:pPr eaLnBrk="1" hangingPunct="1">
              <a:lnSpc>
                <a:spcPct val="90000"/>
              </a:lnSpc>
            </a:pPr>
            <a:r>
              <a:rPr lang="en-US" altLang="en-US" dirty="0"/>
              <a:t>A </a:t>
            </a:r>
            <a:r>
              <a:rPr lang="en-US" altLang="en-US" b="1" i="1" dirty="0"/>
              <a:t>string literal </a:t>
            </a:r>
            <a:r>
              <a:rPr lang="en-US" altLang="en-US" dirty="0"/>
              <a:t>allocates an array and then uses the address of the array as a pointer to char to actually represent the string.</a:t>
            </a:r>
          </a:p>
          <a:p>
            <a:pPr marL="0" indent="0" eaLnBrk="1" hangingPunct="1">
              <a:lnSpc>
                <a:spcPct val="90000"/>
              </a:lnSpc>
              <a:buNone/>
            </a:pPr>
            <a:endParaRPr lang="en-US" altLang="en-US" dirty="0"/>
          </a:p>
          <a:p>
            <a:pPr eaLnBrk="1" hangingPunct="1">
              <a:lnSpc>
                <a:spcPct val="90000"/>
              </a:lnSpc>
            </a:pPr>
            <a:r>
              <a:rPr lang="en-US" altLang="en-US" dirty="0"/>
              <a:t>The array used to store the string literal is allocated implicitly by the compiler.</a:t>
            </a:r>
          </a:p>
          <a:p>
            <a:pPr marL="0" indent="0" eaLnBrk="1" hangingPunct="1">
              <a:lnSpc>
                <a:spcPct val="90000"/>
              </a:lnSpc>
              <a:buNone/>
            </a:pPr>
            <a:endParaRPr lang="en-US" altLang="en-US" b="1" dirty="0">
              <a:solidFill>
                <a:srgbClr val="3D8963"/>
              </a:solidFill>
              <a:latin typeface="Courier New" panose="02070309020205020404" pitchFamily="49" charset="0"/>
            </a:endParaRPr>
          </a:p>
        </p:txBody>
      </p:sp>
      <p:sp>
        <p:nvSpPr>
          <p:cNvPr id="22532" name="Slide Number Placeholder 3">
            <a:extLst>
              <a:ext uri="{FF2B5EF4-FFF2-40B4-BE49-F238E27FC236}">
                <a16:creationId xmlns:a16="http://schemas.microsoft.com/office/drawing/2014/main" id="{5166E5AC-FEE2-3F4A-A973-4C5C6DF9E75E}"/>
              </a:ext>
            </a:extLst>
          </p:cNvPr>
          <p:cNvSpPr>
            <a:spLocks noGrp="1"/>
          </p:cNvSpPr>
          <p:nvPr>
            <p:ph type="sldNum" sz="quarter" idx="10"/>
          </p:nvPr>
        </p:nvSpPr>
        <p:spPr>
          <a:xfrm>
            <a:off x="0" y="6463264"/>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t>12-</a:t>
            </a:r>
            <a:fld id="{5B0151A6-ADE0-4C42-AEEF-FF8FCA22631D}" type="slidenum">
              <a:rPr lang="en-US" altLang="en-US" sz="1200"/>
              <a:pPr>
                <a:spcBef>
                  <a:spcPct val="0"/>
                </a:spcBef>
                <a:buFontTx/>
                <a:buNone/>
              </a:pPr>
              <a:t>9</a:t>
            </a:fld>
            <a:endParaRPr lang="en-US" altLang="en-US" sz="1200" dirty="0"/>
          </a:p>
        </p:txBody>
      </p:sp>
    </p:spTree>
    <p:extLst>
      <p:ext uri="{BB962C8B-B14F-4D97-AF65-F5344CB8AC3E}">
        <p14:creationId xmlns:p14="http://schemas.microsoft.com/office/powerpoint/2010/main" val="3980254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TC101790490[[fn=Decatur]]</Template>
  <TotalTime>3615</TotalTime>
  <Words>2845</Words>
  <Application>Microsoft Macintosh PowerPoint</Application>
  <PresentationFormat>On-screen Show (4:3)</PresentationFormat>
  <Paragraphs>518</Paragraphs>
  <Slides>41</Slides>
  <Notes>41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Courier New</vt:lpstr>
      <vt:lpstr>Tahoma</vt:lpstr>
      <vt:lpstr>Times New Roman</vt:lpstr>
      <vt:lpstr>Office Theme</vt:lpstr>
      <vt:lpstr>C-Strings and the string Class</vt:lpstr>
      <vt:lpstr>12.1  C-Strings</vt:lpstr>
      <vt:lpstr>What is NULL character?</vt:lpstr>
      <vt:lpstr>Representation of C-strings</vt:lpstr>
      <vt:lpstr>String Literals</vt:lpstr>
      <vt:lpstr>PowerPoint Presentation</vt:lpstr>
      <vt:lpstr>Array of char</vt:lpstr>
      <vt:lpstr>PowerPoint Presentation</vt:lpstr>
      <vt:lpstr>C-Strings</vt:lpstr>
      <vt:lpstr>C-Strings</vt:lpstr>
      <vt:lpstr>C-Strings</vt:lpstr>
      <vt:lpstr>Pointer to char</vt:lpstr>
      <vt:lpstr>Pointer to char</vt:lpstr>
      <vt:lpstr>Pointer to char</vt:lpstr>
      <vt:lpstr>What is a NULL pointer?</vt:lpstr>
      <vt:lpstr>12.2  Library Functions for Working with C-Strings</vt:lpstr>
      <vt:lpstr>Library Functions for  Working with C-Strings strlen</vt:lpstr>
      <vt:lpstr>Library Functions for  Working with C-Strings strcat</vt:lpstr>
      <vt:lpstr>Library Functions for  Working with C-Strings  strcpy</vt:lpstr>
      <vt:lpstr>Library Functions for  Working with C-Strings  strcmp</vt:lpstr>
      <vt:lpstr>strcmp</vt:lpstr>
      <vt:lpstr>12.3  Conversions Between Numbers and Strings</vt:lpstr>
      <vt:lpstr>Conversion Classes</vt:lpstr>
      <vt:lpstr>Conversion Classes</vt:lpstr>
      <vt:lpstr>Conversion Classes</vt:lpstr>
      <vt:lpstr>Conversion Classes</vt:lpstr>
      <vt:lpstr>PowerPoint Presentation</vt:lpstr>
      <vt:lpstr>Numeric Conversion Functions</vt:lpstr>
      <vt:lpstr>Example - stoi </vt:lpstr>
      <vt:lpstr>Example - stoi </vt:lpstr>
      <vt:lpstr>Example - stoi </vt:lpstr>
      <vt:lpstr>Example - stod </vt:lpstr>
      <vt:lpstr>12.5  More About the C++ string Class</vt:lpstr>
      <vt:lpstr>string class constructors</vt:lpstr>
      <vt:lpstr>Overloaded string Operators</vt:lpstr>
      <vt:lpstr>Overloaded string Operators (continued)</vt:lpstr>
      <vt:lpstr>Overloaded string Operators</vt:lpstr>
      <vt:lpstr>string Member Functions</vt:lpstr>
      <vt:lpstr>Conversion to C-strings</vt:lpstr>
      <vt:lpstr>Modification of string objects</vt:lpstr>
      <vt:lpstr>Modification of string objects</vt:lpstr>
    </vt:vector>
  </TitlesOfParts>
  <Company>Clemson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 M Lowe</dc:creator>
  <cp:lastModifiedBy>Microsoft Office User</cp:lastModifiedBy>
  <cp:revision>72</cp:revision>
  <cp:lastPrinted>2018-10-15T11:47:08Z</cp:lastPrinted>
  <dcterms:created xsi:type="dcterms:W3CDTF">2013-06-20T05:02:42Z</dcterms:created>
  <dcterms:modified xsi:type="dcterms:W3CDTF">2019-03-07T19:59:04Z</dcterms:modified>
</cp:coreProperties>
</file>