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handoutMasterIdLst>
    <p:handoutMasterId r:id="rId11"/>
  </p:handoutMasterIdLst>
  <p:sldIdLst>
    <p:sldId id="256" r:id="rId2"/>
    <p:sldId id="541" r:id="rId3"/>
    <p:sldId id="542" r:id="rId4"/>
    <p:sldId id="543" r:id="rId5"/>
    <p:sldId id="544" r:id="rId6"/>
    <p:sldId id="545" r:id="rId7"/>
    <p:sldId id="546" r:id="rId8"/>
    <p:sldId id="54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408499-7EEE-E340-80C9-A2B10EDC1E2E}">
          <p14:sldIdLst>
            <p14:sldId id="256"/>
            <p14:sldId id="541"/>
            <p14:sldId id="542"/>
            <p14:sldId id="543"/>
            <p14:sldId id="544"/>
            <p14:sldId id="545"/>
            <p14:sldId id="546"/>
            <p14:sldId id="5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3"/>
    <p:restoredTop sz="94149"/>
  </p:normalViewPr>
  <p:slideViewPr>
    <p:cSldViewPr snapToGrid="0" snapToObjects="1">
      <p:cViewPr varScale="1">
        <p:scale>
          <a:sx n="74" d="100"/>
          <a:sy n="74" d="100"/>
        </p:scale>
        <p:origin x="13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7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F9CE0-4B7F-D84A-A3D6-281B36EB9EA5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C3887-5806-A54B-BDF5-1892FF39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3CD9F90-8E89-3A4C-A02A-3D7DC752905A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953020-5160-D645-93C0-73F98171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091327"/>
            <a:ext cx="8147304" cy="162444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 Review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1880558" y="3921098"/>
            <a:ext cx="5969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Fundamentals: </a:t>
            </a:r>
          </a:p>
          <a:p>
            <a:pPr algn="ctr"/>
            <a:r>
              <a:rPr lang="en-US" sz="4000" dirty="0"/>
              <a:t>Types, Memory, Scope</a:t>
            </a:r>
          </a:p>
        </p:txBody>
      </p:sp>
    </p:spTree>
    <p:extLst>
      <p:ext uri="{BB962C8B-B14F-4D97-AF65-F5344CB8AC3E}">
        <p14:creationId xmlns:p14="http://schemas.microsoft.com/office/powerpoint/2010/main" val="21544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D81-2DA5-A343-B6B4-3DA7DB0BA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675E-EF77-CF47-8112-EA0C4B6A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566030" cy="50838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short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long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long long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unsigned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(shifts range from  -2,147,483648  -  +2,147,483,647  </a:t>
            </a:r>
          </a:p>
          <a:p>
            <a:pPr marL="0" indent="0">
              <a:buNone/>
            </a:pPr>
            <a:r>
              <a:rPr lang="en-US" dirty="0"/>
              <a:t>			                to	                    0  -  +4,294,967,295)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float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double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long double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char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_Bool </a:t>
            </a:r>
            <a:r>
              <a:rPr lang="en-US" dirty="0"/>
              <a:t>(values are 1 or 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514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D81-2DA5-A343-B6B4-3DA7DB0BA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 -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675E-EF77-CF47-8112-EA0C4B6A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 - 32 bits, or 4 bytes, on our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short</a:t>
            </a:r>
            <a:r>
              <a:rPr lang="en-US" dirty="0"/>
              <a:t> - 16 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long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- 64 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long long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- 64 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float</a:t>
            </a:r>
            <a:r>
              <a:rPr lang="en-US" dirty="0"/>
              <a:t> - 32 bits</a:t>
            </a:r>
          </a:p>
          <a:p>
            <a:pPr marL="0" indent="0">
              <a:buNone/>
            </a:pPr>
            <a:r>
              <a:rPr lang="en-US" dirty="0"/>
              <a:t>double - 64 bits</a:t>
            </a:r>
          </a:p>
          <a:p>
            <a:pPr marL="0" indent="0">
              <a:buNone/>
            </a:pPr>
            <a:r>
              <a:rPr lang="en-US" dirty="0"/>
              <a:t>	long double - 128 bits, or 16 bytes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char</a:t>
            </a:r>
            <a:r>
              <a:rPr lang="en-US" dirty="0"/>
              <a:t> - 8 bits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_Bool </a:t>
            </a:r>
            <a:r>
              <a:rPr lang="en-US" dirty="0"/>
              <a:t>- 8 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334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D81-2DA5-A343-B6B4-3DA7DB0B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0872"/>
            <a:ext cx="8229600" cy="1571444"/>
          </a:xfrm>
        </p:spPr>
        <p:txBody>
          <a:bodyPr>
            <a:normAutofit/>
          </a:bodyPr>
          <a:lstStyle/>
          <a:p>
            <a:r>
              <a:rPr lang="en-US" dirty="0"/>
              <a:t>Basic types – format specifiers for </a:t>
            </a:r>
            <a:r>
              <a:rPr lang="en-US" dirty="0" err="1"/>
              <a:t>printf</a:t>
            </a:r>
            <a:r>
              <a:rPr lang="en-US" dirty="0"/>
              <a:t> and </a:t>
            </a:r>
            <a:r>
              <a:rPr lang="en-US" dirty="0" err="1"/>
              <a:t>scanf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675E-EF77-CF47-8112-EA0C4B6A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2316"/>
            <a:ext cx="8229600" cy="4606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 - %d or %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%o or %#o for octal</a:t>
            </a:r>
          </a:p>
          <a:p>
            <a:pPr marL="0" indent="0">
              <a:buNone/>
            </a:pPr>
            <a:r>
              <a:rPr lang="en-US" dirty="0"/>
              <a:t>        %x or %#x for hexadecimal, uses lower case letters</a:t>
            </a:r>
          </a:p>
          <a:p>
            <a:pPr marL="0" indent="0">
              <a:buNone/>
            </a:pPr>
            <a:r>
              <a:rPr lang="en-US" dirty="0"/>
              <a:t>        %X or %#X for hexadecimal, uses upper case letters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float</a:t>
            </a:r>
            <a:r>
              <a:rPr lang="en-US" dirty="0"/>
              <a:t> - %f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double</a:t>
            </a:r>
            <a:r>
              <a:rPr lang="en-US" dirty="0"/>
              <a:t> - %</a:t>
            </a:r>
            <a:r>
              <a:rPr lang="en-US" dirty="0" err="1"/>
              <a:t>lf</a:t>
            </a:r>
            <a:r>
              <a:rPr lang="en-US" dirty="0"/>
              <a:t> (the letter l, not the number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char</a:t>
            </a:r>
            <a:r>
              <a:rPr lang="en-US" dirty="0"/>
              <a:t> - %c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_Bool </a:t>
            </a:r>
            <a:r>
              <a:rPr lang="en-US" dirty="0"/>
              <a:t>- %d or %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578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7A475C4D-B973-614A-A66A-63270A96D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1815"/>
            <a:ext cx="8229600" cy="4110312"/>
          </a:xfr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356601F-9115-5C42-A009-617412B3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59103"/>
            <a:ext cx="8229600" cy="9906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+mn-lt"/>
              </a:rPr>
              <a:t>When a program runs, the system loads segments into memory.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0A3493-2D24-4D46-A1F7-24FC415D14AA}"/>
              </a:ext>
            </a:extLst>
          </p:cNvPr>
          <p:cNvSpPr txBox="1">
            <a:spLocks/>
          </p:cNvSpPr>
          <p:nvPr/>
        </p:nvSpPr>
        <p:spPr>
          <a:xfrm>
            <a:off x="609600" y="52612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Memory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5F1318-B11E-984F-BE2F-790625DE7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91" y="526125"/>
            <a:ext cx="1690777" cy="151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6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42D7-9A34-AC4E-8CC5-FA8C54A4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CE4D-0EC1-F44B-BDF3-95B55CC8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289321" cy="4724400"/>
          </a:xfrm>
        </p:spPr>
        <p:txBody>
          <a:bodyPr/>
          <a:lstStyle/>
          <a:p>
            <a:r>
              <a:rPr lang="en-US" sz="2200" dirty="0"/>
              <a:t>Region of a program where identifier is visible</a:t>
            </a:r>
          </a:p>
          <a:p>
            <a:pPr lvl="1"/>
            <a:r>
              <a:rPr lang="en-US" sz="2200" dirty="0"/>
              <a:t>Begins (allocated) at definition within block</a:t>
            </a:r>
          </a:p>
          <a:p>
            <a:pPr lvl="1"/>
            <a:r>
              <a:rPr lang="en-US" sz="2200" dirty="0"/>
              <a:t>Ends (deallocated) at end of block</a:t>
            </a:r>
          </a:p>
          <a:p>
            <a:pPr marL="274320" lvl="1" indent="0">
              <a:buNone/>
            </a:pPr>
            <a:endParaRPr lang="en-US" sz="2200" dirty="0"/>
          </a:p>
          <a:p>
            <a:r>
              <a:rPr lang="en-US" sz="2200" dirty="0"/>
              <a:t>Local variables</a:t>
            </a:r>
          </a:p>
          <a:p>
            <a:pPr lvl="1"/>
            <a:r>
              <a:rPr lang="en-US" sz="2200" dirty="0"/>
              <a:t>Name given to variables defined within block</a:t>
            </a:r>
          </a:p>
          <a:p>
            <a:pPr lvl="1"/>
            <a:r>
              <a:rPr lang="en-US" sz="2200" dirty="0"/>
              <a:t>Can have different local variables with same name</a:t>
            </a:r>
            <a:br>
              <a:rPr lang="en-US" sz="2200" dirty="0"/>
            </a:br>
            <a:r>
              <a:rPr lang="en-US" sz="2200" dirty="0"/>
              <a:t>declared in different blocks or different functions</a:t>
            </a:r>
          </a:p>
          <a:p>
            <a:pPr lvl="1"/>
            <a:r>
              <a:rPr lang="en-US" sz="2200" dirty="0"/>
              <a:t>Cannot have duplicate local names within a block or function</a:t>
            </a:r>
          </a:p>
          <a:p>
            <a:endParaRPr lang="en-US" dirty="0"/>
          </a:p>
        </p:txBody>
      </p:sp>
      <p:pic>
        <p:nvPicPr>
          <p:cNvPr id="4" name="Picture 2" descr="http://us.cdn2.123rf.com/168nwm/lumaxart2d/lumaxart2d0902/lumaxart2d090200794/4364636-looking-through-a-telescope.jpg">
            <a:extLst>
              <a:ext uri="{FF2B5EF4-FFF2-40B4-BE49-F238E27FC236}">
                <a16:creationId xmlns:a16="http://schemas.microsoft.com/office/drawing/2014/main" id="{95A06D64-A9B0-6844-B546-16AB5F110F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29"/>
          <a:stretch/>
        </p:blipFill>
        <p:spPr bwMode="auto">
          <a:xfrm>
            <a:off x="7269480" y="838200"/>
            <a:ext cx="141732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7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6AD5-5A33-DF4B-AFF1-04219BAE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B34F-2E35-0249-B9B5-6468BC04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7979434" cy="3582838"/>
          </a:xfrm>
        </p:spPr>
        <p:txBody>
          <a:bodyPr/>
          <a:lstStyle/>
          <a:p>
            <a:r>
              <a:rPr lang="en-US" sz="2200" dirty="0"/>
              <a:t>Local variables preferred</a:t>
            </a:r>
          </a:p>
          <a:p>
            <a:pPr lvl="1"/>
            <a:r>
              <a:rPr lang="en-US" sz="2200" dirty="0"/>
              <a:t>Maintain individual control over data</a:t>
            </a:r>
          </a:p>
          <a:p>
            <a:pPr lvl="1"/>
            <a:r>
              <a:rPr lang="en-US" sz="2200" dirty="0"/>
              <a:t>Need to know basis (Hidden)</a:t>
            </a:r>
          </a:p>
          <a:p>
            <a:pPr lvl="1"/>
            <a:r>
              <a:rPr lang="en-US" sz="2200" dirty="0"/>
              <a:t>Functions should declare whatever local data are </a:t>
            </a:r>
            <a:br>
              <a:rPr lang="en-US" sz="2200" dirty="0"/>
            </a:br>
            <a:r>
              <a:rPr lang="en-US" sz="2200" dirty="0"/>
              <a:t>needed to 'do their job'</a:t>
            </a:r>
          </a:p>
          <a:p>
            <a:endParaRPr lang="en-US" dirty="0"/>
          </a:p>
        </p:txBody>
      </p:sp>
      <p:pic>
        <p:nvPicPr>
          <p:cNvPr id="4" name="Picture 2" descr="http://us.cdn2.123rf.com/168nwm/lumaxart2d/lumaxart2d0902/lumaxart2d090200794/4364636-looking-through-a-telescope.jpg">
            <a:extLst>
              <a:ext uri="{FF2B5EF4-FFF2-40B4-BE49-F238E27FC236}">
                <a16:creationId xmlns:a16="http://schemas.microsoft.com/office/drawing/2014/main" id="{D5A53E68-1455-4342-BD43-EEACB2FD4D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29"/>
          <a:stretch/>
        </p:blipFill>
        <p:spPr bwMode="auto">
          <a:xfrm rot="2559752">
            <a:off x="5726398" y="3865720"/>
            <a:ext cx="141732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7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6AD5-5A33-DF4B-AFF1-04219BAE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Scope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B34F-2E35-0249-B9B5-6468BC04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8067"/>
            <a:ext cx="7979434" cy="2771955"/>
          </a:xfrm>
        </p:spPr>
        <p:txBody>
          <a:bodyPr>
            <a:normAutofit/>
          </a:bodyPr>
          <a:lstStyle/>
          <a:p>
            <a:r>
              <a:rPr lang="en-US" sz="2200" dirty="0"/>
              <a:t>Variables declared outside of function bodies</a:t>
            </a:r>
          </a:p>
          <a:p>
            <a:pPr lvl="1"/>
            <a:r>
              <a:rPr lang="en-US" sz="2200" dirty="0"/>
              <a:t>Global to all functions in that file</a:t>
            </a:r>
          </a:p>
          <a:p>
            <a:r>
              <a:rPr lang="en-US" sz="2200" dirty="0"/>
              <a:t>Global variables possible but SELDOM-USED </a:t>
            </a:r>
          </a:p>
          <a:p>
            <a:pPr lvl="1"/>
            <a:r>
              <a:rPr lang="en-US" sz="2200" dirty="0"/>
              <a:t>Lazy – use parameters instead</a:t>
            </a:r>
          </a:p>
          <a:p>
            <a:pPr lvl="1"/>
            <a:r>
              <a:rPr lang="en-US" sz="2200" dirty="0"/>
              <a:t>Dangerous</a:t>
            </a:r>
          </a:p>
          <a:p>
            <a:r>
              <a:rPr lang="en-US" sz="2200" dirty="0"/>
              <a:t>Global constants could be OK</a:t>
            </a:r>
          </a:p>
        </p:txBody>
      </p:sp>
      <p:pic>
        <p:nvPicPr>
          <p:cNvPr id="5" name="Picture 4" descr="http://t3.gstatic.com/images?q=tbn:ANd9GcR3oLlyMrhe7lBhIBlUBSKwOtCFLqQkCnfUWrdOS1SLZ9IbR6gnEQ">
            <a:extLst>
              <a:ext uri="{FF2B5EF4-FFF2-40B4-BE49-F238E27FC236}">
                <a16:creationId xmlns:a16="http://schemas.microsoft.com/office/drawing/2014/main" id="{08B0B3A1-44BA-1340-86E7-DAA6957D4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562" y="411479"/>
            <a:ext cx="1400067" cy="140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75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11520</TotalTime>
  <Words>189</Words>
  <Application>Microsoft Macintosh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C Review</vt:lpstr>
      <vt:lpstr>Basic types</vt:lpstr>
      <vt:lpstr>Basic types - sizes</vt:lpstr>
      <vt:lpstr>Basic types – format specifiers for printf and scanf</vt:lpstr>
      <vt:lpstr>When a program runs, the system loads segments into memory.</vt:lpstr>
      <vt:lpstr>Scope</vt:lpstr>
      <vt:lpstr>Scope Rules</vt:lpstr>
      <vt:lpstr>Global Scope 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1010</dc:title>
  <dc:creator>Eileen Kraemer</dc:creator>
  <cp:lastModifiedBy>Microsoft Office User</cp:lastModifiedBy>
  <cp:revision>110</cp:revision>
  <cp:lastPrinted>2017-01-24T12:59:38Z</cp:lastPrinted>
  <dcterms:created xsi:type="dcterms:W3CDTF">2016-08-15T21:57:07Z</dcterms:created>
  <dcterms:modified xsi:type="dcterms:W3CDTF">2019-01-13T15:45:11Z</dcterms:modified>
</cp:coreProperties>
</file>