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42" r:id="rId2"/>
    <p:sldId id="351" r:id="rId3"/>
    <p:sldId id="258" r:id="rId4"/>
    <p:sldId id="259" r:id="rId5"/>
    <p:sldId id="260" r:id="rId6"/>
    <p:sldId id="261" r:id="rId7"/>
    <p:sldId id="282" r:id="rId8"/>
    <p:sldId id="35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3" r:id="rId22"/>
    <p:sldId id="353" r:id="rId23"/>
    <p:sldId id="354" r:id="rId24"/>
    <p:sldId id="284" r:id="rId25"/>
    <p:sldId id="274" r:id="rId26"/>
    <p:sldId id="275" r:id="rId27"/>
    <p:sldId id="276" r:id="rId28"/>
    <p:sldId id="277" r:id="rId29"/>
    <p:sldId id="278" r:id="rId30"/>
    <p:sldId id="355" r:id="rId31"/>
    <p:sldId id="356" r:id="rId32"/>
    <p:sldId id="279" r:id="rId33"/>
    <p:sldId id="280" r:id="rId34"/>
    <p:sldId id="35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896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78" autoAdjust="0"/>
    <p:restoredTop sz="76172"/>
  </p:normalViewPr>
  <p:slideViewPr>
    <p:cSldViewPr>
      <p:cViewPr varScale="1">
        <p:scale>
          <a:sx n="85" d="100"/>
          <a:sy n="85" d="100"/>
        </p:scale>
        <p:origin x="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843B-C196-4A44-8B92-58E240D31012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C180B-BB14-42F9-8F8A-98153BC3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11BBF99D-D21B-9648-874F-9253BF93B1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39CCDD-6E5A-A44C-8666-512CE1FEF6C4}" type="slidenum">
              <a:rPr kumimoji="0" lang="en-US" altLang="en-US"/>
              <a:pPr>
                <a:spcBef>
                  <a:spcPct val="0"/>
                </a:spcBef>
              </a:pPr>
              <a:t>1</a:t>
            </a:fld>
            <a:endParaRPr kumimoji="0" lang="en-US" altLang="en-US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AD72D652-91FB-594A-B06F-7F0CC5B87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578F04D2-D0CA-7A48-BC3C-D58ED7455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726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6B00AE1-CD9F-6F4C-A8A9-70E729DDBE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F000B2-9C8A-9845-85E8-19E5559ECC05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8A0F6E7-2C80-D046-BA43-5137D94F18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44F1D97-4B22-894D-8FAB-6927C0EB8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3711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3889526-4EDE-5241-B9EB-F5B5CC9E8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00A035-A0E2-774D-9B31-97DDEB09F954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1654A03-08EB-1B49-8804-B7D13A1D8E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22B8ABE-5803-744B-AD18-99599C09A2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9184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F806C7B-DFC2-0543-873F-471FE07028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A6BFCB-F02E-854F-BD81-31978571A421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FA473D3-7E43-974F-8787-95D890CEDF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865E53A-479F-164A-A41B-6E77CD83C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4975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BBCC7BE7-A862-3047-A338-49BC70380A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E0F15B-EC1B-F94A-B3ED-6B7B7F564874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D1B95DC-150C-9D49-8A90-48F5B438304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D780D7F-9705-CC4A-BE36-5CFA9FE4F3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inheritance5.h and pr15-03.cpp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709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D574CD2F-0BE5-2A42-81D0-D5812DDB2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E18AFF-F8B9-0E47-A111-AEC16CD634EF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3711106-FCE2-F34B-913E-EC6D08EB92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88098D7-FE15-AD4E-B7F6-29D6AA927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416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228A641-31CC-B247-924E-2E324AF6EB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C3E256-F36F-9B4B-8505-EF7905912B68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C459073-0843-7148-A0E1-79775197BC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E730F9CB-971E-EE48-AE39-C5FC6E50D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503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B8A887C-C34B-9749-BCAF-0665879959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4950AA-C714-F44C-A419-F4B19DCA3E5D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7E12B98-BB67-7941-A171-2CDCFD8195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F4AD7B1-ED00-2741-A063-A2A0AACDC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86745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5D81E37-B98E-0E45-B0F2-93E4E2288D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87226-C75B-8F42-8502-9CD9D292EE75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  <p:sp>
        <p:nvSpPr>
          <p:cNvPr id="39939" name="Rectangle 1026">
            <a:extLst>
              <a:ext uri="{FF2B5EF4-FFF2-40B4-BE49-F238E27FC236}">
                <a16:creationId xmlns:a16="http://schemas.microsoft.com/office/drawing/2014/main" id="{42D49972-0B13-A543-9177-FDC76536A1E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>
            <a:extLst>
              <a:ext uri="{FF2B5EF4-FFF2-40B4-BE49-F238E27FC236}">
                <a16:creationId xmlns:a16="http://schemas.microsoft.com/office/drawing/2014/main" id="{9AC613B3-6493-EC43-83E1-38B289D94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47148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4A56FB4-2A76-3449-87C0-1BB40B69ED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6217F907-FB59-BF44-A62E-9821B3B7D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See pr15-04.cpp  and pr15-05.cpp</a:t>
            </a:r>
          </a:p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E792625E-C662-F249-8448-160BB0A9AB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92D877-8CB5-2B46-83D4-E8B8BDC38642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04818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4A56FB4-2A76-3449-87C0-1BB40B69ED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6217F907-FB59-BF44-A62E-9821B3B7D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See pr15-04.cpp  and pr15-05.cpp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E792625E-C662-F249-8448-160BB0A9AB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92D877-8CB5-2B46-83D4-E8B8BDC38642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02317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11BBF99D-D21B-9648-874F-9253BF93B1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39CCDD-6E5A-A44C-8666-512CE1FEF6C4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AD72D652-91FB-594A-B06F-7F0CC5B87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578F04D2-D0CA-7A48-BC3C-D58ED7455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4184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4A56FB4-2A76-3449-87C0-1BB40B69ED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6217F907-FB59-BF44-A62E-9821B3B7D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See pr15-04.cpp  and pr15-05.cpp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E792625E-C662-F249-8448-160BB0A9AB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92D877-8CB5-2B46-83D4-E8B8BDC38642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43492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if it is a virtual function passed down from a parent class to a derived class but you don’t want any further derived classes down the line to be able to override it, then use the word final.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C180B-BB14-42F9-8F8A-98153BC347B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572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10ED44B2-6245-0544-B744-64F71E183D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AD5DFA-FDD6-E545-AAA9-12F32926706A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  <p:sp>
        <p:nvSpPr>
          <p:cNvPr id="45059" name="Rectangle 1026">
            <a:extLst>
              <a:ext uri="{FF2B5EF4-FFF2-40B4-BE49-F238E27FC236}">
                <a16:creationId xmlns:a16="http://schemas.microsoft.com/office/drawing/2014/main" id="{B72DE87C-E87E-9641-AA4A-6260E63827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1027">
            <a:extLst>
              <a:ext uri="{FF2B5EF4-FFF2-40B4-BE49-F238E27FC236}">
                <a16:creationId xmlns:a16="http://schemas.microsoft.com/office/drawing/2014/main" id="{9382ABE0-4805-094C-8833-C0A090FD4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91936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25E2EE1E-DAD7-8C4F-9C13-CDEB9B0669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609886-BA22-F244-9A6C-592AA671A346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6AF64005-ADEB-604C-90A4-3ED75A7D56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DFE15EE-02D4-D544-BC1D-81B7053EF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7422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ABEF4C95-DA57-5342-92C7-A6C4B27786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DE33DD-3385-F64F-9E07-DB74F4B8769E}" type="slidenum">
              <a:rPr kumimoji="0" lang="en-US" altLang="en-US"/>
              <a:pPr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8493FE9E-DA5E-7741-BD7A-2D8C7720B6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DE80291E-B8BB-F64E-8348-3E65BFC0D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44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EA172313-E6A8-144C-B26B-35B2FB0F65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6B7739-FCA3-3441-91D8-8CB40F470D6F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8FCD886-0B8D-A14F-920C-527A74708D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B9621BC-8047-544B-AC8A-A4F333C72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See pr15-06.cpp</a:t>
            </a:r>
          </a:p>
        </p:txBody>
      </p:sp>
    </p:spTree>
    <p:extLst>
      <p:ext uri="{BB962C8B-B14F-4D97-AF65-F5344CB8AC3E}">
        <p14:creationId xmlns:p14="http://schemas.microsoft.com/office/powerpoint/2010/main" val="12023960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282EDDA-6808-6B4E-A6FC-7EE28BAD70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BC19CB-C180-AB4E-BDF6-BCEB2805CC6D}" type="slidenum">
              <a:rPr kumimoji="0" lang="en-US" altLang="en-US"/>
              <a:pPr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3FF18E4E-0EE4-CF4A-A465-CE65594BE3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73D1314-001A-9048-A1AC-423EC603D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1340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282EDDA-6808-6B4E-A6FC-7EE28BAD70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BC19CB-C180-AB4E-BDF6-BCEB2805CC6D}" type="slidenum">
              <a:rPr kumimoji="0" lang="en-US" altLang="en-US"/>
              <a:pPr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3FF18E4E-0EE4-CF4A-A465-CE65594BE3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73D1314-001A-9048-A1AC-423EC603D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9043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B282EDDA-6808-6B4E-A6FC-7EE28BAD70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BC19CB-C180-AB4E-BDF6-BCEB2805CC6D}" type="slidenum">
              <a:rPr kumimoji="0" lang="en-US" altLang="en-US"/>
              <a:pPr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3FF18E4E-0EE4-CF4A-A465-CE65594BE3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73D1314-001A-9048-A1AC-423EC603DF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875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02642DA8-A3F4-D240-AF4D-A0A49CEE1D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7367FE-C576-D94E-BD41-B668E7B8D492}" type="slidenum">
              <a:rPr kumimoji="0" lang="en-US" altLang="en-US"/>
              <a:pPr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B12DD0C-8987-8446-89BF-18624A2F8A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C600B08-6842-5C4E-A990-94CC682E8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2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95E3A09-95D0-184D-85B1-16F19BD754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8D22D9-4701-8E43-BD06-82E8F8DFE717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69CDB63-D671-1D4D-9A68-B88FFB903A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AEAA9D3-CDCC-8A43-BF07-300F623414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56953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46390F0D-F0B4-8F4D-B3A5-8949D31D0D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685BC8-E72F-8947-ADA0-3F3945A5F8B2}" type="slidenum">
              <a:rPr kumimoji="0" lang="en-US" altLang="en-US"/>
              <a:pPr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68E25F06-5449-2646-B67D-414949A4D7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C66FA654-654B-914A-9A2B-F1FBBF29A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See pr15-07.cpp</a:t>
            </a:r>
          </a:p>
        </p:txBody>
      </p:sp>
    </p:spTree>
    <p:extLst>
      <p:ext uri="{BB962C8B-B14F-4D97-AF65-F5344CB8AC3E}">
        <p14:creationId xmlns:p14="http://schemas.microsoft.com/office/powerpoint/2010/main" val="17020369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46390F0D-F0B4-8F4D-B3A5-8949D31D0D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685BC8-E72F-8947-ADA0-3F3945A5F8B2}" type="slidenum">
              <a:rPr kumimoji="0" lang="en-US" altLang="en-US"/>
              <a:pPr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68E25F06-5449-2646-B67D-414949A4D7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C66FA654-654B-914A-9A2B-F1FBBF29A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 See pr15-07.cpp</a:t>
            </a:r>
          </a:p>
        </p:txBody>
      </p:sp>
    </p:spTree>
    <p:extLst>
      <p:ext uri="{BB962C8B-B14F-4D97-AF65-F5344CB8AC3E}">
        <p14:creationId xmlns:p14="http://schemas.microsoft.com/office/powerpoint/2010/main" val="865110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66C4315-4624-4147-8D65-C0B5247F1E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B7D1B3-B3A1-7343-AD0B-09962DD9AB44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BBDD376-C287-D141-ACDF-056D7E9AD8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D439490-2887-DD49-8417-F19E5A4AC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0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274B1F1-CFB5-6C48-8D39-7A588069D6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E24ADC-4979-CA48-90BB-8C4613579F12}" type="slidenum">
              <a:rPr kumimoji="0" lang="en-US" altLang="en-US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E74B8F1-E4DB-1140-AA85-2A868B950F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CECBFB50-0373-3641-B9D3-0AA1FDDC5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inheritance4.h and pr15-01.cpp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13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F6293921-EE1E-E246-97E4-DC22DACD62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726DFF-4FB0-CB45-B6ED-9B52EF0B0AB4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244810D-3944-E544-9C7B-ACD2CEFFD0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20E9D8B-A46F-EA46-8FD5-F9267F5C6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6416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A2E50EE1-BAF3-DF40-A8B1-725FAB4C8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EBC712-F150-A247-8F5B-3D819A801775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  <p:sp>
        <p:nvSpPr>
          <p:cNvPr id="19459" name="Rectangle 3074">
            <a:extLst>
              <a:ext uri="{FF2B5EF4-FFF2-40B4-BE49-F238E27FC236}">
                <a16:creationId xmlns:a16="http://schemas.microsoft.com/office/drawing/2014/main" id="{78E6FE09-B0E7-FC48-909F-AABB546EF1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075">
            <a:extLst>
              <a:ext uri="{FF2B5EF4-FFF2-40B4-BE49-F238E27FC236}">
                <a16:creationId xmlns:a16="http://schemas.microsoft.com/office/drawing/2014/main" id="{CB349771-846B-984F-AE37-3262BEAB2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8547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48A98C91-6C60-EC4F-BA81-A9CD00406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A6E4D7-41C5-A949-BDC6-787205A47B16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08E4E4A-1369-BB41-AEC3-383317D428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65B8CBD-EA80-FF40-8897-AEC1BB2CE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0453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EF600B8F-F96E-4246-BBFE-F9BC9644DC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A338E82-FD24-2045-96C7-44DB72184228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C88908E-5244-EA41-95A9-90C88CC811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9348F46-F339-E743-A4A3-64A3E03C7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See inheritance4.h and pr15-02.cpp</a:t>
            </a:r>
          </a:p>
        </p:txBody>
      </p:sp>
    </p:spTree>
    <p:extLst>
      <p:ext uri="{BB962C8B-B14F-4D97-AF65-F5344CB8AC3E}">
        <p14:creationId xmlns:p14="http://schemas.microsoft.com/office/powerpoint/2010/main" val="180579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25"/>
            <a:ext cx="8229600" cy="5345475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8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4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7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6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C2D8F-0DC8-40FB-9AFD-7C3A4EDA7B85}" type="datetimeFigureOut">
              <a:rPr lang="en-US" smtClean="0"/>
              <a:t>4/23/19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37A6-841D-4435-BF57-A66452033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0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3">
            <a:extLst>
              <a:ext uri="{FF2B5EF4-FFF2-40B4-BE49-F238E27FC236}">
                <a16:creationId xmlns:a16="http://schemas.microsoft.com/office/drawing/2014/main" id="{0AFB8FB2-333C-A04D-90E2-55A3D56BBC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/>
              <a:t>15-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en-US" altLang="en-US" sz="1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417689-2131-0F44-B5F2-14E46CEDD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943600"/>
          </a:xfrm>
        </p:spPr>
        <p:txBody>
          <a:bodyPr/>
          <a:lstStyle/>
          <a:p>
            <a:pPr marL="0" indent="0" algn="ctr">
              <a:buNone/>
            </a:pPr>
            <a:endParaRPr lang="en-US" altLang="en-US" dirty="0"/>
          </a:p>
          <a:p>
            <a:pPr marL="0" indent="0" algn="ctr">
              <a:buNone/>
            </a:pPr>
            <a:endParaRPr lang="en-US" altLang="en-US" dirty="0"/>
          </a:p>
          <a:p>
            <a:pPr marL="0" indent="0" algn="ctr">
              <a:buNone/>
            </a:pPr>
            <a:endParaRPr lang="en-US" altLang="en-US" dirty="0"/>
          </a:p>
          <a:p>
            <a:pPr marL="0" indent="0" algn="ctr">
              <a:buNone/>
            </a:pPr>
            <a:endParaRPr lang="en-US" altLang="en-US" dirty="0"/>
          </a:p>
          <a:p>
            <a:pPr marL="0" indent="0" algn="ctr">
              <a:buNone/>
            </a:pPr>
            <a:r>
              <a:rPr lang="en-US" altLang="en-US" sz="3200" dirty="0"/>
              <a:t>Chapter 15</a:t>
            </a:r>
          </a:p>
          <a:p>
            <a:pPr marL="0" indent="0" algn="ctr">
              <a:buNone/>
            </a:pPr>
            <a:r>
              <a:rPr lang="en-US" altLang="en-US" sz="3200" dirty="0"/>
              <a:t>Polymorphism and Virtual Functions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2219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D85C76D8-A98C-8644-8DEB-F225908A6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153400" cy="992187"/>
          </a:xfrm>
        </p:spPr>
        <p:txBody>
          <a:bodyPr/>
          <a:lstStyle/>
          <a:p>
            <a:pPr eaLnBrk="1" hangingPunct="1"/>
            <a:r>
              <a:rPr lang="en-US" altLang="en-US"/>
              <a:t>Polymorphism</a:t>
            </a:r>
          </a:p>
        </p:txBody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913CFC61-4F20-7E4A-B34A-600671202EC4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09600" y="2667000"/>
            <a:ext cx="3810000" cy="3124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/>
              <a:t>Consider the Animal, Cat, Dog hierarchy where each class has its own version of the member function id( )</a:t>
            </a:r>
          </a:p>
          <a:p>
            <a:pPr marL="0" indent="0" eaLnBrk="1" hangingPunct="1"/>
            <a:endParaRPr lang="en-US" altLang="en-US"/>
          </a:p>
        </p:txBody>
      </p:sp>
      <p:sp>
        <p:nvSpPr>
          <p:cNvPr id="18436" name="Rectangle 1028">
            <a:extLst>
              <a:ext uri="{FF2B5EF4-FFF2-40B4-BE49-F238E27FC236}">
                <a16:creationId xmlns:a16="http://schemas.microsoft.com/office/drawing/2014/main" id="{E54BFC4A-9516-9E4F-AA3E-046D21A8AAD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33900" y="1600200"/>
            <a:ext cx="406558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/>
              <a:t>  </a:t>
            </a:r>
          </a:p>
        </p:txBody>
      </p:sp>
      <p:sp>
        <p:nvSpPr>
          <p:cNvPr id="18437" name="Slide Number Placeholder 4">
            <a:extLst>
              <a:ext uri="{FF2B5EF4-FFF2-40B4-BE49-F238E27FC236}">
                <a16:creationId xmlns:a16="http://schemas.microsoft.com/office/drawing/2014/main" id="{B13B2D5C-19EB-3B43-B1F6-9B1784351F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15-</a:t>
            </a:r>
            <a:fld id="{FE083769-2AFD-E345-858D-E281742CDC8B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/>
          </a:p>
        </p:txBody>
      </p:sp>
      <p:sp>
        <p:nvSpPr>
          <p:cNvPr id="18438" name="Line 1029">
            <a:extLst>
              <a:ext uri="{FF2B5EF4-FFF2-40B4-BE49-F238E27FC236}">
                <a16:creationId xmlns:a16="http://schemas.microsoft.com/office/drawing/2014/main" id="{CD2CBE61-AAB4-AF41-812E-ABC6F412FF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2743200"/>
            <a:ext cx="609600" cy="609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39" name="Line 1030">
            <a:extLst>
              <a:ext uri="{FF2B5EF4-FFF2-40B4-BE49-F238E27FC236}">
                <a16:creationId xmlns:a16="http://schemas.microsoft.com/office/drawing/2014/main" id="{2BE6BCDF-3384-4444-A4FA-78B9CF361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743200"/>
            <a:ext cx="914400" cy="609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0" name="Line 1031">
            <a:extLst>
              <a:ext uri="{FF2B5EF4-FFF2-40B4-BE49-F238E27FC236}">
                <a16:creationId xmlns:a16="http://schemas.microsoft.com/office/drawing/2014/main" id="{CEA138B9-596C-3340-A516-AA581743B0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895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1" name="Line 1032">
            <a:extLst>
              <a:ext uri="{FF2B5EF4-FFF2-40B4-BE49-F238E27FC236}">
                <a16:creationId xmlns:a16="http://schemas.microsoft.com/office/drawing/2014/main" id="{C4664D59-1415-F840-BAEE-904EA1EE95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2819400"/>
            <a:ext cx="8382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8442" name="AutoShape 1033">
            <a:extLst>
              <a:ext uri="{FF2B5EF4-FFF2-40B4-BE49-F238E27FC236}">
                <a16:creationId xmlns:a16="http://schemas.microsoft.com/office/drawing/2014/main" id="{2BA18C12-0BBE-A349-AF25-37F2E0960C7A}"/>
              </a:ext>
            </a:extLst>
          </p:cNvPr>
          <p:cNvCxnSpPr>
            <a:cxnSpLocks noChangeShapeType="1"/>
            <a:stCxn id="18445" idx="0"/>
            <a:endCxn id="18444" idx="2"/>
          </p:cNvCxnSpPr>
          <p:nvPr/>
        </p:nvCxnSpPr>
        <p:spPr bwMode="auto">
          <a:xfrm flipV="1">
            <a:off x="5562600" y="2828925"/>
            <a:ext cx="1181100" cy="752475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grpSp>
        <p:nvGrpSpPr>
          <p:cNvPr id="18443" name="Group 1034">
            <a:extLst>
              <a:ext uri="{FF2B5EF4-FFF2-40B4-BE49-F238E27FC236}">
                <a16:creationId xmlns:a16="http://schemas.microsoft.com/office/drawing/2014/main" id="{79EE20D2-8475-004B-96B4-356D88BF004E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362200"/>
            <a:ext cx="4038600" cy="3286125"/>
            <a:chOff x="2976" y="1392"/>
            <a:chExt cx="2544" cy="2070"/>
          </a:xfrm>
        </p:grpSpPr>
        <p:sp>
          <p:nvSpPr>
            <p:cNvPr id="18444" name="Text Box 1035">
              <a:extLst>
                <a:ext uri="{FF2B5EF4-FFF2-40B4-BE49-F238E27FC236}">
                  <a16:creationId xmlns:a16="http://schemas.microsoft.com/office/drawing/2014/main" id="{5E678372-D1F3-9848-8224-929E075041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392"/>
              <a:ext cx="1008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Animal</a:t>
              </a:r>
            </a:p>
          </p:txBody>
        </p:sp>
        <p:sp>
          <p:nvSpPr>
            <p:cNvPr id="18445" name="Text Box 1036">
              <a:extLst>
                <a:ext uri="{FF2B5EF4-FFF2-40B4-BE49-F238E27FC236}">
                  <a16:creationId xmlns:a16="http://schemas.microsoft.com/office/drawing/2014/main" id="{32392EE9-6866-AD4E-826E-EE2FBECF3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160"/>
              <a:ext cx="1056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Cat</a:t>
              </a:r>
            </a:p>
          </p:txBody>
        </p:sp>
        <p:sp>
          <p:nvSpPr>
            <p:cNvPr id="18446" name="Text Box 1037">
              <a:extLst>
                <a:ext uri="{FF2B5EF4-FFF2-40B4-BE49-F238E27FC236}">
                  <a16:creationId xmlns:a16="http://schemas.microsoft.com/office/drawing/2014/main" id="{ACD7D107-C71A-704B-A7E1-4393DD6141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160"/>
              <a:ext cx="1008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Dog</a:t>
              </a:r>
            </a:p>
          </p:txBody>
        </p:sp>
        <p:sp>
          <p:nvSpPr>
            <p:cNvPr id="18447" name="Text Box 1038">
              <a:extLst>
                <a:ext uri="{FF2B5EF4-FFF2-40B4-BE49-F238E27FC236}">
                  <a16:creationId xmlns:a16="http://schemas.microsoft.com/office/drawing/2014/main" id="{98833133-C61B-8D4C-A20F-852AF831EC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3168"/>
              <a:ext cx="1008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Poodle</a:t>
              </a:r>
            </a:p>
          </p:txBody>
        </p:sp>
        <p:sp>
          <p:nvSpPr>
            <p:cNvPr id="18448" name="Line 1039">
              <a:extLst>
                <a:ext uri="{FF2B5EF4-FFF2-40B4-BE49-F238E27FC236}">
                  <a16:creationId xmlns:a16="http://schemas.microsoft.com/office/drawing/2014/main" id="{E96CC508-E0FA-D44A-A6A2-E51447A4A0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1728"/>
              <a:ext cx="432" cy="38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49" name="Line 1040">
              <a:extLst>
                <a:ext uri="{FF2B5EF4-FFF2-40B4-BE49-F238E27FC236}">
                  <a16:creationId xmlns:a16="http://schemas.microsoft.com/office/drawing/2014/main" id="{F0F338A1-C573-AA4D-9F19-280D950D8E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16" y="1728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450" name="Line 1041">
              <a:extLst>
                <a:ext uri="{FF2B5EF4-FFF2-40B4-BE49-F238E27FC236}">
                  <a16:creationId xmlns:a16="http://schemas.microsoft.com/office/drawing/2014/main" id="{4F45E21E-7E71-004F-94A8-320CDA0382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0" y="254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3337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E38014A8-99DF-2542-8FA4-3D08AD62F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262"/>
            <a:ext cx="7772400" cy="922338"/>
          </a:xfrm>
        </p:spPr>
        <p:txBody>
          <a:bodyPr/>
          <a:lstStyle/>
          <a:p>
            <a:pPr eaLnBrk="1" hangingPunct="1"/>
            <a:r>
              <a:rPr lang="en-US" altLang="en-US" dirty="0"/>
              <a:t>Polymorphism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D115D33-9962-2843-941A-8841C1A131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5486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class Animal{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public:</a:t>
            </a:r>
            <a:r>
              <a:rPr lang="en-US" altLang="en-US" sz="2800" dirty="0">
                <a:solidFill>
                  <a:srgbClr val="3D8963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		void</a:t>
            </a:r>
            <a:r>
              <a:rPr lang="en-US" altLang="en-US" sz="2800" dirty="0">
                <a:solidFill>
                  <a:srgbClr val="3D8963"/>
                </a:solidFill>
              </a:rPr>
              <a:t>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id(){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sz="2800" dirty="0">
                <a:solidFill>
                  <a:srgbClr val="3D8963"/>
                </a:solidFill>
              </a:rPr>
              <a:t>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&lt;&lt;</a:t>
            </a:r>
            <a:r>
              <a:rPr lang="en-US" altLang="en-US" sz="2800" dirty="0">
                <a:solidFill>
                  <a:srgbClr val="3D8963"/>
                </a:solidFill>
              </a:rPr>
              <a:t>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"animal";}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sz="2800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class Cat : public Animal{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public:</a:t>
            </a:r>
            <a:r>
              <a:rPr lang="en-US" altLang="en-US" sz="2800" dirty="0">
                <a:solidFill>
                  <a:srgbClr val="3D8963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		void id(){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&lt;&lt; "cat";}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en-US" sz="2800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class Dog : public Animal{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public:</a:t>
            </a:r>
            <a:r>
              <a:rPr lang="en-US" altLang="en-US" sz="2800" dirty="0">
                <a:solidFill>
                  <a:srgbClr val="3D8963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		void id(){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&lt;&lt; "dog";}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D73BB925-FC1F-4E49-BC7A-742D306098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65313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6916D4A-52D5-9448-A086-34EA73096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Polymorphism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4C8BE5B-3DD3-F04A-B515-539147A423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0772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Consider the collection of different Animal objects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   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Animal *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pA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[] = {new</a:t>
            </a:r>
            <a:r>
              <a:rPr lang="en-US" altLang="en-US" sz="2800" dirty="0">
                <a:solidFill>
                  <a:srgbClr val="3D8963"/>
                </a:solidFill>
              </a:rPr>
              <a:t>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Animal,</a:t>
            </a:r>
            <a:r>
              <a:rPr lang="en-US" altLang="en-US" sz="2800" dirty="0">
                <a:solidFill>
                  <a:srgbClr val="3D8963"/>
                </a:solidFill>
              </a:rPr>
              <a:t>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new</a:t>
            </a:r>
            <a:r>
              <a:rPr lang="en-US" altLang="en-US" sz="2800" dirty="0">
                <a:solidFill>
                  <a:srgbClr val="3D8963"/>
                </a:solidFill>
              </a:rPr>
              <a:t>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Dog,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            new</a:t>
            </a:r>
            <a:r>
              <a:rPr lang="en-US" altLang="en-US" sz="2800" dirty="0">
                <a:solidFill>
                  <a:srgbClr val="3D8963"/>
                </a:solidFill>
              </a:rPr>
              <a:t>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Cat};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800" dirty="0"/>
              <a:t>and accompanying code</a:t>
            </a:r>
            <a:endParaRPr lang="en-US" altLang="en-US" sz="24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 altLang="en-US" sz="2400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for(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k=0; k&lt;3; k++)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</a:rPr>
              <a:t>pA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[k]-&gt;id();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24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2800" dirty="0"/>
              <a:t>Prints: </a:t>
            </a:r>
            <a:r>
              <a:rPr lang="en-US" altLang="en-US" sz="2800" b="1" dirty="0">
                <a:latin typeface="Courier New" panose="02070309020205020404" pitchFamily="49" charset="0"/>
              </a:rPr>
              <a:t>animal animal animal</a:t>
            </a:r>
            <a:r>
              <a:rPr lang="en-US" altLang="en-US" sz="2800" dirty="0"/>
              <a:t>, ignoring the more specific versions of </a:t>
            </a:r>
            <a:r>
              <a:rPr lang="en-US" altLang="en-US" sz="2800" b="1" dirty="0">
                <a:latin typeface="Courier New" panose="02070309020205020404" pitchFamily="49" charset="0"/>
              </a:rPr>
              <a:t>id()</a:t>
            </a:r>
            <a:r>
              <a:rPr lang="en-US" altLang="en-US" sz="2800" dirty="0"/>
              <a:t> in </a:t>
            </a:r>
            <a:r>
              <a:rPr lang="en-US" altLang="en-US" sz="2800" b="1" dirty="0">
                <a:latin typeface="Courier New" panose="02070309020205020404" pitchFamily="49" charset="0"/>
              </a:rPr>
              <a:t>Dog</a:t>
            </a:r>
            <a:r>
              <a:rPr lang="en-US" altLang="en-US" sz="2800" dirty="0"/>
              <a:t> and </a:t>
            </a:r>
            <a:r>
              <a:rPr lang="en-US" altLang="en-US" sz="2800" b="1" dirty="0">
                <a:latin typeface="Courier New" panose="02070309020205020404" pitchFamily="49" charset="0"/>
              </a:rPr>
              <a:t>Cat </a:t>
            </a:r>
            <a:r>
              <a:rPr lang="en-US" altLang="en-US" sz="2800" dirty="0"/>
              <a:t>because the pointers are type Animal and the id() function is not virtual in the Animal class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541B68EE-EB27-D24B-9DD6-FF05CC5757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7275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26E59DD-7EC2-1E4F-8286-AE9FB92BA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Polymorphism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80ACB5A-5C53-7046-8C32-157248C259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The preceding code is not polymorphic: it behaves the same way even though </a:t>
            </a:r>
            <a:r>
              <a:rPr lang="en-US" altLang="en-US" b="1" dirty="0">
                <a:latin typeface="Courier New" panose="02070309020205020404" pitchFamily="49" charset="0"/>
              </a:rPr>
              <a:t>Animal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Dog</a:t>
            </a:r>
            <a:r>
              <a:rPr lang="en-US" altLang="en-US" dirty="0"/>
              <a:t> and </a:t>
            </a:r>
            <a:r>
              <a:rPr lang="en-US" altLang="en-US" b="1" dirty="0">
                <a:latin typeface="Courier New" panose="02070309020205020404" pitchFamily="49" charset="0"/>
              </a:rPr>
              <a:t>Cat</a:t>
            </a:r>
            <a:r>
              <a:rPr lang="en-US" altLang="en-US" dirty="0"/>
              <a:t> have different types and different </a:t>
            </a:r>
            <a:r>
              <a:rPr lang="en-US" altLang="en-US" b="1" dirty="0">
                <a:latin typeface="Courier New" panose="02070309020205020404" pitchFamily="49" charset="0"/>
              </a:rPr>
              <a:t>id()</a:t>
            </a:r>
            <a:r>
              <a:rPr lang="en-US" altLang="en-US" dirty="0"/>
              <a:t> member functions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Polymorphic code would have printed "</a:t>
            </a:r>
            <a:r>
              <a:rPr lang="en-US" altLang="en-US" b="1" dirty="0">
                <a:latin typeface="Courier New" panose="02070309020205020404" pitchFamily="49" charset="0"/>
              </a:rPr>
              <a:t>animal</a:t>
            </a:r>
            <a:r>
              <a:rPr lang="en-US" altLang="en-US" dirty="0"/>
              <a:t>  </a:t>
            </a:r>
            <a:r>
              <a:rPr lang="en-US" altLang="en-US" b="1" dirty="0">
                <a:latin typeface="Courier New" panose="02070309020205020404" pitchFamily="49" charset="0"/>
              </a:rPr>
              <a:t>dog</a:t>
            </a:r>
            <a:r>
              <a:rPr lang="en-US" altLang="en-US" dirty="0"/>
              <a:t>  </a:t>
            </a:r>
            <a:r>
              <a:rPr lang="en-US" altLang="en-US" b="1" dirty="0">
                <a:latin typeface="Courier New" panose="02070309020205020404" pitchFamily="49" charset="0"/>
              </a:rPr>
              <a:t>cat"</a:t>
            </a:r>
            <a:r>
              <a:rPr lang="en-US" altLang="en-US" dirty="0"/>
              <a:t> instead of "</a:t>
            </a:r>
            <a:r>
              <a:rPr lang="en-US" altLang="en-US" b="1" dirty="0">
                <a:latin typeface="Courier New" panose="02070309020205020404" pitchFamily="49" charset="0"/>
              </a:rPr>
              <a:t>animal</a:t>
            </a:r>
            <a:r>
              <a:rPr lang="en-US" altLang="en-US" dirty="0"/>
              <a:t>  </a:t>
            </a:r>
            <a:r>
              <a:rPr lang="en-US" altLang="en-US" b="1" dirty="0">
                <a:latin typeface="Courier New" panose="02070309020205020404" pitchFamily="49" charset="0"/>
              </a:rPr>
              <a:t>animal</a:t>
            </a:r>
            <a:r>
              <a:rPr lang="en-US" altLang="en-US" dirty="0"/>
              <a:t>  </a:t>
            </a:r>
            <a:r>
              <a:rPr lang="en-US" altLang="en-US" b="1" dirty="0">
                <a:latin typeface="Courier New" panose="02070309020205020404" pitchFamily="49" charset="0"/>
              </a:rPr>
              <a:t>animal"</a:t>
            </a:r>
            <a:endParaRPr lang="en-US" alt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97C9BB43-08B8-474A-92B8-67C4EF7269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59385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ECF3562-491C-4F48-B336-ABFA48165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3213"/>
            <a:ext cx="8229600" cy="992187"/>
          </a:xfrm>
        </p:spPr>
        <p:txBody>
          <a:bodyPr/>
          <a:lstStyle/>
          <a:p>
            <a:pPr eaLnBrk="1" hangingPunct="1"/>
            <a:r>
              <a:rPr lang="en-US" altLang="en-US"/>
              <a:t>Polymorphism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388C88E-3EEA-104A-B466-CB325E12E1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399"/>
            <a:ext cx="8305800" cy="52593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code is NOT polymorphic because in the expression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     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pA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[k]-&gt;id()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</a:rPr>
              <a:t>    </a:t>
            </a:r>
            <a:r>
              <a:rPr lang="en-US" altLang="en-US" dirty="0"/>
              <a:t>the compiler sees only the type of the pointer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pA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[k]</a:t>
            </a:r>
            <a:r>
              <a:rPr lang="en-US" altLang="en-US" dirty="0"/>
              <a:t>, which is pointer to  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Animal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Compiler does not see type of actual object pointed to, which may be  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Animal</a:t>
            </a:r>
            <a:r>
              <a:rPr lang="en-US" altLang="en-US" dirty="0"/>
              <a:t>, or  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Dog</a:t>
            </a:r>
            <a:r>
              <a:rPr lang="en-US" altLang="en-US" dirty="0"/>
              <a:t>, or  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Cat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/>
              <a:t>This is called </a:t>
            </a:r>
            <a:r>
              <a:rPr lang="en-US" altLang="en-US" b="1" dirty="0"/>
              <a:t>static binding</a:t>
            </a:r>
            <a:r>
              <a:rPr lang="en-US" altLang="en-US" dirty="0"/>
              <a:t>.  At compile time, the function associated with the pointer type (base class) is chosen no matter what type of object the pointer is pointing to.</a:t>
            </a:r>
            <a:endParaRPr lang="en-US" altLang="en-US" dirty="0">
              <a:solidFill>
                <a:srgbClr val="3D8963"/>
              </a:solidFill>
              <a:latin typeface="Courier New" panose="02070309020205020404" pitchFamily="49" charset="0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035FF0AB-C22F-C34B-BE3D-91638A72B5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32202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F964344-9443-D149-92B6-9CD5B6F2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Virtual Functions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7BC58DC-31D2-0042-972E-50E2CF56E0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3810000"/>
          </a:xfrm>
        </p:spPr>
        <p:txBody>
          <a:bodyPr/>
          <a:lstStyle/>
          <a:p>
            <a:r>
              <a:rPr lang="en-US" altLang="en-US" dirty="0"/>
              <a:t>Declaring a function </a:t>
            </a:r>
            <a:r>
              <a:rPr lang="en-US" altLang="en-US" b="1" dirty="0">
                <a:latin typeface="Courier New" panose="02070309020205020404" pitchFamily="49" charset="0"/>
              </a:rPr>
              <a:t>virtual</a:t>
            </a:r>
            <a:r>
              <a:rPr lang="en-US" altLang="en-US" dirty="0"/>
              <a:t> will make the compiler check the type of each object to see if it defines a more specific version of the virtual function and will result in </a:t>
            </a:r>
            <a:r>
              <a:rPr lang="en-US" altLang="en-US" b="1" dirty="0"/>
              <a:t>late binding</a:t>
            </a:r>
            <a:r>
              <a:rPr lang="en-US" altLang="en-US" dirty="0"/>
              <a:t>, or </a:t>
            </a:r>
            <a:r>
              <a:rPr lang="en-US" altLang="en-US" b="1" dirty="0"/>
              <a:t>dynamic binding</a:t>
            </a:r>
            <a:r>
              <a:rPr lang="en-US" altLang="en-US" dirty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This is where the binding takes place at run-time and the function chosen is the one associated with the type of object that the pointer is pointing to.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0CAC983A-8188-6F49-B035-0DD3F1E9E9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16328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>
            <a:extLst>
              <a:ext uri="{FF2B5EF4-FFF2-40B4-BE49-F238E27FC236}">
                <a16:creationId xmlns:a16="http://schemas.microsoft.com/office/drawing/2014/main" id="{E3ED40F3-8CDD-114D-B8FF-BAB7D1215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Virtual Functions</a:t>
            </a:r>
          </a:p>
        </p:txBody>
      </p:sp>
      <p:sp>
        <p:nvSpPr>
          <p:cNvPr id="30723" name="Rectangle 1027">
            <a:extLst>
              <a:ext uri="{FF2B5EF4-FFF2-40B4-BE49-F238E27FC236}">
                <a16:creationId xmlns:a16="http://schemas.microsoft.com/office/drawing/2014/main" id="{8F186B71-5DD7-0541-87F7-A3543F54D5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686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	If the member functions</a:t>
            </a:r>
            <a:r>
              <a:rPr lang="en-US" altLang="en-US" b="1" dirty="0">
                <a:latin typeface="Courier New" panose="02070309020205020404" pitchFamily="49" charset="0"/>
              </a:rPr>
              <a:t> id() </a:t>
            </a:r>
            <a:r>
              <a:rPr lang="en-US" altLang="en-US" dirty="0"/>
              <a:t>are declared virtual, then the code </a:t>
            </a:r>
            <a:endParaRPr lang="en-US" altLang="en-US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Animal *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pA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[] = {new</a:t>
            </a:r>
            <a:r>
              <a:rPr lang="en-US" altLang="en-US" dirty="0">
                <a:solidFill>
                  <a:srgbClr val="3D8963"/>
                </a:solidFill>
              </a:rPr>
              <a:t> 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Animal, new</a:t>
            </a:r>
            <a:r>
              <a:rPr lang="en-US" altLang="en-US" dirty="0">
                <a:solidFill>
                  <a:srgbClr val="3D8963"/>
                </a:solidFill>
              </a:rPr>
              <a:t> 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Dog, new</a:t>
            </a:r>
            <a:r>
              <a:rPr lang="en-US" altLang="en-US" dirty="0">
                <a:solidFill>
                  <a:srgbClr val="3D8963"/>
                </a:solidFill>
              </a:rPr>
              <a:t> 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Cat};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 for(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k=0; k&lt;3; k++)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      </a:t>
            </a:r>
            <a:r>
              <a:rPr lang="en-US" altLang="en-US" dirty="0" err="1">
                <a:solidFill>
                  <a:srgbClr val="3D8963"/>
                </a:solidFill>
                <a:latin typeface="Courier New" panose="02070309020205020404" pitchFamily="49" charset="0"/>
              </a:rPr>
              <a:t>pA</a:t>
            </a: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</a:rPr>
              <a:t>[k]-&gt;id();</a:t>
            </a:r>
            <a:endParaRPr lang="en-US" altLang="en-US" sz="2800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dirty="0"/>
              <a:t>   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   will print 	</a:t>
            </a:r>
            <a:r>
              <a:rPr lang="en-US" altLang="en-US" b="1" dirty="0">
                <a:latin typeface="Courier New" panose="02070309020205020404" pitchFamily="49" charset="0"/>
              </a:rPr>
              <a:t>animal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dog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cat</a:t>
            </a: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81F6764F-1E10-DB4D-9BAB-7DD2E01F4E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5410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64EA70-EFC6-A84D-B730-814B9D2BB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Virtual Functions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9E76332-545C-7D4C-BC58-5B464932CA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686800" cy="5562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How to declare a member function virtual: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Animal{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void id(){</a:t>
            </a:r>
            <a:r>
              <a:rPr lang="en-US" altLang="en-US" sz="24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&lt;&lt;  "animal";}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3D896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Cat : public Animal{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void id(){</a:t>
            </a:r>
            <a:r>
              <a:rPr lang="en-US" altLang="en-US" sz="24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"cat";}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3D896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Dog : public Animal{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24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void id(){</a:t>
            </a:r>
            <a:r>
              <a:rPr lang="en-US" altLang="en-US" sz="24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"dog";}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7C780318-010F-5943-9F73-8A5D53C9B0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15150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D7F50A8-2749-A04C-BF16-513B3E10B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Function Binding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A539CC5-8823-1143-9C04-CF6F94B3F3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05800" cy="49530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In  </a:t>
            </a:r>
            <a:r>
              <a:rPr lang="en-US" altLang="en-US" sz="2800" dirty="0" err="1">
                <a:latin typeface="Courier New" panose="02070309020205020404" pitchFamily="49" charset="0"/>
              </a:rPr>
              <a:t>pA</a:t>
            </a:r>
            <a:r>
              <a:rPr lang="en-US" altLang="en-US" sz="2800" dirty="0">
                <a:latin typeface="Courier New" panose="02070309020205020404" pitchFamily="49" charset="0"/>
              </a:rPr>
              <a:t>[k]-&gt;id()</a:t>
            </a:r>
            <a:r>
              <a:rPr lang="en-US" altLang="en-US" sz="2800" b="1" dirty="0">
                <a:latin typeface="Courier New" panose="02070309020205020404" pitchFamily="49" charset="0"/>
              </a:rPr>
              <a:t>,</a:t>
            </a:r>
            <a:r>
              <a:rPr lang="en-US" altLang="en-US" sz="2800" dirty="0"/>
              <a:t> the compiler must choose which version of  </a:t>
            </a:r>
            <a:r>
              <a:rPr lang="en-US" altLang="en-US" sz="2800" dirty="0">
                <a:latin typeface="Courier New" panose="02070309020205020404" pitchFamily="49" charset="0"/>
              </a:rPr>
              <a:t>id()</a:t>
            </a:r>
            <a:r>
              <a:rPr lang="en-US" altLang="en-US" sz="2800" dirty="0"/>
              <a:t> to use: There are different versions in the  </a:t>
            </a:r>
            <a:r>
              <a:rPr lang="en-US" altLang="en-US" sz="2800" b="1" dirty="0">
                <a:latin typeface="Courier New" panose="02070309020205020404" pitchFamily="49" charset="0"/>
              </a:rPr>
              <a:t>Animal</a:t>
            </a:r>
            <a:r>
              <a:rPr lang="en-US" altLang="en-US" sz="2800" dirty="0"/>
              <a:t>, </a:t>
            </a:r>
            <a:r>
              <a:rPr lang="en-US" altLang="en-US" sz="2800" b="1" dirty="0">
                <a:latin typeface="Courier New" panose="02070309020205020404" pitchFamily="49" charset="0"/>
              </a:rPr>
              <a:t>Dog</a:t>
            </a:r>
            <a:r>
              <a:rPr lang="en-US" altLang="en-US" sz="2800" dirty="0"/>
              <a:t>, and </a:t>
            </a:r>
            <a:r>
              <a:rPr lang="en-US" altLang="en-US" sz="2800" b="1" dirty="0">
                <a:latin typeface="Courier New" panose="02070309020205020404" pitchFamily="49" charset="0"/>
              </a:rPr>
              <a:t>Cat</a:t>
            </a:r>
            <a:r>
              <a:rPr lang="en-US" altLang="en-US" sz="2800" dirty="0"/>
              <a:t> classes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>
                <a:solidFill>
                  <a:srgbClr val="495899"/>
                </a:solidFill>
              </a:rPr>
              <a:t>Function binding </a:t>
            </a:r>
            <a:r>
              <a:rPr lang="en-US" altLang="en-US" sz="2800" dirty="0"/>
              <a:t>is the process of determining which function definition to use for a particular function call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i="1" u="sng" dirty="0"/>
              <a:t>static</a:t>
            </a:r>
            <a:r>
              <a:rPr lang="en-US" altLang="en-US" sz="2800" dirty="0"/>
              <a:t>   and   </a:t>
            </a:r>
            <a:r>
              <a:rPr lang="en-US" altLang="en-US" sz="2800" i="1" u="sng" dirty="0"/>
              <a:t>dynamic</a:t>
            </a:r>
            <a:r>
              <a:rPr lang="en-US" altLang="en-US" sz="2800" dirty="0"/>
              <a:t>   binding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4B36A0DD-FC20-D443-BE47-840D91E758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45769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7AC8EAA-0B95-0E4D-834E-12F3DA5BF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Binding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E3ADCD3-3D6E-994B-AD29-1DC990DF9C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</a:pPr>
            <a:r>
              <a:rPr lang="en-US" altLang="en-US" sz="2800" dirty="0">
                <a:solidFill>
                  <a:schemeClr val="accent2"/>
                </a:solidFill>
              </a:rPr>
              <a:t>Static binding</a:t>
            </a:r>
            <a:r>
              <a:rPr lang="en-US" altLang="en-US" sz="2800" dirty="0"/>
              <a:t> chooses the function in the class of the base class pointer, ignoring any versions in the class of the object actually pointed to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altLang="en-US" sz="2800" dirty="0"/>
          </a:p>
          <a:p>
            <a:pPr eaLnBrk="1" hangingPunct="1">
              <a:buClr>
                <a:schemeClr val="tx1"/>
              </a:buClr>
            </a:pPr>
            <a:r>
              <a:rPr lang="en-US" altLang="en-US" sz="2800" dirty="0"/>
              <a:t>Static binding is done at compile time</a:t>
            </a:r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A03C6D86-25F3-2B42-9B9C-4AC7AC35BC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4503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Slide Number Placeholder 3">
            <a:extLst>
              <a:ext uri="{FF2B5EF4-FFF2-40B4-BE49-F238E27FC236}">
                <a16:creationId xmlns:a16="http://schemas.microsoft.com/office/drawing/2014/main" id="{0AFB8FB2-333C-A04D-90E2-55A3D56BBC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/>
              <a:t>15-</a:t>
            </a:r>
            <a:fld id="{4255B4F5-CD0F-9247-B893-5DFE955790AE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F42209-C5D1-014E-9F06-D0155BC3268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458200" cy="3589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15.1  Type Compatibility in Inheritance Hierarchies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15.2  Polymorphism and Virtual Member Functions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15.3  Abstract Base Classes and Pure Virtual Functions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15.4  Composition Versus Inheritance</a:t>
            </a:r>
          </a:p>
        </p:txBody>
      </p:sp>
    </p:spTree>
    <p:extLst>
      <p:ext uri="{BB962C8B-B14F-4D97-AF65-F5344CB8AC3E}">
        <p14:creationId xmlns:p14="http://schemas.microsoft.com/office/powerpoint/2010/main" val="724686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07C82FE-479C-6946-9213-563073BE4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Binding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6B61344-F0D0-F142-B4FD-39EB02303C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>
                <a:solidFill>
                  <a:schemeClr val="accent2"/>
                </a:solidFill>
              </a:rPr>
              <a:t>Dynamic Binding</a:t>
            </a:r>
            <a:r>
              <a:rPr lang="en-US" altLang="en-US" sz="2800" dirty="0"/>
              <a:t> determines the function to be invoked at execution time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Can look at the actual class of the object pointed to and choose the most specific version of the function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Dynamic binding is used to bind virtual functions</a:t>
            </a: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77E420D4-B4E2-0A4F-AE81-5EF9101507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45268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BBB784C1-E0C5-F840-AF16-71C22859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Overriding  vs. Overloading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85A47515-4344-414F-8BEE-ECA857267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Recall that  </a:t>
            </a:r>
            <a:r>
              <a:rPr lang="en-US" altLang="en-US" sz="2800" b="1" i="1" dirty="0"/>
              <a:t>overloaded</a:t>
            </a:r>
            <a:r>
              <a:rPr lang="en-US" altLang="en-US" sz="2800" dirty="0"/>
              <a:t>  functions have the same name but different parameter lists.</a:t>
            </a:r>
          </a:p>
          <a:p>
            <a:pPr marL="0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If a base class has a virtual member function and a derived class has an overloading member function, use the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  <a:r>
              <a:rPr lang="en-US" altLang="en-US" sz="2800" dirty="0"/>
              <a:t> key word at the end of the function header or prototype to indicate that it should be treated as an overriding function.</a:t>
            </a: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52658BE5-28BA-774D-84FA-304D1191D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60090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BBB784C1-E0C5-F840-AF16-71C22859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Overriding  vs. Overloading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85A47515-4344-414F-8BEE-ECA857267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131525"/>
            <a:ext cx="8839200" cy="534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Overloading (pr15-04.cpp):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Base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 public: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void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 {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"This is Base::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 &lt;&lt;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Derived : public Base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 public: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void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{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"This is Derived::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 &lt;&lt;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altLang="en-US" sz="2800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52658BE5-28BA-774D-84FA-304D1191D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19577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BBB784C1-E0C5-F840-AF16-71C22859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Overriding  vs. Overloading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85A47515-4344-414F-8BEE-ECA857267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131525"/>
            <a:ext cx="8839200" cy="534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Overriding (pr15-05.cpp):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Base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 public: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void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 {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"This is Base::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 &lt;&lt;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Derived : public Base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 public: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void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override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{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"This is Derived::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 &lt;&lt;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altLang="en-US" sz="2800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52658BE5-28BA-774D-84FA-304D1191D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66761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BF22123-91A6-FC45-862F-FBB93DCC0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altLang="en-US"/>
              <a:t> Key Word and Overriding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8E0B5027-D6AC-EF4E-98ED-F20DB125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The key word  </a:t>
            </a:r>
            <a:r>
              <a:rPr lang="en-US" altLang="en-US" sz="2800" b="1" dirty="0"/>
              <a:t>final</a:t>
            </a:r>
            <a:r>
              <a:rPr lang="en-US" altLang="en-US" sz="2800" dirty="0"/>
              <a:t>  can be used at the end of the header or prototype of a function in an inheritance hierarchy if you want to ensure that no classes below this one override this function.</a:t>
            </a:r>
          </a:p>
          <a:p>
            <a:pPr marL="0" indent="0">
              <a:buNone/>
            </a:pPr>
            <a:r>
              <a:rPr lang="en-US" altLang="en-US" sz="2800" dirty="0"/>
              <a:t> </a:t>
            </a:r>
            <a:br>
              <a:rPr lang="en-US" altLang="en-US" sz="2800" dirty="0"/>
            </a:br>
            <a:r>
              <a:rPr lang="en-US" altLang="en-US" sz="2800" dirty="0"/>
              <a:t>  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 void message() </a:t>
            </a:r>
            <a:r>
              <a:rPr lang="en-US" altLang="en-US" sz="28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final;</a:t>
            </a:r>
            <a:endParaRPr lang="en-US" altLang="en-US" sz="2800" dirty="0"/>
          </a:p>
          <a:p>
            <a:pPr marL="0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If an attempt is made to override this function in a derived class, a compiler error will occur.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/>
              <a:t>   </a:t>
            </a:r>
            <a:endParaRPr lang="en-US" altLang="en-US" sz="2800" dirty="0">
              <a:solidFill>
                <a:srgbClr val="3D896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26042042-17F3-0446-ADF1-735902061E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46969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62DB5DB-8173-0146-A00A-A105F83A8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15.3 Abstract Base Classes and Pure Virtual Functions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B58B2C1-B199-CE47-8440-93904C3109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An </a:t>
            </a:r>
            <a:r>
              <a:rPr lang="en-US" altLang="en-US" sz="2800" dirty="0">
                <a:solidFill>
                  <a:schemeClr val="accent2"/>
                </a:solidFill>
              </a:rPr>
              <a:t>abstract class</a:t>
            </a:r>
            <a:r>
              <a:rPr lang="en-US" altLang="en-US" sz="2800" dirty="0"/>
              <a:t> is a class that contains no objects that are not members of subclasses (derived classes)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For example, in real life, Animal is an abstract class: there are no animals that are not dogs, or cats, or lions…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90F6F7C2-012B-9044-996F-017D90D973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07122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76C6B8A-0883-6E44-8CC3-0029ED896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Abstract Base Classes and Pure Virtual Functions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A02934D-980E-7F4F-8871-860F11695C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294688" cy="47164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Abstract classes are an organizational tool.  They are useful in organizing inheritance hierarchies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Abstract classes can be used to specify an interface that must be implemented by all subclasses</a:t>
            </a: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3776506B-0DF6-B04D-9370-B05C9788E1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38504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3430D36-A419-A744-98A8-38B54B4B1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 Functions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E294B00-1B9C-7F48-B6A0-C00DEC1FE8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The member functions specified in an abstract class do not have to be implemented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The implementation is left to the subclasses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In C++, an </a:t>
            </a:r>
            <a:r>
              <a:rPr lang="en-US" altLang="en-US" sz="2800" dirty="0">
                <a:solidFill>
                  <a:schemeClr val="accent2"/>
                </a:solidFill>
              </a:rPr>
              <a:t>abstract class</a:t>
            </a:r>
            <a:r>
              <a:rPr lang="en-US" altLang="en-US" sz="2800" dirty="0"/>
              <a:t> is a class with at least one abstract member function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CA315F03-3426-C943-9F00-738DF01D1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71982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BA8851B-443B-2348-8B43-55A660475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Pure Virtual Functions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6910DF1-3C7B-254A-B29D-B51E874C6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686800" cy="496093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altLang="en-US" sz="2800" dirty="0"/>
              <a:t>In C++, a member function of a class is declared to be an abstract function by making it virtual and replacing its body with  </a:t>
            </a:r>
            <a:r>
              <a:rPr lang="en-US" altLang="en-US" sz="2800" b="1" dirty="0">
                <a:latin typeface="Courier New" panose="02070309020205020404" pitchFamily="49" charset="0"/>
              </a:rPr>
              <a:t>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class Animal{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public: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2800" dirty="0">
                <a:solidFill>
                  <a:schemeClr val="accent2"/>
                </a:solidFill>
                <a:latin typeface="Courier New" panose="02070309020205020404" pitchFamily="49" charset="0"/>
              </a:rPr>
              <a:t>virtual void id()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3D8963"/>
                </a:solidFill>
                <a:latin typeface="Courier New" panose="02070309020205020404" pitchFamily="49" charset="0"/>
              </a:rPr>
              <a:t>    };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5000"/>
              </a:lnSpc>
            </a:pPr>
            <a:r>
              <a:rPr lang="en-US" altLang="en-US" sz="2800" dirty="0"/>
              <a:t>A virtual function with its body omitted and replaced with  </a:t>
            </a:r>
            <a:r>
              <a:rPr lang="en-US" altLang="en-US" sz="2800" b="1" dirty="0">
                <a:solidFill>
                  <a:srgbClr val="3D8963"/>
                </a:solidFill>
                <a:latin typeface="Courier New" panose="02070309020205020404" pitchFamily="49" charset="0"/>
              </a:rPr>
              <a:t>= 0;</a:t>
            </a:r>
            <a:r>
              <a:rPr lang="en-US" altLang="en-US" sz="2800" dirty="0"/>
              <a:t>  is called a </a:t>
            </a:r>
            <a:r>
              <a:rPr lang="en-US" altLang="en-US" sz="2800" dirty="0">
                <a:solidFill>
                  <a:schemeClr val="accent2"/>
                </a:solidFill>
              </a:rPr>
              <a:t>pure virtual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chemeClr val="accent2"/>
                </a:solidFill>
              </a:rPr>
              <a:t>function</a:t>
            </a:r>
            <a:r>
              <a:rPr lang="en-US" altLang="en-US" sz="2800" dirty="0"/>
              <a:t>, or an </a:t>
            </a:r>
            <a:r>
              <a:rPr lang="en-US" altLang="en-US" sz="2800" dirty="0">
                <a:solidFill>
                  <a:schemeClr val="accent2"/>
                </a:solidFill>
              </a:rPr>
              <a:t>abstract function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AD65B5F8-673C-9C4A-A616-4DB8E23CFE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77447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2BF1C19-C55F-5E44-A704-8130CDED4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 Classes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B5E666B-8C5F-0240-84AF-E8A32B61EF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7772400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An abstract class can not be instantiated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An abstract class can only be inherited from; that is, you can derive classes from it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Classes derived from abstract classes must override all pure virtual functions with concrete member functions before they can be instantiated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29F5FAEE-2D22-4B4B-97E8-686C2DF762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0087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3">
            <a:extLst>
              <a:ext uri="{FF2B5EF4-FFF2-40B4-BE49-F238E27FC236}">
                <a16:creationId xmlns:a16="http://schemas.microsoft.com/office/drawing/2014/main" id="{CAC09513-E008-5F48-9D1C-6CDF21509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15.1 Type Compatibility in Inheritance Hierarchies</a:t>
            </a:r>
          </a:p>
        </p:txBody>
      </p:sp>
      <p:sp>
        <p:nvSpPr>
          <p:cNvPr id="8195" name="Rectangle 1034">
            <a:extLst>
              <a:ext uri="{FF2B5EF4-FFF2-40B4-BE49-F238E27FC236}">
                <a16:creationId xmlns:a16="http://schemas.microsoft.com/office/drawing/2014/main" id="{0FF90924-A17D-F04F-85F7-3EFF833C69A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065588" cy="4572000"/>
          </a:xfrm>
        </p:spPr>
        <p:txBody>
          <a:bodyPr/>
          <a:lstStyle/>
          <a:p>
            <a:pPr marL="0" indent="0" eaLnBrk="1" hangingPunct="1"/>
            <a:r>
              <a:rPr lang="en-US" altLang="en-US"/>
              <a:t> Classes in a program </a:t>
            </a:r>
          </a:p>
          <a:p>
            <a:pPr marL="0" indent="0" eaLnBrk="1" hangingPunct="1">
              <a:buFontTx/>
              <a:buNone/>
            </a:pPr>
            <a:r>
              <a:rPr lang="en-US" altLang="en-US"/>
              <a:t>   may be part of an</a:t>
            </a:r>
          </a:p>
          <a:p>
            <a:pPr marL="0" indent="0" eaLnBrk="1" hangingPunct="1">
              <a:buFontTx/>
              <a:buNone/>
            </a:pPr>
            <a:r>
              <a:rPr lang="en-US" altLang="en-US"/>
              <a:t>   inheritance hierarchy</a:t>
            </a:r>
          </a:p>
          <a:p>
            <a:pPr marL="0" indent="0" eaLnBrk="1" hangingPunct="1"/>
            <a:endParaRPr lang="en-US" altLang="en-US"/>
          </a:p>
          <a:p>
            <a:pPr marL="0" indent="0" eaLnBrk="1" hangingPunct="1"/>
            <a:r>
              <a:rPr lang="en-US" altLang="en-US"/>
              <a:t> Classes lower in the </a:t>
            </a:r>
          </a:p>
          <a:p>
            <a:pPr marL="0" indent="0" eaLnBrk="1" hangingPunct="1">
              <a:buFontTx/>
              <a:buNone/>
            </a:pPr>
            <a:r>
              <a:rPr lang="en-US" altLang="en-US"/>
              <a:t>  hierarchy are special </a:t>
            </a:r>
          </a:p>
          <a:p>
            <a:pPr marL="0" indent="0" eaLnBrk="1" hangingPunct="1">
              <a:buFontTx/>
              <a:buNone/>
            </a:pPr>
            <a:r>
              <a:rPr lang="en-US" altLang="en-US"/>
              <a:t>  cases of those above</a:t>
            </a:r>
          </a:p>
        </p:txBody>
      </p:sp>
      <p:sp>
        <p:nvSpPr>
          <p:cNvPr id="8196" name="Rectangle 1035">
            <a:extLst>
              <a:ext uri="{FF2B5EF4-FFF2-40B4-BE49-F238E27FC236}">
                <a16:creationId xmlns:a16="http://schemas.microsoft.com/office/drawing/2014/main" id="{9BAA838B-6C1D-8945-AEA4-66D0BBD2E97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533900" y="1600200"/>
            <a:ext cx="406558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/>
              <a:t>  </a:t>
            </a:r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A3EE114C-1280-1046-A378-7508A84A48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15-</a:t>
            </a:r>
            <a:fld id="{223EB586-8C6B-8448-9549-7DC5FF6A611F}" type="slidenum">
              <a:rPr lang="en-US" altLang="en-US" sz="12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/>
          </a:p>
        </p:txBody>
      </p:sp>
      <p:sp>
        <p:nvSpPr>
          <p:cNvPr id="8198" name="Line 1041">
            <a:extLst>
              <a:ext uri="{FF2B5EF4-FFF2-40B4-BE49-F238E27FC236}">
                <a16:creationId xmlns:a16="http://schemas.microsoft.com/office/drawing/2014/main" id="{76E1188D-8B80-5946-8569-A2DC51B68B2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39000" y="2743200"/>
            <a:ext cx="609600" cy="609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9" name="Line 1042">
            <a:extLst>
              <a:ext uri="{FF2B5EF4-FFF2-40B4-BE49-F238E27FC236}">
                <a16:creationId xmlns:a16="http://schemas.microsoft.com/office/drawing/2014/main" id="{66D306C0-47E6-F44F-9CF2-E8A8B580E7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743200"/>
            <a:ext cx="914400" cy="609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0" name="Line 1043">
            <a:extLst>
              <a:ext uri="{FF2B5EF4-FFF2-40B4-BE49-F238E27FC236}">
                <a16:creationId xmlns:a16="http://schemas.microsoft.com/office/drawing/2014/main" id="{D742627D-7539-704F-818D-35930A2612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895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1" name="Line 1044">
            <a:extLst>
              <a:ext uri="{FF2B5EF4-FFF2-40B4-BE49-F238E27FC236}">
                <a16:creationId xmlns:a16="http://schemas.microsoft.com/office/drawing/2014/main" id="{0F239F20-236D-9F47-A85F-D11CFB21ED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2819400"/>
            <a:ext cx="8382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8202" name="AutoShape 1045">
            <a:extLst>
              <a:ext uri="{FF2B5EF4-FFF2-40B4-BE49-F238E27FC236}">
                <a16:creationId xmlns:a16="http://schemas.microsoft.com/office/drawing/2014/main" id="{536D9EE7-A2F8-AD4E-B5EF-33E307FFBBD4}"/>
              </a:ext>
            </a:extLst>
          </p:cNvPr>
          <p:cNvCxnSpPr>
            <a:cxnSpLocks noChangeShapeType="1"/>
            <a:stCxn id="8205" idx="0"/>
            <a:endCxn id="8204" idx="2"/>
          </p:cNvCxnSpPr>
          <p:nvPr/>
        </p:nvCxnSpPr>
        <p:spPr bwMode="auto">
          <a:xfrm flipV="1">
            <a:off x="5562600" y="2828925"/>
            <a:ext cx="1181100" cy="752475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grpSp>
        <p:nvGrpSpPr>
          <p:cNvPr id="8203" name="Group 1049">
            <a:extLst>
              <a:ext uri="{FF2B5EF4-FFF2-40B4-BE49-F238E27FC236}">
                <a16:creationId xmlns:a16="http://schemas.microsoft.com/office/drawing/2014/main" id="{1BC987BA-1122-044B-8C34-83B29999FE2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362200"/>
            <a:ext cx="4038600" cy="3286125"/>
            <a:chOff x="2976" y="1392"/>
            <a:chExt cx="2544" cy="2070"/>
          </a:xfrm>
        </p:grpSpPr>
        <p:sp>
          <p:nvSpPr>
            <p:cNvPr id="8204" name="Text Box 1036">
              <a:extLst>
                <a:ext uri="{FF2B5EF4-FFF2-40B4-BE49-F238E27FC236}">
                  <a16:creationId xmlns:a16="http://schemas.microsoft.com/office/drawing/2014/main" id="{FA630AA8-402D-3443-8926-477931C63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392"/>
              <a:ext cx="1008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Animal</a:t>
              </a:r>
            </a:p>
          </p:txBody>
        </p:sp>
        <p:sp>
          <p:nvSpPr>
            <p:cNvPr id="8205" name="Text Box 1037">
              <a:extLst>
                <a:ext uri="{FF2B5EF4-FFF2-40B4-BE49-F238E27FC236}">
                  <a16:creationId xmlns:a16="http://schemas.microsoft.com/office/drawing/2014/main" id="{049211D3-8E15-AB42-9130-FDFF98B9C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160"/>
              <a:ext cx="1056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Cat</a:t>
              </a:r>
            </a:p>
          </p:txBody>
        </p:sp>
        <p:sp>
          <p:nvSpPr>
            <p:cNvPr id="8206" name="Text Box 1038">
              <a:extLst>
                <a:ext uri="{FF2B5EF4-FFF2-40B4-BE49-F238E27FC236}">
                  <a16:creationId xmlns:a16="http://schemas.microsoft.com/office/drawing/2014/main" id="{7425D5D2-BD8C-8042-8513-CF06D0DD1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2160"/>
              <a:ext cx="1008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Dog</a:t>
              </a:r>
            </a:p>
          </p:txBody>
        </p:sp>
        <p:sp>
          <p:nvSpPr>
            <p:cNvPr id="8207" name="Text Box 1039">
              <a:extLst>
                <a:ext uri="{FF2B5EF4-FFF2-40B4-BE49-F238E27FC236}">
                  <a16:creationId xmlns:a16="http://schemas.microsoft.com/office/drawing/2014/main" id="{A73B32FE-4E7F-DE4F-967C-F939EEE529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3168"/>
              <a:ext cx="1008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aseline="0">
                  <a:latin typeface="Times New Roman" panose="02020603050405020304" pitchFamily="18" charset="0"/>
                </a:rPr>
                <a:t>Poodle</a:t>
              </a:r>
            </a:p>
          </p:txBody>
        </p:sp>
        <p:sp>
          <p:nvSpPr>
            <p:cNvPr id="8208" name="Line 1040">
              <a:extLst>
                <a:ext uri="{FF2B5EF4-FFF2-40B4-BE49-F238E27FC236}">
                  <a16:creationId xmlns:a16="http://schemas.microsoft.com/office/drawing/2014/main" id="{CD131C67-A50D-9547-9505-CDF34CAB72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1728"/>
              <a:ext cx="432" cy="38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9" name="Line 1047">
              <a:extLst>
                <a:ext uri="{FF2B5EF4-FFF2-40B4-BE49-F238E27FC236}">
                  <a16:creationId xmlns:a16="http://schemas.microsoft.com/office/drawing/2014/main" id="{AC563D7F-238F-AF49-AFF4-ED4ACA3045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16" y="1728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10" name="Line 1048">
              <a:extLst>
                <a:ext uri="{FF2B5EF4-FFF2-40B4-BE49-F238E27FC236}">
                  <a16:creationId xmlns:a16="http://schemas.microsoft.com/office/drawing/2014/main" id="{E97FD242-75C4-1F44-99FB-B73CA4A512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0" y="254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57861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2BF1C19-C55F-5E44-A704-8130CDED4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407" y="144461"/>
            <a:ext cx="51054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Abstract Classes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B5E666B-8C5F-0240-84AF-E8A32B61EF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381001"/>
            <a:ext cx="8686800" cy="63325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class Shape {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protected: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posX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posY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public: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 void draw() </a:t>
            </a:r>
            <a:r>
              <a:rPr lang="en-US" sz="15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void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setPosition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posX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posY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}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class Rectangle : public Shape {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public: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</a:t>
            </a:r>
            <a:r>
              <a:rPr lang="en-US" sz="1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 void draw() </a:t>
            </a:r>
            <a:r>
              <a:rPr lang="en-US" sz="15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"Drawing rectangle at " &lt;&lt;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posX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” &lt;&lt;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posY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}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class Hexagon : public Shape {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public: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</a:t>
            </a:r>
            <a:r>
              <a:rPr lang="en-US" sz="1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 void draw() </a:t>
            </a:r>
            <a:r>
              <a:rPr lang="en-US" sz="15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"Drawing hexagon at " &lt;&lt;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posX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  ” &lt;&lt;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posY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}</a:t>
            </a:r>
          </a:p>
          <a:p>
            <a:pPr marL="0" indent="0">
              <a:buNone/>
            </a:pP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29F5FAEE-2D22-4B4B-97E8-686C2DF762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30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637955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2BF1C19-C55F-5E44-A704-8130CDED4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44462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Abstract Classes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B5E666B-8C5F-0240-84AF-E8A32B61EF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784224"/>
            <a:ext cx="8686800" cy="59293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// Create vector of pointers to Shapes of various types    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&lt;Shape&gt;&gt; shapes  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make_shared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&lt;Hexagon&gt;(),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make_shared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&lt;Rectangle&gt;(),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make_shared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&lt;Hexagon&gt;()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  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// Set positions of all the shapes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5,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k = 0; k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k++)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shapes[k]-&gt;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10;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};</a:t>
            </a:r>
          </a:p>
          <a:p>
            <a:pPr marL="0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// Draw all the shapes at their positions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shapes.size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shapes[j]-&gt;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draw()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29F5FAEE-2D22-4B4B-97E8-686C2DF762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31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17235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579ACAB-F26A-154D-90CB-51AC3869E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14400"/>
          </a:xfrm>
        </p:spPr>
        <p:txBody>
          <a:bodyPr/>
          <a:lstStyle/>
          <a:p>
            <a:pPr eaLnBrk="1" hangingPunct="1"/>
            <a:r>
              <a:rPr lang="en-US" altLang="en-US" sz="3200"/>
              <a:t>15.4 Composition vs. Inheritance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D9F5296-7422-8A42-83A8-282A3CC43F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/>
              <a:t>Inheritance models an 'is a' relation between classes.  An object of a derived class 'is a(n)' object of the base class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/>
              <a:t>Example: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/>
              <a:t>an  </a:t>
            </a:r>
            <a:r>
              <a:rPr lang="en-US" altLang="en-US" sz="2800" dirty="0" err="1">
                <a:latin typeface="Courier New" panose="02070309020205020404" pitchFamily="49" charset="0"/>
              </a:rPr>
              <a:t>UnderGrad</a:t>
            </a:r>
            <a:r>
              <a:rPr lang="en-US" altLang="en-US" sz="2800" dirty="0"/>
              <a:t>  is a  </a:t>
            </a:r>
            <a:r>
              <a:rPr lang="en-US" altLang="en-US" sz="2800" dirty="0">
                <a:latin typeface="Courier New" panose="02070309020205020404" pitchFamily="49" charset="0"/>
              </a:rPr>
              <a:t>Student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/>
              <a:t>a  </a:t>
            </a:r>
            <a:r>
              <a:rPr lang="en-US" altLang="en-US" sz="2800" dirty="0">
                <a:latin typeface="Courier New" panose="02070309020205020404" pitchFamily="49" charset="0"/>
              </a:rPr>
              <a:t>Mammal</a:t>
            </a:r>
            <a:r>
              <a:rPr lang="en-US" altLang="en-US" sz="2800" dirty="0"/>
              <a:t> is an  </a:t>
            </a:r>
            <a:r>
              <a:rPr lang="en-US" altLang="en-US" sz="2800" dirty="0">
                <a:latin typeface="Courier New" panose="02070309020205020404" pitchFamily="49" charset="0"/>
              </a:rPr>
              <a:t>Animal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/>
              <a:t>a</a:t>
            </a:r>
            <a:r>
              <a:rPr lang="en-US" altLang="en-US" sz="2800" b="1" dirty="0"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latin typeface="Courier New" panose="02070309020205020404" pitchFamily="49" charset="0"/>
              </a:rPr>
              <a:t>Poodle</a:t>
            </a:r>
            <a:r>
              <a:rPr lang="en-US" altLang="en-US" sz="2800" b="1" dirty="0">
                <a:latin typeface="Courier New" panose="02070309020205020404" pitchFamily="49" charset="0"/>
              </a:rPr>
              <a:t> </a:t>
            </a:r>
            <a:r>
              <a:rPr lang="en-US" altLang="en-US" sz="2800" dirty="0"/>
              <a:t>is a</a:t>
            </a:r>
            <a:r>
              <a:rPr lang="en-US" altLang="en-US" sz="2800" b="1" dirty="0"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latin typeface="Courier New" panose="02070309020205020404" pitchFamily="49" charset="0"/>
              </a:rPr>
              <a:t>Dog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29046C33-DF8A-444F-87F0-C2777642CB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43393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48357E7-BE14-0D4D-8BC8-0D924728F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Composition vs. Inheritance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9267DAA-7F67-414A-8C78-AF6A12E572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458200" cy="49530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When defining a new class: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b="1" i="1" dirty="0"/>
              <a:t>Composition </a:t>
            </a:r>
            <a:r>
              <a:rPr lang="en-US" altLang="en-US" sz="2800" dirty="0"/>
              <a:t>is appropriate when the new class needs to use an object of an existing class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b="1" i="1" dirty="0"/>
              <a:t>Inheritance</a:t>
            </a:r>
            <a:r>
              <a:rPr lang="en-US" altLang="en-US" sz="2800" dirty="0"/>
              <a:t> is appropriate when</a:t>
            </a:r>
          </a:p>
          <a:p>
            <a:pPr lvl="1" eaLnBrk="1" hangingPunct="1"/>
            <a:r>
              <a:rPr lang="en-US" altLang="en-US" sz="2800" dirty="0"/>
              <a:t>objects of the new class are a subset of the objects of the existing class, or </a:t>
            </a:r>
          </a:p>
          <a:p>
            <a:pPr lvl="1" eaLnBrk="1" hangingPunct="1"/>
            <a:r>
              <a:rPr lang="en-US" altLang="en-US" sz="2800" dirty="0"/>
              <a:t>objects of the new class will be used in the same ways as the objects of the existing class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6A1E0598-75AB-204C-B926-D79971B4F1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391203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48357E7-BE14-0D4D-8BC8-0D924728F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53721" y="144462"/>
            <a:ext cx="5257800" cy="639762"/>
          </a:xfrm>
        </p:spPr>
        <p:txBody>
          <a:bodyPr/>
          <a:lstStyle/>
          <a:p>
            <a:pPr eaLnBrk="1" hangingPunct="1"/>
            <a:r>
              <a:rPr lang="en-US" altLang="en-US" dirty="0"/>
              <a:t>Composition vs. Inheritance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9267DAA-7F67-414A-8C78-AF6A12E572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44462"/>
            <a:ext cx="8991600" cy="643890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en-US" sz="8000" dirty="0"/>
          </a:p>
          <a:p>
            <a:pPr marL="0" indent="0">
              <a:buNone/>
            </a:pPr>
            <a:r>
              <a:rPr lang="en-US" altLang="en-US" sz="8000" dirty="0"/>
              <a:t>Inheritance (pr15-07.cpp):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// Base class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class Dog {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protected: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double weight;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public: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Dog(double w) { weight = w; }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virtual void bark()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 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 am a dog weighing ” &lt;&lt; weight &lt;&lt; " pounds." 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&lt;&lt;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}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6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// A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SheepDog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is a special type of Dog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SheepDog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Dog {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numberSheep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public: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SheepDog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(double w,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nSheep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) : Dog(w) {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numberSheep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nSheep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; }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void bark()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override {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 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"I am a sheepdog weighing ” &lt;&lt; weight 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&lt;&lt; " pounds \n   and guarding ” &lt;&lt;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numberSheep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&lt;&lt; " sheep." &lt;&lt; </a:t>
            </a:r>
            <a:r>
              <a:rPr lang="en-US" sz="6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      }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6A1E0598-75AB-204C-B926-D79971B4F1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34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9610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41E4E11-6E05-D949-B00B-B33CF68D6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Compatibility in Inheritance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BC2E7D7-65AE-4349-ACD9-02AD7C869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 pointer to a derived class can be assigned to a pointer to a base class.</a:t>
            </a:r>
          </a:p>
          <a:p>
            <a:pPr eaLnBrk="1" hangingPunct="1">
              <a:defRPr/>
            </a:pPr>
            <a:r>
              <a:rPr lang="en-US" altLang="en-US" dirty="0"/>
              <a:t>Another way to say this is: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	A base class pointer can point to derived class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	objects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  <a:p>
            <a:pPr eaLnBrk="1" hangingPunct="1">
              <a:buFontTx/>
              <a:buNone/>
              <a:defRPr/>
            </a:pPr>
            <a:r>
              <a:rPr lang="en-US" altLang="en-US" dirty="0"/>
              <a:t>        </a:t>
            </a:r>
            <a:r>
              <a:rPr lang="en-US" altLang="en-US" b="1" dirty="0">
                <a:solidFill>
                  <a:srgbClr val="3D8963"/>
                </a:solidFill>
                <a:latin typeface="Courier New" pitchFamily="49" charset="0"/>
              </a:rPr>
              <a:t>Animal *</a:t>
            </a:r>
            <a:r>
              <a:rPr lang="en-US" altLang="en-US" b="1" dirty="0" err="1">
                <a:solidFill>
                  <a:srgbClr val="3D8963"/>
                </a:solidFill>
                <a:latin typeface="Courier New" pitchFamily="49" charset="0"/>
              </a:rPr>
              <a:t>pA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3D8963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3D8963"/>
                </a:solidFill>
                <a:latin typeface="Courier New" pitchFamily="49" charset="0"/>
              </a:rPr>
              <a:t>new Cat;</a:t>
            </a:r>
          </a:p>
          <a:p>
            <a:pPr eaLnBrk="1" hangingPunct="1">
              <a:buFontTx/>
              <a:buNone/>
              <a:defRPr/>
            </a:pPr>
            <a:r>
              <a:rPr lang="en-US" altLang="en-US" b="1" dirty="0">
                <a:solidFill>
                  <a:srgbClr val="3D8963"/>
                </a:solidFill>
                <a:latin typeface="Courier New" pitchFamily="49" charset="0"/>
              </a:rPr>
              <a:t>    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576B756-40EC-F841-9A58-1E1B74C756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9182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3DA5BBD-16F3-9848-81B6-FF3D8FD6E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Compatibility in Inheritance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4B2679E-4D13-EB42-9808-1DCDF664D8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Assigning a base class pointer to a derived class pointer requires a cast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Animal *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pA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= new Cat;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Cat *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pC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pC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 = 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static_cast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&lt;Cat *&gt;(</a:t>
            </a:r>
            <a:r>
              <a:rPr lang="en-US" altLang="en-US" b="1" dirty="0" err="1">
                <a:solidFill>
                  <a:srgbClr val="3D8963"/>
                </a:solidFill>
                <a:latin typeface="Courier New" panose="02070309020205020404" pitchFamily="49" charset="0"/>
              </a:rPr>
              <a:t>pA</a:t>
            </a:r>
            <a:r>
              <a:rPr lang="en-US" altLang="en-US" b="1" dirty="0">
                <a:solidFill>
                  <a:srgbClr val="3D8963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b="1" dirty="0">
              <a:solidFill>
                <a:srgbClr val="3D8963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base class pointer must already point to a derived class object for this to work correctly.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155F7752-2952-B14D-9F44-F2107D7698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4457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0E45444-7B67-6145-A17C-307A99A6E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Type Casts with Base Class Pointers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B3151BD-8FDF-3C4A-85DB-93881AB85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ts val="3238"/>
              </a:lnSpc>
            </a:pPr>
            <a:r>
              <a:rPr lang="en-US" altLang="en-US" dirty="0"/>
              <a:t>C++ uses the declared type of a pointer to determine access to the members of the pointed-to object</a:t>
            </a:r>
          </a:p>
          <a:p>
            <a:pPr marL="0" indent="0" eaLnBrk="1" hangingPunct="1">
              <a:lnSpc>
                <a:spcPts val="3238"/>
              </a:lnSpc>
              <a:buNone/>
            </a:pPr>
            <a:endParaRPr lang="en-US" altLang="en-US" dirty="0"/>
          </a:p>
          <a:p>
            <a:pPr eaLnBrk="1" hangingPunct="1">
              <a:lnSpc>
                <a:spcPts val="3238"/>
              </a:lnSpc>
            </a:pPr>
            <a:r>
              <a:rPr lang="en-US" altLang="en-US" dirty="0"/>
              <a:t>If an object of a derived class is pointed to by a base class pointer, all members of the derived class may not be accessible</a:t>
            </a:r>
          </a:p>
          <a:p>
            <a:pPr marL="0" indent="0" eaLnBrk="1" hangingPunct="1">
              <a:lnSpc>
                <a:spcPts val="3238"/>
              </a:lnSpc>
              <a:buNone/>
            </a:pPr>
            <a:endParaRPr lang="en-US" altLang="en-US" dirty="0"/>
          </a:p>
          <a:p>
            <a:pPr eaLnBrk="1" hangingPunct="1">
              <a:lnSpc>
                <a:spcPts val="3238"/>
              </a:lnSpc>
            </a:pPr>
            <a:r>
              <a:rPr lang="en-US" altLang="en-US" dirty="0"/>
              <a:t>Type cast the base class pointer to the derived class (via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altLang="en-US" dirty="0">
                <a:cs typeface="Courier New" panose="02070309020205020404" pitchFamily="49" charset="0"/>
              </a:rPr>
              <a:t>) in order to access members that are specific to the derived class</a:t>
            </a:r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691790A-300C-4A4C-867C-118585753D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337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C5A32B9-BB23-4944-9B37-8DBC1465D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Pointers, Inheritance, and </a:t>
            </a:r>
            <a:br>
              <a:rPr lang="en-US" altLang="en-US"/>
            </a:br>
            <a:r>
              <a:rPr lang="en-US" altLang="en-US"/>
              <a:t>Overridden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26860-EC8D-DC46-99D8-793BE403E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If</a:t>
            </a:r>
          </a:p>
          <a:p>
            <a:pPr lvl="1">
              <a:defRPr/>
            </a:pPr>
            <a:r>
              <a:rPr lang="en-US" dirty="0"/>
              <a:t>a derived class overrides a member function in the base class, and</a:t>
            </a:r>
          </a:p>
          <a:p>
            <a:pPr lvl="1">
              <a:defRPr/>
            </a:pPr>
            <a:r>
              <a:rPr lang="en-US" dirty="0"/>
              <a:t>a base class pointer points to a derived class object,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then 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the compiler determines the version of the function to use by the type of the pointer, not by the type of the object.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938C4FC-66B3-5F41-8A61-6E78162BF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8776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C5A32B9-BB23-4944-9B37-8DBC1465D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Pointers, Inheritance, and </a:t>
            </a:r>
            <a:br>
              <a:rPr lang="en-US" altLang="en-US"/>
            </a:br>
            <a:r>
              <a:rPr lang="en-US" altLang="en-US"/>
              <a:t>Overridden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26860-EC8D-DC46-99D8-793BE403E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31525"/>
            <a:ext cx="8763000" cy="5451837"/>
          </a:xfrm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sz="1600" dirty="0"/>
              <a:t>(See inheritance4 code posted on Canvas – this is from the main() function)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&lt;Person&gt;&gt; people { 	</a:t>
            </a:r>
            <a:r>
              <a:rPr lang="en-US" sz="16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vector of Person pointers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// Person is the base class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make_shared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TFaculty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&gt;("Indiana Jones", Discipline::ARCHEOLOGY,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"Dr."),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make_shared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&lt;Student&gt;("Thomas Cruise", Discipline::COMPUTER_SCIENCE,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make_shared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&lt;Faculty&gt;("James Stock", Discipline::BIOLOGY),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make_shared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TFaculty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&gt;("Sharon Rock", Discipline::BIOLOGY,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"Professor"),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make_shared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TFaculty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&gt;("Nicole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Eweman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Discipline::ARCHEOLOGY,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"Dr.")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// Print the names of the Person objects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k = 0; k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people.size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k++)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people[k]-&gt;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	</a:t>
            </a:r>
            <a:r>
              <a:rPr lang="en-US" sz="16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6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not virtual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					</a:t>
            </a:r>
            <a:r>
              <a:rPr lang="en-US" sz="16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uses base class </a:t>
            </a:r>
            <a:r>
              <a:rPr lang="en-US" sz="1600" dirty="0" err="1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6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// function because the pointers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3D896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// are base class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938C4FC-66B3-5F41-8A61-6E78162BF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dirty="0"/>
              <a:t>i1-</a:t>
            </a:r>
            <a:fld id="{3F48E01B-4922-E943-B85C-CE13A9DC643F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13378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C7BCE74-BFB4-8A45-AD99-680A91527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15.2  Polymorphism and Virtual Member Functions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08875B7-DA56-3F4F-8BAF-184AD9CBA5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8077200" cy="3124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Polymorphic code</a:t>
            </a:r>
            <a:r>
              <a:rPr lang="en-US" altLang="en-US" dirty="0"/>
              <a:t>: Code that behaves differently when it acts on objects of different types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</a:rPr>
              <a:t>Virtual Member Function</a:t>
            </a:r>
            <a:r>
              <a:rPr lang="en-US" altLang="en-US" dirty="0"/>
              <a:t>: The C++ mechanism for achieving polymorphism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46965C48-2D65-0F44-A347-3D5734257E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6781800" y="62563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1-</a:t>
            </a:r>
            <a:fld id="{3F48E01B-4922-E943-B85C-CE13A9DC643F}" type="slidenum">
              <a:rPr lang="en-US" altLang="en-US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1863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16309</TotalTime>
  <Words>1548</Words>
  <Application>Microsoft Macintosh PowerPoint</Application>
  <PresentationFormat>On-screen Show (4:3)</PresentationFormat>
  <Paragraphs>417</Paragraphs>
  <Slides>34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Courier New</vt:lpstr>
      <vt:lpstr>Tahoma</vt:lpstr>
      <vt:lpstr>Times New Roman</vt:lpstr>
      <vt:lpstr>Office Theme</vt:lpstr>
      <vt:lpstr>PowerPoint Presentation</vt:lpstr>
      <vt:lpstr>PowerPoint Presentation</vt:lpstr>
      <vt:lpstr>15.1 Type Compatibility in Inheritance Hierarchies</vt:lpstr>
      <vt:lpstr>Type Compatibility in Inheritance</vt:lpstr>
      <vt:lpstr>Type Compatibility in Inheritance</vt:lpstr>
      <vt:lpstr>Using Type Casts with Base Class Pointers</vt:lpstr>
      <vt:lpstr>Pointers, Inheritance, and  Overridden Functions</vt:lpstr>
      <vt:lpstr>Pointers, Inheritance, and  Overridden Functions</vt:lpstr>
      <vt:lpstr>15.2  Polymorphism and Virtual Member Functions</vt:lpstr>
      <vt:lpstr>Polymorphism</vt:lpstr>
      <vt:lpstr>Polymorphism</vt:lpstr>
      <vt:lpstr>Polymorphism</vt:lpstr>
      <vt:lpstr>Polymorphism</vt:lpstr>
      <vt:lpstr>Polymorphism</vt:lpstr>
      <vt:lpstr>Virtual Functions</vt:lpstr>
      <vt:lpstr>Virtual Functions</vt:lpstr>
      <vt:lpstr>Virtual Functions</vt:lpstr>
      <vt:lpstr>Function Binding</vt:lpstr>
      <vt:lpstr>Static Binding</vt:lpstr>
      <vt:lpstr>Dynamic Binding</vt:lpstr>
      <vt:lpstr>Overriding  vs. Overloading</vt:lpstr>
      <vt:lpstr>Overriding  vs. Overloading</vt:lpstr>
      <vt:lpstr>Overriding  vs. Overloading</vt:lpstr>
      <vt:lpstr>The final Key Word and Overriding</vt:lpstr>
      <vt:lpstr>15.3 Abstract Base Classes and Pure Virtual Functions</vt:lpstr>
      <vt:lpstr>Abstract Base Classes and Pure Virtual Functions</vt:lpstr>
      <vt:lpstr>Abstract Functions</vt:lpstr>
      <vt:lpstr>Pure Virtual Functions</vt:lpstr>
      <vt:lpstr>Abstract Classes</vt:lpstr>
      <vt:lpstr>Abstract Classes</vt:lpstr>
      <vt:lpstr>Abstract Classes</vt:lpstr>
      <vt:lpstr>15.4 Composition vs. Inheritance</vt:lpstr>
      <vt:lpstr>Composition vs. Inheritance</vt:lpstr>
      <vt:lpstr>Composition vs. Inheritance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M Lowe</dc:creator>
  <cp:lastModifiedBy>Microsoft Office User</cp:lastModifiedBy>
  <cp:revision>83</cp:revision>
  <cp:lastPrinted>2019-04-23T21:47:23Z</cp:lastPrinted>
  <dcterms:created xsi:type="dcterms:W3CDTF">2013-06-20T05:02:42Z</dcterms:created>
  <dcterms:modified xsi:type="dcterms:W3CDTF">2019-04-26T14:52:54Z</dcterms:modified>
</cp:coreProperties>
</file>