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6" r:id="rId2"/>
    <p:sldId id="484" r:id="rId3"/>
    <p:sldId id="257" r:id="rId4"/>
    <p:sldId id="258" r:id="rId5"/>
    <p:sldId id="259" r:id="rId6"/>
    <p:sldId id="260" r:id="rId7"/>
    <p:sldId id="261" r:id="rId8"/>
    <p:sldId id="262" r:id="rId9"/>
    <p:sldId id="263" r:id="rId10"/>
    <p:sldId id="264" r:id="rId11"/>
    <p:sldId id="431" r:id="rId12"/>
    <p:sldId id="485" r:id="rId13"/>
    <p:sldId id="422" r:id="rId14"/>
    <p:sldId id="394" r:id="rId15"/>
    <p:sldId id="265" r:id="rId16"/>
    <p:sldId id="423" r:id="rId17"/>
    <p:sldId id="408" r:id="rId18"/>
    <p:sldId id="383" r:id="rId19"/>
    <p:sldId id="420" r:id="rId20"/>
    <p:sldId id="425" r:id="rId21"/>
    <p:sldId id="402" r:id="rId22"/>
    <p:sldId id="403" r:id="rId23"/>
    <p:sldId id="404" r:id="rId24"/>
    <p:sldId id="405" r:id="rId25"/>
    <p:sldId id="415" r:id="rId26"/>
    <p:sldId id="486" r:id="rId27"/>
    <p:sldId id="481" r:id="rId28"/>
    <p:sldId id="467" r:id="rId29"/>
    <p:sldId id="468" r:id="rId30"/>
    <p:sldId id="479" r:id="rId31"/>
    <p:sldId id="439" r:id="rId32"/>
    <p:sldId id="440" r:id="rId33"/>
    <p:sldId id="480" r:id="rId34"/>
    <p:sldId id="442" r:id="rId35"/>
    <p:sldId id="443" r:id="rId36"/>
    <p:sldId id="445" r:id="rId37"/>
    <p:sldId id="471" r:id="rId38"/>
    <p:sldId id="472" r:id="rId39"/>
    <p:sldId id="448" r:id="rId40"/>
    <p:sldId id="449" r:id="rId41"/>
    <p:sldId id="450" r:id="rId42"/>
    <p:sldId id="451" r:id="rId43"/>
    <p:sldId id="473" r:id="rId44"/>
    <p:sldId id="474" r:id="rId45"/>
    <p:sldId id="454" r:id="rId46"/>
    <p:sldId id="465" r:id="rId47"/>
    <p:sldId id="466" r:id="rId48"/>
    <p:sldId id="456" r:id="rId49"/>
    <p:sldId id="475" r:id="rId50"/>
    <p:sldId id="458" r:id="rId51"/>
    <p:sldId id="460" r:id="rId52"/>
    <p:sldId id="482" r:id="rId53"/>
    <p:sldId id="483" r:id="rId54"/>
    <p:sldId id="487" r:id="rId55"/>
    <p:sldId id="524" r:id="rId56"/>
    <p:sldId id="492" r:id="rId57"/>
    <p:sldId id="521" r:id="rId58"/>
    <p:sldId id="527" r:id="rId59"/>
    <p:sldId id="525" r:id="rId60"/>
    <p:sldId id="528" r:id="rId61"/>
    <p:sldId id="529" r:id="rId62"/>
    <p:sldId id="530" r:id="rId63"/>
    <p:sldId id="531" r:id="rId64"/>
    <p:sldId id="53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4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74"/>
    <p:restoredTop sz="77850"/>
  </p:normalViewPr>
  <p:slideViewPr>
    <p:cSldViewPr snapToGrid="0" snapToObjects="1">
      <p:cViewPr varScale="1">
        <p:scale>
          <a:sx n="81" d="100"/>
          <a:sy n="81" d="100"/>
        </p:scale>
        <p:origin x="1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66017-13F9-4C27-A318-0D6920A50453}"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US"/>
        </a:p>
      </dgm:t>
    </dgm:pt>
    <dgm:pt modelId="{190F3421-0375-436F-840F-EA5863A50FA4}">
      <dgm:prSet phldrT="[Text]"/>
      <dgm:spPr/>
      <dgm:t>
        <a:bodyPr/>
        <a:lstStyle/>
        <a:p>
          <a:r>
            <a:rPr lang="en-US" dirty="0"/>
            <a:t>main</a:t>
          </a:r>
        </a:p>
      </dgm:t>
    </dgm:pt>
    <dgm:pt modelId="{C7943264-9D6B-4793-A1C4-1BA0E750F376}" type="parTrans" cxnId="{AD5B0AC3-9E2F-40BB-A3E3-12E50A023909}">
      <dgm:prSet/>
      <dgm:spPr/>
      <dgm:t>
        <a:bodyPr/>
        <a:lstStyle/>
        <a:p>
          <a:endParaRPr lang="en-US"/>
        </a:p>
      </dgm:t>
    </dgm:pt>
    <dgm:pt modelId="{097E65ED-7E3D-4931-A490-5A7372EB6C30}" type="sibTrans" cxnId="{AD5B0AC3-9E2F-40BB-A3E3-12E50A023909}">
      <dgm:prSet/>
      <dgm:spPr/>
      <dgm:t>
        <a:bodyPr/>
        <a:lstStyle/>
        <a:p>
          <a:endParaRPr lang="en-US"/>
        </a:p>
      </dgm:t>
    </dgm:pt>
    <dgm:pt modelId="{6A1C9B70-BDCF-4A92-B5EE-D6BE4A1B12D8}">
      <dgm:prSet phldrT="[Text]"/>
      <dgm:spPr/>
      <dgm:t>
        <a:bodyPr/>
        <a:lstStyle/>
        <a:p>
          <a:r>
            <a:rPr lang="en-US" dirty="0"/>
            <a:t>Level 2</a:t>
          </a:r>
        </a:p>
      </dgm:t>
    </dgm:pt>
    <dgm:pt modelId="{D13FC820-5DD8-4BE3-9996-13926606327D}" type="parTrans" cxnId="{AC435145-15BF-4821-87A0-54ECC6531424}">
      <dgm:prSet/>
      <dgm:spPr/>
      <dgm:t>
        <a:bodyPr/>
        <a:lstStyle/>
        <a:p>
          <a:endParaRPr lang="en-US"/>
        </a:p>
      </dgm:t>
    </dgm:pt>
    <dgm:pt modelId="{FD0F8121-FB2F-4A3E-BB79-BD211689847B}" type="sibTrans" cxnId="{AC435145-15BF-4821-87A0-54ECC6531424}">
      <dgm:prSet/>
      <dgm:spPr/>
      <dgm:t>
        <a:bodyPr/>
        <a:lstStyle/>
        <a:p>
          <a:endParaRPr lang="en-US"/>
        </a:p>
      </dgm:t>
    </dgm:pt>
    <dgm:pt modelId="{3F0EB66C-C691-4E03-8EA4-F5CAE0828111}">
      <dgm:prSet phldrT="[Text]"/>
      <dgm:spPr/>
      <dgm:t>
        <a:bodyPr/>
        <a:lstStyle/>
        <a:p>
          <a:r>
            <a:rPr lang="en-US" dirty="0"/>
            <a:t>Level 2</a:t>
          </a:r>
        </a:p>
      </dgm:t>
    </dgm:pt>
    <dgm:pt modelId="{224CB428-4070-4B6D-999B-C1AA839D5CD0}" type="parTrans" cxnId="{CF196CDE-2BBD-4D85-9225-DF3B7E95BA95}">
      <dgm:prSet/>
      <dgm:spPr/>
      <dgm:t>
        <a:bodyPr/>
        <a:lstStyle/>
        <a:p>
          <a:endParaRPr lang="en-US"/>
        </a:p>
      </dgm:t>
    </dgm:pt>
    <dgm:pt modelId="{186C06C9-D941-4EC5-94F2-2DE25D4A3B7A}" type="sibTrans" cxnId="{CF196CDE-2BBD-4D85-9225-DF3B7E95BA95}">
      <dgm:prSet/>
      <dgm:spPr/>
      <dgm:t>
        <a:bodyPr/>
        <a:lstStyle/>
        <a:p>
          <a:endParaRPr lang="en-US"/>
        </a:p>
      </dgm:t>
    </dgm:pt>
    <dgm:pt modelId="{C234DBCA-E123-4F67-991C-C4B37E5411E2}">
      <dgm:prSet phldrT="[Text]"/>
      <dgm:spPr/>
      <dgm:t>
        <a:bodyPr/>
        <a:lstStyle/>
        <a:p>
          <a:r>
            <a:rPr lang="en-US" dirty="0"/>
            <a:t>Level 2</a:t>
          </a:r>
        </a:p>
      </dgm:t>
    </dgm:pt>
    <dgm:pt modelId="{FCF494BA-AE3F-4E38-9B87-95D01789CFDA}" type="parTrans" cxnId="{B547791C-569B-448B-BED9-3F502204F535}">
      <dgm:prSet/>
      <dgm:spPr/>
      <dgm:t>
        <a:bodyPr/>
        <a:lstStyle/>
        <a:p>
          <a:endParaRPr lang="en-US"/>
        </a:p>
      </dgm:t>
    </dgm:pt>
    <dgm:pt modelId="{4D7B00D8-8E3A-4BFB-BF04-930C3A8948C0}" type="sibTrans" cxnId="{B547791C-569B-448B-BED9-3F502204F535}">
      <dgm:prSet/>
      <dgm:spPr/>
      <dgm:t>
        <a:bodyPr/>
        <a:lstStyle/>
        <a:p>
          <a:endParaRPr lang="en-US"/>
        </a:p>
      </dgm:t>
    </dgm:pt>
    <dgm:pt modelId="{9243095F-38B9-4679-A060-09C385BC6723}">
      <dgm:prSet phldrT="[Text]"/>
      <dgm:spPr/>
      <dgm:t>
        <a:bodyPr/>
        <a:lstStyle/>
        <a:p>
          <a:r>
            <a:rPr lang="en-US" dirty="0"/>
            <a:t>Level 3</a:t>
          </a:r>
        </a:p>
      </dgm:t>
    </dgm:pt>
    <dgm:pt modelId="{E5D2B3B7-A7FC-4AE4-9BCF-4F5BD2198917}" type="parTrans" cxnId="{1CED4AF7-73BE-4FA5-86D2-EEBF6725E766}">
      <dgm:prSet/>
      <dgm:spPr/>
      <dgm:t>
        <a:bodyPr/>
        <a:lstStyle/>
        <a:p>
          <a:endParaRPr lang="en-US"/>
        </a:p>
      </dgm:t>
    </dgm:pt>
    <dgm:pt modelId="{8D0CB906-37EC-4063-9273-A83E354D62CD}" type="sibTrans" cxnId="{1CED4AF7-73BE-4FA5-86D2-EEBF6725E766}">
      <dgm:prSet/>
      <dgm:spPr/>
      <dgm:t>
        <a:bodyPr/>
        <a:lstStyle/>
        <a:p>
          <a:endParaRPr lang="en-US"/>
        </a:p>
      </dgm:t>
    </dgm:pt>
    <dgm:pt modelId="{7E90D161-758B-4512-B65B-719DAD3F262C}">
      <dgm:prSet phldrT="[Text]"/>
      <dgm:spPr/>
      <dgm:t>
        <a:bodyPr/>
        <a:lstStyle/>
        <a:p>
          <a:r>
            <a:rPr lang="en-US" dirty="0"/>
            <a:t>Level 3</a:t>
          </a:r>
        </a:p>
      </dgm:t>
    </dgm:pt>
    <dgm:pt modelId="{0FFCC0C1-1A64-443D-888B-21A1DA8FF4BC}" type="parTrans" cxnId="{05953D53-CE28-4368-A603-24AC1FC524D9}">
      <dgm:prSet/>
      <dgm:spPr/>
      <dgm:t>
        <a:bodyPr/>
        <a:lstStyle/>
        <a:p>
          <a:endParaRPr lang="en-US"/>
        </a:p>
      </dgm:t>
    </dgm:pt>
    <dgm:pt modelId="{BB83FFCC-92D2-4322-A374-99F1273B5333}" type="sibTrans" cxnId="{05953D53-CE28-4368-A603-24AC1FC524D9}">
      <dgm:prSet/>
      <dgm:spPr/>
      <dgm:t>
        <a:bodyPr/>
        <a:lstStyle/>
        <a:p>
          <a:endParaRPr lang="en-US"/>
        </a:p>
      </dgm:t>
    </dgm:pt>
    <dgm:pt modelId="{6EF60C56-6FA7-41B4-92A6-8F56CC1C325A}" type="pres">
      <dgm:prSet presAssocID="{AA666017-13F9-4C27-A318-0D6920A50453}" presName="Name0" presStyleCnt="0">
        <dgm:presLayoutVars>
          <dgm:chPref val="1"/>
          <dgm:dir/>
          <dgm:animOne val="branch"/>
          <dgm:animLvl val="lvl"/>
          <dgm:resizeHandles/>
        </dgm:presLayoutVars>
      </dgm:prSet>
      <dgm:spPr/>
    </dgm:pt>
    <dgm:pt modelId="{B2FD1A8E-9A3F-496B-AB44-B3EB4A14677C}" type="pres">
      <dgm:prSet presAssocID="{190F3421-0375-436F-840F-EA5863A50FA4}" presName="vertOne" presStyleCnt="0"/>
      <dgm:spPr/>
    </dgm:pt>
    <dgm:pt modelId="{AE092C86-E596-4421-A174-54F6C9DCEB4E}" type="pres">
      <dgm:prSet presAssocID="{190F3421-0375-436F-840F-EA5863A50FA4}" presName="txOne" presStyleLbl="node0" presStyleIdx="0" presStyleCnt="1">
        <dgm:presLayoutVars>
          <dgm:chPref val="3"/>
        </dgm:presLayoutVars>
      </dgm:prSet>
      <dgm:spPr/>
    </dgm:pt>
    <dgm:pt modelId="{65A97B7A-47E5-4192-9ECD-4B0929302A00}" type="pres">
      <dgm:prSet presAssocID="{190F3421-0375-436F-840F-EA5863A50FA4}" presName="parTransOne" presStyleCnt="0"/>
      <dgm:spPr/>
    </dgm:pt>
    <dgm:pt modelId="{35F5DB91-5A92-4014-AFDB-272EB9F7BD36}" type="pres">
      <dgm:prSet presAssocID="{190F3421-0375-436F-840F-EA5863A50FA4}" presName="horzOne" presStyleCnt="0"/>
      <dgm:spPr/>
    </dgm:pt>
    <dgm:pt modelId="{DD18C856-313C-4198-9732-80377C42C057}" type="pres">
      <dgm:prSet presAssocID="{6A1C9B70-BDCF-4A92-B5EE-D6BE4A1B12D8}" presName="vertTwo" presStyleCnt="0"/>
      <dgm:spPr/>
    </dgm:pt>
    <dgm:pt modelId="{C4A9C7A1-23A2-42FC-8E25-9D77B3B5D4BA}" type="pres">
      <dgm:prSet presAssocID="{6A1C9B70-BDCF-4A92-B5EE-D6BE4A1B12D8}" presName="txTwo" presStyleLbl="node2" presStyleIdx="0" presStyleCnt="3">
        <dgm:presLayoutVars>
          <dgm:chPref val="3"/>
        </dgm:presLayoutVars>
      </dgm:prSet>
      <dgm:spPr/>
    </dgm:pt>
    <dgm:pt modelId="{BF647379-B465-40A1-8A2C-41A023C42608}" type="pres">
      <dgm:prSet presAssocID="{6A1C9B70-BDCF-4A92-B5EE-D6BE4A1B12D8}" presName="horzTwo" presStyleCnt="0"/>
      <dgm:spPr/>
    </dgm:pt>
    <dgm:pt modelId="{E01097D2-3517-47C5-8FC5-EECFBDCABA88}" type="pres">
      <dgm:prSet presAssocID="{FD0F8121-FB2F-4A3E-BB79-BD211689847B}" presName="sibSpaceTwo" presStyleCnt="0"/>
      <dgm:spPr/>
    </dgm:pt>
    <dgm:pt modelId="{C7FB05F2-9011-401E-AAD0-A1DF14B70045}" type="pres">
      <dgm:prSet presAssocID="{3F0EB66C-C691-4E03-8EA4-F5CAE0828111}" presName="vertTwo" presStyleCnt="0"/>
      <dgm:spPr/>
    </dgm:pt>
    <dgm:pt modelId="{D688CBF5-B012-4138-BC76-402E33F6A027}" type="pres">
      <dgm:prSet presAssocID="{3F0EB66C-C691-4E03-8EA4-F5CAE0828111}" presName="txTwo" presStyleLbl="node2" presStyleIdx="1" presStyleCnt="3">
        <dgm:presLayoutVars>
          <dgm:chPref val="3"/>
        </dgm:presLayoutVars>
      </dgm:prSet>
      <dgm:spPr/>
    </dgm:pt>
    <dgm:pt modelId="{CA72EC06-10AB-40E6-A049-0D1A5048C832}" type="pres">
      <dgm:prSet presAssocID="{3F0EB66C-C691-4E03-8EA4-F5CAE0828111}" presName="parTransTwo" presStyleCnt="0"/>
      <dgm:spPr/>
    </dgm:pt>
    <dgm:pt modelId="{0794CC44-B5BF-4ABB-B097-845F601175AB}" type="pres">
      <dgm:prSet presAssocID="{3F0EB66C-C691-4E03-8EA4-F5CAE0828111}" presName="horzTwo" presStyleCnt="0"/>
      <dgm:spPr/>
    </dgm:pt>
    <dgm:pt modelId="{D0D51B7A-EB3E-41B0-9F2F-8346A9447D7D}" type="pres">
      <dgm:prSet presAssocID="{9243095F-38B9-4679-A060-09C385BC6723}" presName="vertThree" presStyleCnt="0"/>
      <dgm:spPr/>
    </dgm:pt>
    <dgm:pt modelId="{E23EB1CE-6D1D-4A2E-84D9-F07D270774D6}" type="pres">
      <dgm:prSet presAssocID="{9243095F-38B9-4679-A060-09C385BC6723}" presName="txThree" presStyleLbl="node3" presStyleIdx="0" presStyleCnt="2">
        <dgm:presLayoutVars>
          <dgm:chPref val="3"/>
        </dgm:presLayoutVars>
      </dgm:prSet>
      <dgm:spPr/>
    </dgm:pt>
    <dgm:pt modelId="{FBE74961-E2DC-4640-ADBC-6060739A8F0D}" type="pres">
      <dgm:prSet presAssocID="{9243095F-38B9-4679-A060-09C385BC6723}" presName="horzThree" presStyleCnt="0"/>
      <dgm:spPr/>
    </dgm:pt>
    <dgm:pt modelId="{ED0A9502-4812-4852-B477-1C8E4D6D3409}" type="pres">
      <dgm:prSet presAssocID="{8D0CB906-37EC-4063-9273-A83E354D62CD}" presName="sibSpaceThree" presStyleCnt="0"/>
      <dgm:spPr/>
    </dgm:pt>
    <dgm:pt modelId="{162A2740-307C-4245-894B-4129B494C57F}" type="pres">
      <dgm:prSet presAssocID="{7E90D161-758B-4512-B65B-719DAD3F262C}" presName="vertThree" presStyleCnt="0"/>
      <dgm:spPr/>
    </dgm:pt>
    <dgm:pt modelId="{32BBBBA9-B00D-4DB3-81B4-4E718B1166C0}" type="pres">
      <dgm:prSet presAssocID="{7E90D161-758B-4512-B65B-719DAD3F262C}" presName="txThree" presStyleLbl="node3" presStyleIdx="1" presStyleCnt="2">
        <dgm:presLayoutVars>
          <dgm:chPref val="3"/>
        </dgm:presLayoutVars>
      </dgm:prSet>
      <dgm:spPr/>
    </dgm:pt>
    <dgm:pt modelId="{4B6349DB-1630-4FE4-9C39-E219D0C8C727}" type="pres">
      <dgm:prSet presAssocID="{7E90D161-758B-4512-B65B-719DAD3F262C}" presName="horzThree" presStyleCnt="0"/>
      <dgm:spPr/>
    </dgm:pt>
    <dgm:pt modelId="{7079C56D-4B8B-4413-AB8B-37B832D9FB7C}" type="pres">
      <dgm:prSet presAssocID="{186C06C9-D941-4EC5-94F2-2DE25D4A3B7A}" presName="sibSpaceTwo" presStyleCnt="0"/>
      <dgm:spPr/>
    </dgm:pt>
    <dgm:pt modelId="{EC2BAFBF-24E1-4F2F-A65A-D696A497080E}" type="pres">
      <dgm:prSet presAssocID="{C234DBCA-E123-4F67-991C-C4B37E5411E2}" presName="vertTwo" presStyleCnt="0"/>
      <dgm:spPr/>
    </dgm:pt>
    <dgm:pt modelId="{9F5382CB-55F2-4D22-A64C-5BCF6F6B9E99}" type="pres">
      <dgm:prSet presAssocID="{C234DBCA-E123-4F67-991C-C4B37E5411E2}" presName="txTwo" presStyleLbl="node2" presStyleIdx="2" presStyleCnt="3">
        <dgm:presLayoutVars>
          <dgm:chPref val="3"/>
        </dgm:presLayoutVars>
      </dgm:prSet>
      <dgm:spPr/>
    </dgm:pt>
    <dgm:pt modelId="{89CB11E9-1271-40CD-81C7-CAFCA6F9D51B}" type="pres">
      <dgm:prSet presAssocID="{C234DBCA-E123-4F67-991C-C4B37E5411E2}" presName="horzTwo" presStyleCnt="0"/>
      <dgm:spPr/>
    </dgm:pt>
  </dgm:ptLst>
  <dgm:cxnLst>
    <dgm:cxn modelId="{B547791C-569B-448B-BED9-3F502204F535}" srcId="{190F3421-0375-436F-840F-EA5863A50FA4}" destId="{C234DBCA-E123-4F67-991C-C4B37E5411E2}" srcOrd="2" destOrd="0" parTransId="{FCF494BA-AE3F-4E38-9B87-95D01789CFDA}" sibTransId="{4D7B00D8-8E3A-4BFB-BF04-930C3A8948C0}"/>
    <dgm:cxn modelId="{F762E622-BABE-46FD-A353-5686F8C36834}" type="presOf" srcId="{C234DBCA-E123-4F67-991C-C4B37E5411E2}" destId="{9F5382CB-55F2-4D22-A64C-5BCF6F6B9E99}" srcOrd="0" destOrd="0" presId="urn:microsoft.com/office/officeart/2005/8/layout/hierarchy4"/>
    <dgm:cxn modelId="{B3650A33-5C6B-4ABB-A273-E17F25652816}" type="presOf" srcId="{AA666017-13F9-4C27-A318-0D6920A50453}" destId="{6EF60C56-6FA7-41B4-92A6-8F56CC1C325A}" srcOrd="0" destOrd="0" presId="urn:microsoft.com/office/officeart/2005/8/layout/hierarchy4"/>
    <dgm:cxn modelId="{AC435145-15BF-4821-87A0-54ECC6531424}" srcId="{190F3421-0375-436F-840F-EA5863A50FA4}" destId="{6A1C9B70-BDCF-4A92-B5EE-D6BE4A1B12D8}" srcOrd="0" destOrd="0" parTransId="{D13FC820-5DD8-4BE3-9996-13926606327D}" sibTransId="{FD0F8121-FB2F-4A3E-BB79-BD211689847B}"/>
    <dgm:cxn modelId="{05953D53-CE28-4368-A603-24AC1FC524D9}" srcId="{3F0EB66C-C691-4E03-8EA4-F5CAE0828111}" destId="{7E90D161-758B-4512-B65B-719DAD3F262C}" srcOrd="1" destOrd="0" parTransId="{0FFCC0C1-1A64-443D-888B-21A1DA8FF4BC}" sibTransId="{BB83FFCC-92D2-4322-A374-99F1273B5333}"/>
    <dgm:cxn modelId="{6085868B-2AD4-4DDD-A59C-730E73C7D39A}" type="presOf" srcId="{3F0EB66C-C691-4E03-8EA4-F5CAE0828111}" destId="{D688CBF5-B012-4138-BC76-402E33F6A027}" srcOrd="0" destOrd="0" presId="urn:microsoft.com/office/officeart/2005/8/layout/hierarchy4"/>
    <dgm:cxn modelId="{A6A7669E-A28F-4002-970A-B385928DBECA}" type="presOf" srcId="{190F3421-0375-436F-840F-EA5863A50FA4}" destId="{AE092C86-E596-4421-A174-54F6C9DCEB4E}" srcOrd="0" destOrd="0" presId="urn:microsoft.com/office/officeart/2005/8/layout/hierarchy4"/>
    <dgm:cxn modelId="{AD5B0AC3-9E2F-40BB-A3E3-12E50A023909}" srcId="{AA666017-13F9-4C27-A318-0D6920A50453}" destId="{190F3421-0375-436F-840F-EA5863A50FA4}" srcOrd="0" destOrd="0" parTransId="{C7943264-9D6B-4793-A1C4-1BA0E750F376}" sibTransId="{097E65ED-7E3D-4931-A490-5A7372EB6C30}"/>
    <dgm:cxn modelId="{253533C6-4680-4314-8F5D-015F4F30791B}" type="presOf" srcId="{7E90D161-758B-4512-B65B-719DAD3F262C}" destId="{32BBBBA9-B00D-4DB3-81B4-4E718B1166C0}" srcOrd="0" destOrd="0" presId="urn:microsoft.com/office/officeart/2005/8/layout/hierarchy4"/>
    <dgm:cxn modelId="{CF196CDE-2BBD-4D85-9225-DF3B7E95BA95}" srcId="{190F3421-0375-436F-840F-EA5863A50FA4}" destId="{3F0EB66C-C691-4E03-8EA4-F5CAE0828111}" srcOrd="1" destOrd="0" parTransId="{224CB428-4070-4B6D-999B-C1AA839D5CD0}" sibTransId="{186C06C9-D941-4EC5-94F2-2DE25D4A3B7A}"/>
    <dgm:cxn modelId="{053A8CEB-079A-4C30-A942-8D97351F10DD}" type="presOf" srcId="{9243095F-38B9-4679-A060-09C385BC6723}" destId="{E23EB1CE-6D1D-4A2E-84D9-F07D270774D6}" srcOrd="0" destOrd="0" presId="urn:microsoft.com/office/officeart/2005/8/layout/hierarchy4"/>
    <dgm:cxn modelId="{8B2B38F1-F11F-4956-8864-003A06FEE05D}" type="presOf" srcId="{6A1C9B70-BDCF-4A92-B5EE-D6BE4A1B12D8}" destId="{C4A9C7A1-23A2-42FC-8E25-9D77B3B5D4BA}" srcOrd="0" destOrd="0" presId="urn:microsoft.com/office/officeart/2005/8/layout/hierarchy4"/>
    <dgm:cxn modelId="{1CED4AF7-73BE-4FA5-86D2-EEBF6725E766}" srcId="{3F0EB66C-C691-4E03-8EA4-F5CAE0828111}" destId="{9243095F-38B9-4679-A060-09C385BC6723}" srcOrd="0" destOrd="0" parTransId="{E5D2B3B7-A7FC-4AE4-9BCF-4F5BD2198917}" sibTransId="{8D0CB906-37EC-4063-9273-A83E354D62CD}"/>
    <dgm:cxn modelId="{0CA9739C-3144-4EA2-9D17-35B41E17819D}" type="presParOf" srcId="{6EF60C56-6FA7-41B4-92A6-8F56CC1C325A}" destId="{B2FD1A8E-9A3F-496B-AB44-B3EB4A14677C}" srcOrd="0" destOrd="0" presId="urn:microsoft.com/office/officeart/2005/8/layout/hierarchy4"/>
    <dgm:cxn modelId="{C7342D87-9CF4-4421-A834-FA5763D40999}" type="presParOf" srcId="{B2FD1A8E-9A3F-496B-AB44-B3EB4A14677C}" destId="{AE092C86-E596-4421-A174-54F6C9DCEB4E}" srcOrd="0" destOrd="0" presId="urn:microsoft.com/office/officeart/2005/8/layout/hierarchy4"/>
    <dgm:cxn modelId="{D6B90056-E129-4783-94FD-4E321D398748}" type="presParOf" srcId="{B2FD1A8E-9A3F-496B-AB44-B3EB4A14677C}" destId="{65A97B7A-47E5-4192-9ECD-4B0929302A00}" srcOrd="1" destOrd="0" presId="urn:microsoft.com/office/officeart/2005/8/layout/hierarchy4"/>
    <dgm:cxn modelId="{42FC2B3F-F216-4733-9BFA-0B9774F2006E}" type="presParOf" srcId="{B2FD1A8E-9A3F-496B-AB44-B3EB4A14677C}" destId="{35F5DB91-5A92-4014-AFDB-272EB9F7BD36}" srcOrd="2" destOrd="0" presId="urn:microsoft.com/office/officeart/2005/8/layout/hierarchy4"/>
    <dgm:cxn modelId="{5FA57D2D-6113-439D-A3AA-FD5C967F3FA5}" type="presParOf" srcId="{35F5DB91-5A92-4014-AFDB-272EB9F7BD36}" destId="{DD18C856-313C-4198-9732-80377C42C057}" srcOrd="0" destOrd="0" presId="urn:microsoft.com/office/officeart/2005/8/layout/hierarchy4"/>
    <dgm:cxn modelId="{07FB7BDE-062F-4ADD-9BFB-3B44E2970AA1}" type="presParOf" srcId="{DD18C856-313C-4198-9732-80377C42C057}" destId="{C4A9C7A1-23A2-42FC-8E25-9D77B3B5D4BA}" srcOrd="0" destOrd="0" presId="urn:microsoft.com/office/officeart/2005/8/layout/hierarchy4"/>
    <dgm:cxn modelId="{20B2AEA4-306B-4783-A579-5D1FAE65F61E}" type="presParOf" srcId="{DD18C856-313C-4198-9732-80377C42C057}" destId="{BF647379-B465-40A1-8A2C-41A023C42608}" srcOrd="1" destOrd="0" presId="urn:microsoft.com/office/officeart/2005/8/layout/hierarchy4"/>
    <dgm:cxn modelId="{BF5F4189-CF62-4D3A-B4B0-1C9CB554EAC5}" type="presParOf" srcId="{35F5DB91-5A92-4014-AFDB-272EB9F7BD36}" destId="{E01097D2-3517-47C5-8FC5-EECFBDCABA88}" srcOrd="1" destOrd="0" presId="urn:microsoft.com/office/officeart/2005/8/layout/hierarchy4"/>
    <dgm:cxn modelId="{179A0BFE-ADBA-462F-A21C-917A45E118D8}" type="presParOf" srcId="{35F5DB91-5A92-4014-AFDB-272EB9F7BD36}" destId="{C7FB05F2-9011-401E-AAD0-A1DF14B70045}" srcOrd="2" destOrd="0" presId="urn:microsoft.com/office/officeart/2005/8/layout/hierarchy4"/>
    <dgm:cxn modelId="{C9865B2A-BE6A-402B-9076-F76988BD7774}" type="presParOf" srcId="{C7FB05F2-9011-401E-AAD0-A1DF14B70045}" destId="{D688CBF5-B012-4138-BC76-402E33F6A027}" srcOrd="0" destOrd="0" presId="urn:microsoft.com/office/officeart/2005/8/layout/hierarchy4"/>
    <dgm:cxn modelId="{2D3405DD-296B-429A-B710-C860F4B9DA6B}" type="presParOf" srcId="{C7FB05F2-9011-401E-AAD0-A1DF14B70045}" destId="{CA72EC06-10AB-40E6-A049-0D1A5048C832}" srcOrd="1" destOrd="0" presId="urn:microsoft.com/office/officeart/2005/8/layout/hierarchy4"/>
    <dgm:cxn modelId="{3098581E-1599-4930-A522-FD2B178364C2}" type="presParOf" srcId="{C7FB05F2-9011-401E-AAD0-A1DF14B70045}" destId="{0794CC44-B5BF-4ABB-B097-845F601175AB}" srcOrd="2" destOrd="0" presId="urn:microsoft.com/office/officeart/2005/8/layout/hierarchy4"/>
    <dgm:cxn modelId="{74ADA07F-CD6C-458A-AC5D-AD7DEFDAF609}" type="presParOf" srcId="{0794CC44-B5BF-4ABB-B097-845F601175AB}" destId="{D0D51B7A-EB3E-41B0-9F2F-8346A9447D7D}" srcOrd="0" destOrd="0" presId="urn:microsoft.com/office/officeart/2005/8/layout/hierarchy4"/>
    <dgm:cxn modelId="{F1552402-7D73-4548-BB6E-E6CCA24303F6}" type="presParOf" srcId="{D0D51B7A-EB3E-41B0-9F2F-8346A9447D7D}" destId="{E23EB1CE-6D1D-4A2E-84D9-F07D270774D6}" srcOrd="0" destOrd="0" presId="urn:microsoft.com/office/officeart/2005/8/layout/hierarchy4"/>
    <dgm:cxn modelId="{E72A7D98-2FCD-4135-9087-63A2EBB1C94F}" type="presParOf" srcId="{D0D51B7A-EB3E-41B0-9F2F-8346A9447D7D}" destId="{FBE74961-E2DC-4640-ADBC-6060739A8F0D}" srcOrd="1" destOrd="0" presId="urn:microsoft.com/office/officeart/2005/8/layout/hierarchy4"/>
    <dgm:cxn modelId="{A6A61CB3-885E-4CDE-8F28-0764308E55EF}" type="presParOf" srcId="{0794CC44-B5BF-4ABB-B097-845F601175AB}" destId="{ED0A9502-4812-4852-B477-1C8E4D6D3409}" srcOrd="1" destOrd="0" presId="urn:microsoft.com/office/officeart/2005/8/layout/hierarchy4"/>
    <dgm:cxn modelId="{094591C4-849E-487A-8FFA-3DD8A58F86D2}" type="presParOf" srcId="{0794CC44-B5BF-4ABB-B097-845F601175AB}" destId="{162A2740-307C-4245-894B-4129B494C57F}" srcOrd="2" destOrd="0" presId="urn:microsoft.com/office/officeart/2005/8/layout/hierarchy4"/>
    <dgm:cxn modelId="{D7FDFE20-AD40-42BB-AB13-C023C4C76D0E}" type="presParOf" srcId="{162A2740-307C-4245-894B-4129B494C57F}" destId="{32BBBBA9-B00D-4DB3-81B4-4E718B1166C0}" srcOrd="0" destOrd="0" presId="urn:microsoft.com/office/officeart/2005/8/layout/hierarchy4"/>
    <dgm:cxn modelId="{E4FFAE47-B11B-4DC6-9052-445A8954613D}" type="presParOf" srcId="{162A2740-307C-4245-894B-4129B494C57F}" destId="{4B6349DB-1630-4FE4-9C39-E219D0C8C727}" srcOrd="1" destOrd="0" presId="urn:microsoft.com/office/officeart/2005/8/layout/hierarchy4"/>
    <dgm:cxn modelId="{2ACD8249-32CE-4A6C-A19A-59B02D11204E}" type="presParOf" srcId="{35F5DB91-5A92-4014-AFDB-272EB9F7BD36}" destId="{7079C56D-4B8B-4413-AB8B-37B832D9FB7C}" srcOrd="3" destOrd="0" presId="urn:microsoft.com/office/officeart/2005/8/layout/hierarchy4"/>
    <dgm:cxn modelId="{C52775D5-9DA9-4795-BAC7-52C677396354}" type="presParOf" srcId="{35F5DB91-5A92-4014-AFDB-272EB9F7BD36}" destId="{EC2BAFBF-24E1-4F2F-A65A-D696A497080E}" srcOrd="4" destOrd="0" presId="urn:microsoft.com/office/officeart/2005/8/layout/hierarchy4"/>
    <dgm:cxn modelId="{3C398B2A-632E-4872-A4E4-C5159B997265}" type="presParOf" srcId="{EC2BAFBF-24E1-4F2F-A65A-D696A497080E}" destId="{9F5382CB-55F2-4D22-A64C-5BCF6F6B9E99}" srcOrd="0" destOrd="0" presId="urn:microsoft.com/office/officeart/2005/8/layout/hierarchy4"/>
    <dgm:cxn modelId="{48D02C15-8500-401F-BF0E-1488912F78ED}" type="presParOf" srcId="{EC2BAFBF-24E1-4F2F-A65A-D696A497080E}" destId="{89CB11E9-1271-40CD-81C7-CAFCA6F9D51B}" srcOrd="1" destOrd="0" presId="urn:microsoft.com/office/officeart/2005/8/layout/hierarchy4"/>
  </dgm:cxnLst>
  <dgm:bg/>
  <dgm:whole>
    <a:ln w="38100">
      <a:solidFill>
        <a:srgbClr val="7030A0"/>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6017-13F9-4C27-A318-0D6920A50453}" type="doc">
      <dgm:prSet loTypeId="urn:microsoft.com/office/officeart/2005/8/layout/architecture+Icon" loCatId="relationship" qsTypeId="urn:microsoft.com/office/officeart/2005/8/quickstyle/simple1" qsCatId="simple" csTypeId="urn:microsoft.com/office/officeart/2005/8/colors/colorful1" csCatId="colorful" phldr="1"/>
      <dgm:spPr/>
      <dgm:t>
        <a:bodyPr/>
        <a:lstStyle/>
        <a:p>
          <a:endParaRPr lang="en-US"/>
        </a:p>
      </dgm:t>
    </dgm:pt>
    <dgm:pt modelId="{190F3421-0375-436F-840F-EA5863A50FA4}">
      <dgm:prSet phldrT="[Text]"/>
      <dgm:spPr/>
      <dgm:t>
        <a:bodyPr/>
        <a:lstStyle/>
        <a:p>
          <a:r>
            <a:rPr lang="en-US" dirty="0"/>
            <a:t>main</a:t>
          </a:r>
        </a:p>
      </dgm:t>
    </dgm:pt>
    <dgm:pt modelId="{C7943264-9D6B-4793-A1C4-1BA0E750F376}" type="parTrans" cxnId="{AD5B0AC3-9E2F-40BB-A3E3-12E50A023909}">
      <dgm:prSet/>
      <dgm:spPr/>
      <dgm:t>
        <a:bodyPr/>
        <a:lstStyle/>
        <a:p>
          <a:endParaRPr lang="en-US"/>
        </a:p>
      </dgm:t>
    </dgm:pt>
    <dgm:pt modelId="{097E65ED-7E3D-4931-A490-5A7372EB6C30}" type="sibTrans" cxnId="{AD5B0AC3-9E2F-40BB-A3E3-12E50A023909}">
      <dgm:prSet/>
      <dgm:spPr/>
      <dgm:t>
        <a:bodyPr/>
        <a:lstStyle/>
        <a:p>
          <a:endParaRPr lang="en-US"/>
        </a:p>
      </dgm:t>
    </dgm:pt>
    <dgm:pt modelId="{6A1C9B70-BDCF-4A92-B5EE-D6BE4A1B12D8}">
      <dgm:prSet phldrT="[Text]"/>
      <dgm:spPr/>
      <dgm:t>
        <a:bodyPr/>
        <a:lstStyle/>
        <a:p>
          <a:r>
            <a:rPr lang="en-US" dirty="0"/>
            <a:t>Level 2</a:t>
          </a:r>
        </a:p>
      </dgm:t>
    </dgm:pt>
    <dgm:pt modelId="{D13FC820-5DD8-4BE3-9996-13926606327D}" type="parTrans" cxnId="{AC435145-15BF-4821-87A0-54ECC6531424}">
      <dgm:prSet/>
      <dgm:spPr/>
      <dgm:t>
        <a:bodyPr/>
        <a:lstStyle/>
        <a:p>
          <a:endParaRPr lang="en-US"/>
        </a:p>
      </dgm:t>
    </dgm:pt>
    <dgm:pt modelId="{FD0F8121-FB2F-4A3E-BB79-BD211689847B}" type="sibTrans" cxnId="{AC435145-15BF-4821-87A0-54ECC6531424}">
      <dgm:prSet/>
      <dgm:spPr/>
      <dgm:t>
        <a:bodyPr/>
        <a:lstStyle/>
        <a:p>
          <a:endParaRPr lang="en-US"/>
        </a:p>
      </dgm:t>
    </dgm:pt>
    <dgm:pt modelId="{3F0EB66C-C691-4E03-8EA4-F5CAE0828111}">
      <dgm:prSet phldrT="[Text]"/>
      <dgm:spPr/>
      <dgm:t>
        <a:bodyPr/>
        <a:lstStyle/>
        <a:p>
          <a:r>
            <a:rPr lang="en-US" dirty="0"/>
            <a:t>Level 2</a:t>
          </a:r>
        </a:p>
      </dgm:t>
    </dgm:pt>
    <dgm:pt modelId="{224CB428-4070-4B6D-999B-C1AA839D5CD0}" type="parTrans" cxnId="{CF196CDE-2BBD-4D85-9225-DF3B7E95BA95}">
      <dgm:prSet/>
      <dgm:spPr/>
      <dgm:t>
        <a:bodyPr/>
        <a:lstStyle/>
        <a:p>
          <a:endParaRPr lang="en-US"/>
        </a:p>
      </dgm:t>
    </dgm:pt>
    <dgm:pt modelId="{186C06C9-D941-4EC5-94F2-2DE25D4A3B7A}" type="sibTrans" cxnId="{CF196CDE-2BBD-4D85-9225-DF3B7E95BA95}">
      <dgm:prSet/>
      <dgm:spPr/>
      <dgm:t>
        <a:bodyPr/>
        <a:lstStyle/>
        <a:p>
          <a:endParaRPr lang="en-US"/>
        </a:p>
      </dgm:t>
    </dgm:pt>
    <dgm:pt modelId="{C234DBCA-E123-4F67-991C-C4B37E5411E2}">
      <dgm:prSet phldrT="[Text]"/>
      <dgm:spPr/>
      <dgm:t>
        <a:bodyPr/>
        <a:lstStyle/>
        <a:p>
          <a:r>
            <a:rPr lang="en-US" dirty="0"/>
            <a:t>Level 2</a:t>
          </a:r>
        </a:p>
      </dgm:t>
    </dgm:pt>
    <dgm:pt modelId="{FCF494BA-AE3F-4E38-9B87-95D01789CFDA}" type="parTrans" cxnId="{B547791C-569B-448B-BED9-3F502204F535}">
      <dgm:prSet/>
      <dgm:spPr/>
      <dgm:t>
        <a:bodyPr/>
        <a:lstStyle/>
        <a:p>
          <a:endParaRPr lang="en-US"/>
        </a:p>
      </dgm:t>
    </dgm:pt>
    <dgm:pt modelId="{4D7B00D8-8E3A-4BFB-BF04-930C3A8948C0}" type="sibTrans" cxnId="{B547791C-569B-448B-BED9-3F502204F535}">
      <dgm:prSet/>
      <dgm:spPr/>
      <dgm:t>
        <a:bodyPr/>
        <a:lstStyle/>
        <a:p>
          <a:endParaRPr lang="en-US"/>
        </a:p>
      </dgm:t>
    </dgm:pt>
    <dgm:pt modelId="{9243095F-38B9-4679-A060-09C385BC6723}">
      <dgm:prSet phldrT="[Text]"/>
      <dgm:spPr/>
      <dgm:t>
        <a:bodyPr/>
        <a:lstStyle/>
        <a:p>
          <a:r>
            <a:rPr lang="en-US" dirty="0"/>
            <a:t>Level 3</a:t>
          </a:r>
        </a:p>
      </dgm:t>
    </dgm:pt>
    <dgm:pt modelId="{E5D2B3B7-A7FC-4AE4-9BCF-4F5BD2198917}" type="parTrans" cxnId="{1CED4AF7-73BE-4FA5-86D2-EEBF6725E766}">
      <dgm:prSet/>
      <dgm:spPr/>
      <dgm:t>
        <a:bodyPr/>
        <a:lstStyle/>
        <a:p>
          <a:endParaRPr lang="en-US"/>
        </a:p>
      </dgm:t>
    </dgm:pt>
    <dgm:pt modelId="{8D0CB906-37EC-4063-9273-A83E354D62CD}" type="sibTrans" cxnId="{1CED4AF7-73BE-4FA5-86D2-EEBF6725E766}">
      <dgm:prSet/>
      <dgm:spPr/>
      <dgm:t>
        <a:bodyPr/>
        <a:lstStyle/>
        <a:p>
          <a:endParaRPr lang="en-US"/>
        </a:p>
      </dgm:t>
    </dgm:pt>
    <dgm:pt modelId="{7E90D161-758B-4512-B65B-719DAD3F262C}">
      <dgm:prSet phldrT="[Text]"/>
      <dgm:spPr/>
      <dgm:t>
        <a:bodyPr/>
        <a:lstStyle/>
        <a:p>
          <a:r>
            <a:rPr lang="en-US" dirty="0"/>
            <a:t>Level 3</a:t>
          </a:r>
        </a:p>
      </dgm:t>
    </dgm:pt>
    <dgm:pt modelId="{0FFCC0C1-1A64-443D-888B-21A1DA8FF4BC}" type="parTrans" cxnId="{05953D53-CE28-4368-A603-24AC1FC524D9}">
      <dgm:prSet/>
      <dgm:spPr/>
      <dgm:t>
        <a:bodyPr/>
        <a:lstStyle/>
        <a:p>
          <a:endParaRPr lang="en-US"/>
        </a:p>
      </dgm:t>
    </dgm:pt>
    <dgm:pt modelId="{BB83FFCC-92D2-4322-A374-99F1273B5333}" type="sibTrans" cxnId="{05953D53-CE28-4368-A603-24AC1FC524D9}">
      <dgm:prSet/>
      <dgm:spPr/>
      <dgm:t>
        <a:bodyPr/>
        <a:lstStyle/>
        <a:p>
          <a:endParaRPr lang="en-US"/>
        </a:p>
      </dgm:t>
    </dgm:pt>
    <dgm:pt modelId="{6DC1E253-7B0F-4B21-9E77-DCA883BCF561}" type="pres">
      <dgm:prSet presAssocID="{AA666017-13F9-4C27-A318-0D6920A50453}" presName="Name0" presStyleCnt="0">
        <dgm:presLayoutVars>
          <dgm:chPref val="1"/>
          <dgm:dir/>
          <dgm:animOne val="branch"/>
          <dgm:animLvl val="lvl"/>
          <dgm:resizeHandles/>
        </dgm:presLayoutVars>
      </dgm:prSet>
      <dgm:spPr/>
    </dgm:pt>
    <dgm:pt modelId="{F767C418-0224-434B-99A1-5619D91BC417}" type="pres">
      <dgm:prSet presAssocID="{190F3421-0375-436F-840F-EA5863A50FA4}" presName="vertOne" presStyleCnt="0"/>
      <dgm:spPr/>
    </dgm:pt>
    <dgm:pt modelId="{50016120-56D8-40FB-AFC1-51696CB8E42B}" type="pres">
      <dgm:prSet presAssocID="{190F3421-0375-436F-840F-EA5863A50FA4}" presName="txOne" presStyleLbl="node0" presStyleIdx="0" presStyleCnt="1">
        <dgm:presLayoutVars>
          <dgm:chPref val="3"/>
        </dgm:presLayoutVars>
      </dgm:prSet>
      <dgm:spPr/>
    </dgm:pt>
    <dgm:pt modelId="{D8DBE279-905C-42EE-AA0F-ABA00DB086FC}" type="pres">
      <dgm:prSet presAssocID="{190F3421-0375-436F-840F-EA5863A50FA4}" presName="parTransOne" presStyleCnt="0"/>
      <dgm:spPr/>
    </dgm:pt>
    <dgm:pt modelId="{F8B8D6F8-BA4F-4688-81FB-81D9F75E120C}" type="pres">
      <dgm:prSet presAssocID="{190F3421-0375-436F-840F-EA5863A50FA4}" presName="horzOne" presStyleCnt="0"/>
      <dgm:spPr/>
    </dgm:pt>
    <dgm:pt modelId="{BED07B8E-5540-4E60-82D8-F6B9F5FB835F}" type="pres">
      <dgm:prSet presAssocID="{6A1C9B70-BDCF-4A92-B5EE-D6BE4A1B12D8}" presName="vertTwo" presStyleCnt="0"/>
      <dgm:spPr/>
    </dgm:pt>
    <dgm:pt modelId="{2FAE2FFB-A368-477F-B26D-046F8CAAF877}" type="pres">
      <dgm:prSet presAssocID="{6A1C9B70-BDCF-4A92-B5EE-D6BE4A1B12D8}" presName="txTwo" presStyleLbl="node2" presStyleIdx="0" presStyleCnt="3">
        <dgm:presLayoutVars>
          <dgm:chPref val="3"/>
        </dgm:presLayoutVars>
      </dgm:prSet>
      <dgm:spPr/>
    </dgm:pt>
    <dgm:pt modelId="{55CC742E-5B35-45B8-9B8B-3729187A26F7}" type="pres">
      <dgm:prSet presAssocID="{6A1C9B70-BDCF-4A92-B5EE-D6BE4A1B12D8}" presName="horzTwo" presStyleCnt="0"/>
      <dgm:spPr/>
    </dgm:pt>
    <dgm:pt modelId="{5E471C9C-8F2A-4BFA-A6F7-BBE993CB8CAD}" type="pres">
      <dgm:prSet presAssocID="{FD0F8121-FB2F-4A3E-BB79-BD211689847B}" presName="sibSpaceTwo" presStyleCnt="0"/>
      <dgm:spPr/>
    </dgm:pt>
    <dgm:pt modelId="{9133A8C1-90B4-423B-820C-CBA143498ECF}" type="pres">
      <dgm:prSet presAssocID="{3F0EB66C-C691-4E03-8EA4-F5CAE0828111}" presName="vertTwo" presStyleCnt="0"/>
      <dgm:spPr/>
    </dgm:pt>
    <dgm:pt modelId="{393E3A54-2D8E-4797-A106-F25B8A20F1A3}" type="pres">
      <dgm:prSet presAssocID="{3F0EB66C-C691-4E03-8EA4-F5CAE0828111}" presName="txTwo" presStyleLbl="node2" presStyleIdx="1" presStyleCnt="3">
        <dgm:presLayoutVars>
          <dgm:chPref val="3"/>
        </dgm:presLayoutVars>
      </dgm:prSet>
      <dgm:spPr/>
    </dgm:pt>
    <dgm:pt modelId="{A0E69792-AD38-49A7-9B33-06EC0812C303}" type="pres">
      <dgm:prSet presAssocID="{3F0EB66C-C691-4E03-8EA4-F5CAE0828111}" presName="parTransTwo" presStyleCnt="0"/>
      <dgm:spPr/>
    </dgm:pt>
    <dgm:pt modelId="{2B7F6368-D195-47F6-82C4-FF70337DCF75}" type="pres">
      <dgm:prSet presAssocID="{3F0EB66C-C691-4E03-8EA4-F5CAE0828111}" presName="horzTwo" presStyleCnt="0"/>
      <dgm:spPr/>
    </dgm:pt>
    <dgm:pt modelId="{13534562-7854-4D08-BEB8-6A8FA1EE8CE8}" type="pres">
      <dgm:prSet presAssocID="{9243095F-38B9-4679-A060-09C385BC6723}" presName="vertThree" presStyleCnt="0"/>
      <dgm:spPr/>
    </dgm:pt>
    <dgm:pt modelId="{5FF5459D-1858-4901-A97A-CD8F3545704B}" type="pres">
      <dgm:prSet presAssocID="{9243095F-38B9-4679-A060-09C385BC6723}" presName="txThree" presStyleLbl="node3" presStyleIdx="0" presStyleCnt="2">
        <dgm:presLayoutVars>
          <dgm:chPref val="3"/>
        </dgm:presLayoutVars>
      </dgm:prSet>
      <dgm:spPr/>
    </dgm:pt>
    <dgm:pt modelId="{461E7003-5AE2-47D3-8167-2F779BB9712B}" type="pres">
      <dgm:prSet presAssocID="{9243095F-38B9-4679-A060-09C385BC6723}" presName="horzThree" presStyleCnt="0"/>
      <dgm:spPr/>
    </dgm:pt>
    <dgm:pt modelId="{80AA1F35-68D1-402E-84F9-6694FF2EBA72}" type="pres">
      <dgm:prSet presAssocID="{8D0CB906-37EC-4063-9273-A83E354D62CD}" presName="sibSpaceThree" presStyleCnt="0"/>
      <dgm:spPr/>
    </dgm:pt>
    <dgm:pt modelId="{46210889-B490-4F33-9C9E-BAE6125173FF}" type="pres">
      <dgm:prSet presAssocID="{7E90D161-758B-4512-B65B-719DAD3F262C}" presName="vertThree" presStyleCnt="0"/>
      <dgm:spPr/>
    </dgm:pt>
    <dgm:pt modelId="{C222CBB6-53DF-441C-9FE2-A833EDEE8A99}" type="pres">
      <dgm:prSet presAssocID="{7E90D161-758B-4512-B65B-719DAD3F262C}" presName="txThree" presStyleLbl="node3" presStyleIdx="1" presStyleCnt="2">
        <dgm:presLayoutVars>
          <dgm:chPref val="3"/>
        </dgm:presLayoutVars>
      </dgm:prSet>
      <dgm:spPr/>
    </dgm:pt>
    <dgm:pt modelId="{07E8F3E3-06B8-4C6F-BB79-9281EE34C277}" type="pres">
      <dgm:prSet presAssocID="{7E90D161-758B-4512-B65B-719DAD3F262C}" presName="horzThree" presStyleCnt="0"/>
      <dgm:spPr/>
    </dgm:pt>
    <dgm:pt modelId="{CCC8B9D8-F176-4A5A-BC18-4AC283E5D538}" type="pres">
      <dgm:prSet presAssocID="{186C06C9-D941-4EC5-94F2-2DE25D4A3B7A}" presName="sibSpaceTwo" presStyleCnt="0"/>
      <dgm:spPr/>
    </dgm:pt>
    <dgm:pt modelId="{2AED9165-4B0F-4D1F-A5E3-D496C22C7A67}" type="pres">
      <dgm:prSet presAssocID="{C234DBCA-E123-4F67-991C-C4B37E5411E2}" presName="vertTwo" presStyleCnt="0"/>
      <dgm:spPr/>
    </dgm:pt>
    <dgm:pt modelId="{C3151B0A-23CF-4EAA-8986-008F51D25A39}" type="pres">
      <dgm:prSet presAssocID="{C234DBCA-E123-4F67-991C-C4B37E5411E2}" presName="txTwo" presStyleLbl="node2" presStyleIdx="2" presStyleCnt="3">
        <dgm:presLayoutVars>
          <dgm:chPref val="3"/>
        </dgm:presLayoutVars>
      </dgm:prSet>
      <dgm:spPr/>
    </dgm:pt>
    <dgm:pt modelId="{AD1F1011-BAE4-4932-8003-994083C2295D}" type="pres">
      <dgm:prSet presAssocID="{C234DBCA-E123-4F67-991C-C4B37E5411E2}" presName="horzTwo" presStyleCnt="0"/>
      <dgm:spPr/>
    </dgm:pt>
  </dgm:ptLst>
  <dgm:cxnLst>
    <dgm:cxn modelId="{B547791C-569B-448B-BED9-3F502204F535}" srcId="{190F3421-0375-436F-840F-EA5863A50FA4}" destId="{C234DBCA-E123-4F67-991C-C4B37E5411E2}" srcOrd="2" destOrd="0" parTransId="{FCF494BA-AE3F-4E38-9B87-95D01789CFDA}" sibTransId="{4D7B00D8-8E3A-4BFB-BF04-930C3A8948C0}"/>
    <dgm:cxn modelId="{D58B3A24-543B-45AF-85B3-F786036F950E}" type="presOf" srcId="{AA666017-13F9-4C27-A318-0D6920A50453}" destId="{6DC1E253-7B0F-4B21-9E77-DCA883BCF561}" srcOrd="0" destOrd="0" presId="urn:microsoft.com/office/officeart/2005/8/layout/architecture+Icon"/>
    <dgm:cxn modelId="{BFCB312D-7B01-422A-BCC7-9C190C147B28}" type="presOf" srcId="{9243095F-38B9-4679-A060-09C385BC6723}" destId="{5FF5459D-1858-4901-A97A-CD8F3545704B}" srcOrd="0" destOrd="0" presId="urn:microsoft.com/office/officeart/2005/8/layout/architecture+Icon"/>
    <dgm:cxn modelId="{AC435145-15BF-4821-87A0-54ECC6531424}" srcId="{190F3421-0375-436F-840F-EA5863A50FA4}" destId="{6A1C9B70-BDCF-4A92-B5EE-D6BE4A1B12D8}" srcOrd="0" destOrd="0" parTransId="{D13FC820-5DD8-4BE3-9996-13926606327D}" sibTransId="{FD0F8121-FB2F-4A3E-BB79-BD211689847B}"/>
    <dgm:cxn modelId="{05953D53-CE28-4368-A603-24AC1FC524D9}" srcId="{3F0EB66C-C691-4E03-8EA4-F5CAE0828111}" destId="{7E90D161-758B-4512-B65B-719DAD3F262C}" srcOrd="1" destOrd="0" parTransId="{0FFCC0C1-1A64-443D-888B-21A1DA8FF4BC}" sibTransId="{BB83FFCC-92D2-4322-A374-99F1273B5333}"/>
    <dgm:cxn modelId="{F47ABB92-91D9-440C-AA74-BF9567A2B8BA}" type="presOf" srcId="{6A1C9B70-BDCF-4A92-B5EE-D6BE4A1B12D8}" destId="{2FAE2FFB-A368-477F-B26D-046F8CAAF877}" srcOrd="0" destOrd="0" presId="urn:microsoft.com/office/officeart/2005/8/layout/architecture+Icon"/>
    <dgm:cxn modelId="{BBECE495-CDCC-4870-AD98-FB94E8BBC09D}" type="presOf" srcId="{7E90D161-758B-4512-B65B-719DAD3F262C}" destId="{C222CBB6-53DF-441C-9FE2-A833EDEE8A99}" srcOrd="0" destOrd="0" presId="urn:microsoft.com/office/officeart/2005/8/layout/architecture+Icon"/>
    <dgm:cxn modelId="{CF6BBAA2-5BAE-4024-A39B-9D0696AA347A}" type="presOf" srcId="{190F3421-0375-436F-840F-EA5863A50FA4}" destId="{50016120-56D8-40FB-AFC1-51696CB8E42B}" srcOrd="0" destOrd="0" presId="urn:microsoft.com/office/officeart/2005/8/layout/architecture+Icon"/>
    <dgm:cxn modelId="{EE1E4EAC-9E92-4CF4-9BAC-0A4DCD4BA0E9}" type="presOf" srcId="{C234DBCA-E123-4F67-991C-C4B37E5411E2}" destId="{C3151B0A-23CF-4EAA-8986-008F51D25A39}" srcOrd="0" destOrd="0" presId="urn:microsoft.com/office/officeart/2005/8/layout/architecture+Icon"/>
    <dgm:cxn modelId="{AD5B0AC3-9E2F-40BB-A3E3-12E50A023909}" srcId="{AA666017-13F9-4C27-A318-0D6920A50453}" destId="{190F3421-0375-436F-840F-EA5863A50FA4}" srcOrd="0" destOrd="0" parTransId="{C7943264-9D6B-4793-A1C4-1BA0E750F376}" sibTransId="{097E65ED-7E3D-4931-A490-5A7372EB6C30}"/>
    <dgm:cxn modelId="{CF196CDE-2BBD-4D85-9225-DF3B7E95BA95}" srcId="{190F3421-0375-436F-840F-EA5863A50FA4}" destId="{3F0EB66C-C691-4E03-8EA4-F5CAE0828111}" srcOrd="1" destOrd="0" parTransId="{224CB428-4070-4B6D-999B-C1AA839D5CD0}" sibTransId="{186C06C9-D941-4EC5-94F2-2DE25D4A3B7A}"/>
    <dgm:cxn modelId="{1CED4AF7-73BE-4FA5-86D2-EEBF6725E766}" srcId="{3F0EB66C-C691-4E03-8EA4-F5CAE0828111}" destId="{9243095F-38B9-4679-A060-09C385BC6723}" srcOrd="0" destOrd="0" parTransId="{E5D2B3B7-A7FC-4AE4-9BCF-4F5BD2198917}" sibTransId="{8D0CB906-37EC-4063-9273-A83E354D62CD}"/>
    <dgm:cxn modelId="{D9A2C4FC-6AF4-43FF-8270-D8F9D80DD179}" type="presOf" srcId="{3F0EB66C-C691-4E03-8EA4-F5CAE0828111}" destId="{393E3A54-2D8E-4797-A106-F25B8A20F1A3}" srcOrd="0" destOrd="0" presId="urn:microsoft.com/office/officeart/2005/8/layout/architecture+Icon"/>
    <dgm:cxn modelId="{D95EF931-6550-4BC6-98EB-2E8F1EE0547D}" type="presParOf" srcId="{6DC1E253-7B0F-4B21-9E77-DCA883BCF561}" destId="{F767C418-0224-434B-99A1-5619D91BC417}" srcOrd="0" destOrd="0" presId="urn:microsoft.com/office/officeart/2005/8/layout/architecture+Icon"/>
    <dgm:cxn modelId="{AB922A72-1EDC-4E68-AD53-06A7354DF665}" type="presParOf" srcId="{F767C418-0224-434B-99A1-5619D91BC417}" destId="{50016120-56D8-40FB-AFC1-51696CB8E42B}" srcOrd="0" destOrd="0" presId="urn:microsoft.com/office/officeart/2005/8/layout/architecture+Icon"/>
    <dgm:cxn modelId="{230A1E93-4907-42F1-87FD-4F65967C340C}" type="presParOf" srcId="{F767C418-0224-434B-99A1-5619D91BC417}" destId="{D8DBE279-905C-42EE-AA0F-ABA00DB086FC}" srcOrd="1" destOrd="0" presId="urn:microsoft.com/office/officeart/2005/8/layout/architecture+Icon"/>
    <dgm:cxn modelId="{E6A7F579-5632-472C-9504-4AC76988ACAD}" type="presParOf" srcId="{F767C418-0224-434B-99A1-5619D91BC417}" destId="{F8B8D6F8-BA4F-4688-81FB-81D9F75E120C}" srcOrd="2" destOrd="0" presId="urn:microsoft.com/office/officeart/2005/8/layout/architecture+Icon"/>
    <dgm:cxn modelId="{B17CDFB2-8673-44FB-9DAA-49BD6F2774C6}" type="presParOf" srcId="{F8B8D6F8-BA4F-4688-81FB-81D9F75E120C}" destId="{BED07B8E-5540-4E60-82D8-F6B9F5FB835F}" srcOrd="0" destOrd="0" presId="urn:microsoft.com/office/officeart/2005/8/layout/architecture+Icon"/>
    <dgm:cxn modelId="{9697CD9A-26F6-4B48-BFDA-8875B9AE9134}" type="presParOf" srcId="{BED07B8E-5540-4E60-82D8-F6B9F5FB835F}" destId="{2FAE2FFB-A368-477F-B26D-046F8CAAF877}" srcOrd="0" destOrd="0" presId="urn:microsoft.com/office/officeart/2005/8/layout/architecture+Icon"/>
    <dgm:cxn modelId="{D8C4B6FB-7725-4E80-BC1E-2E403EB79E4B}" type="presParOf" srcId="{BED07B8E-5540-4E60-82D8-F6B9F5FB835F}" destId="{55CC742E-5B35-45B8-9B8B-3729187A26F7}" srcOrd="1" destOrd="0" presId="urn:microsoft.com/office/officeart/2005/8/layout/architecture+Icon"/>
    <dgm:cxn modelId="{5057D227-7DB7-44F6-8E94-8300BAF23BAD}" type="presParOf" srcId="{F8B8D6F8-BA4F-4688-81FB-81D9F75E120C}" destId="{5E471C9C-8F2A-4BFA-A6F7-BBE993CB8CAD}" srcOrd="1" destOrd="0" presId="urn:microsoft.com/office/officeart/2005/8/layout/architecture+Icon"/>
    <dgm:cxn modelId="{181B373B-4B51-4A90-A2EB-49425B7690AF}" type="presParOf" srcId="{F8B8D6F8-BA4F-4688-81FB-81D9F75E120C}" destId="{9133A8C1-90B4-423B-820C-CBA143498ECF}" srcOrd="2" destOrd="0" presId="urn:microsoft.com/office/officeart/2005/8/layout/architecture+Icon"/>
    <dgm:cxn modelId="{AE5CF4E1-43A1-41F4-85B7-BA7102E0E232}" type="presParOf" srcId="{9133A8C1-90B4-423B-820C-CBA143498ECF}" destId="{393E3A54-2D8E-4797-A106-F25B8A20F1A3}" srcOrd="0" destOrd="0" presId="urn:microsoft.com/office/officeart/2005/8/layout/architecture+Icon"/>
    <dgm:cxn modelId="{F94E95A4-33BB-4A78-8116-CF0C4C93C2CA}" type="presParOf" srcId="{9133A8C1-90B4-423B-820C-CBA143498ECF}" destId="{A0E69792-AD38-49A7-9B33-06EC0812C303}" srcOrd="1" destOrd="0" presId="urn:microsoft.com/office/officeart/2005/8/layout/architecture+Icon"/>
    <dgm:cxn modelId="{CA25D155-EE18-44AA-9EBB-5B952A503E92}" type="presParOf" srcId="{9133A8C1-90B4-423B-820C-CBA143498ECF}" destId="{2B7F6368-D195-47F6-82C4-FF70337DCF75}" srcOrd="2" destOrd="0" presId="urn:microsoft.com/office/officeart/2005/8/layout/architecture+Icon"/>
    <dgm:cxn modelId="{57B28B79-3C9C-40B9-8449-064A63520533}" type="presParOf" srcId="{2B7F6368-D195-47F6-82C4-FF70337DCF75}" destId="{13534562-7854-4D08-BEB8-6A8FA1EE8CE8}" srcOrd="0" destOrd="0" presId="urn:microsoft.com/office/officeart/2005/8/layout/architecture+Icon"/>
    <dgm:cxn modelId="{8946A8C6-BAAA-4138-96CD-CCA4DBF5EEDB}" type="presParOf" srcId="{13534562-7854-4D08-BEB8-6A8FA1EE8CE8}" destId="{5FF5459D-1858-4901-A97A-CD8F3545704B}" srcOrd="0" destOrd="0" presId="urn:microsoft.com/office/officeart/2005/8/layout/architecture+Icon"/>
    <dgm:cxn modelId="{377E2604-72C8-42B4-968B-DCAED9DF7198}" type="presParOf" srcId="{13534562-7854-4D08-BEB8-6A8FA1EE8CE8}" destId="{461E7003-5AE2-47D3-8167-2F779BB9712B}" srcOrd="1" destOrd="0" presId="urn:microsoft.com/office/officeart/2005/8/layout/architecture+Icon"/>
    <dgm:cxn modelId="{15E18730-FCFE-445B-AFCD-63B8AC043A3C}" type="presParOf" srcId="{2B7F6368-D195-47F6-82C4-FF70337DCF75}" destId="{80AA1F35-68D1-402E-84F9-6694FF2EBA72}" srcOrd="1" destOrd="0" presId="urn:microsoft.com/office/officeart/2005/8/layout/architecture+Icon"/>
    <dgm:cxn modelId="{C13E3452-059E-41FD-90AF-E76EC1941D64}" type="presParOf" srcId="{2B7F6368-D195-47F6-82C4-FF70337DCF75}" destId="{46210889-B490-4F33-9C9E-BAE6125173FF}" srcOrd="2" destOrd="0" presId="urn:microsoft.com/office/officeart/2005/8/layout/architecture+Icon"/>
    <dgm:cxn modelId="{774C1529-FB59-432E-918A-9FAD1654036A}" type="presParOf" srcId="{46210889-B490-4F33-9C9E-BAE6125173FF}" destId="{C222CBB6-53DF-441C-9FE2-A833EDEE8A99}" srcOrd="0" destOrd="0" presId="urn:microsoft.com/office/officeart/2005/8/layout/architecture+Icon"/>
    <dgm:cxn modelId="{3A325B3C-4BB9-48C3-ADD3-4988FBA2F339}" type="presParOf" srcId="{46210889-B490-4F33-9C9E-BAE6125173FF}" destId="{07E8F3E3-06B8-4C6F-BB79-9281EE34C277}" srcOrd="1" destOrd="0" presId="urn:microsoft.com/office/officeart/2005/8/layout/architecture+Icon"/>
    <dgm:cxn modelId="{FFC99350-8DAD-42C3-81CB-69C1E35103CE}" type="presParOf" srcId="{F8B8D6F8-BA4F-4688-81FB-81D9F75E120C}" destId="{CCC8B9D8-F176-4A5A-BC18-4AC283E5D538}" srcOrd="3" destOrd="0" presId="urn:microsoft.com/office/officeart/2005/8/layout/architecture+Icon"/>
    <dgm:cxn modelId="{81163B0A-83C4-4E71-B059-7244A13F92A7}" type="presParOf" srcId="{F8B8D6F8-BA4F-4688-81FB-81D9F75E120C}" destId="{2AED9165-4B0F-4D1F-A5E3-D496C22C7A67}" srcOrd="4" destOrd="0" presId="urn:microsoft.com/office/officeart/2005/8/layout/architecture+Icon"/>
    <dgm:cxn modelId="{65618B46-EDA6-4DD9-86CB-9314A8D61E27}" type="presParOf" srcId="{2AED9165-4B0F-4D1F-A5E3-D496C22C7A67}" destId="{C3151B0A-23CF-4EAA-8986-008F51D25A39}" srcOrd="0" destOrd="0" presId="urn:microsoft.com/office/officeart/2005/8/layout/architecture+Icon"/>
    <dgm:cxn modelId="{7421FDCD-990C-4F44-96B1-B9EE1D619C57}" type="presParOf" srcId="{2AED9165-4B0F-4D1F-A5E3-D496C22C7A67}" destId="{AD1F1011-BAE4-4932-8003-994083C2295D}" srcOrd="1" destOrd="0" presId="urn:microsoft.com/office/officeart/2005/8/layout/architecture+Icon"/>
  </dgm:cxnLst>
  <dgm:bg/>
  <dgm:whole>
    <a:ln w="38100">
      <a:solidFill>
        <a:srgbClr val="7030A0"/>
      </a:solid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92C86-E596-4421-A174-54F6C9DCEB4E}">
      <dsp:nvSpPr>
        <dsp:cNvPr id="0" name=""/>
        <dsp:cNvSpPr/>
      </dsp:nvSpPr>
      <dsp:spPr>
        <a:xfrm>
          <a:off x="1551" y="235"/>
          <a:ext cx="3273496" cy="495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main</a:t>
          </a:r>
        </a:p>
      </dsp:txBody>
      <dsp:txXfrm>
        <a:off x="16060" y="14744"/>
        <a:ext cx="3244478" cy="466356"/>
      </dsp:txXfrm>
    </dsp:sp>
    <dsp:sp modelId="{C4A9C7A1-23A2-42FC-8E25-9D77B3B5D4BA}">
      <dsp:nvSpPr>
        <dsp:cNvPr id="0" name=""/>
        <dsp:cNvSpPr/>
      </dsp:nvSpPr>
      <dsp:spPr>
        <a:xfrm>
          <a:off x="1551" y="552412"/>
          <a:ext cx="777552" cy="4953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2</a:t>
          </a:r>
        </a:p>
      </dsp:txBody>
      <dsp:txXfrm>
        <a:off x="16060" y="566921"/>
        <a:ext cx="748534" cy="466356"/>
      </dsp:txXfrm>
    </dsp:sp>
    <dsp:sp modelId="{D688CBF5-B012-4138-BC76-402E33F6A027}">
      <dsp:nvSpPr>
        <dsp:cNvPr id="0" name=""/>
        <dsp:cNvSpPr/>
      </dsp:nvSpPr>
      <dsp:spPr>
        <a:xfrm>
          <a:off x="844418" y="552412"/>
          <a:ext cx="1587762" cy="4953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2</a:t>
          </a:r>
        </a:p>
      </dsp:txBody>
      <dsp:txXfrm>
        <a:off x="858927" y="566921"/>
        <a:ext cx="1558744" cy="466356"/>
      </dsp:txXfrm>
    </dsp:sp>
    <dsp:sp modelId="{E23EB1CE-6D1D-4A2E-84D9-F07D270774D6}">
      <dsp:nvSpPr>
        <dsp:cNvPr id="0" name=""/>
        <dsp:cNvSpPr/>
      </dsp:nvSpPr>
      <dsp:spPr>
        <a:xfrm>
          <a:off x="844418" y="1104590"/>
          <a:ext cx="777552" cy="4953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3</a:t>
          </a:r>
        </a:p>
      </dsp:txBody>
      <dsp:txXfrm>
        <a:off x="858927" y="1119099"/>
        <a:ext cx="748534" cy="466356"/>
      </dsp:txXfrm>
    </dsp:sp>
    <dsp:sp modelId="{32BBBBA9-B00D-4DB3-81B4-4E718B1166C0}">
      <dsp:nvSpPr>
        <dsp:cNvPr id="0" name=""/>
        <dsp:cNvSpPr/>
      </dsp:nvSpPr>
      <dsp:spPr>
        <a:xfrm>
          <a:off x="1654628" y="1104590"/>
          <a:ext cx="777552" cy="4953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3</a:t>
          </a:r>
        </a:p>
      </dsp:txBody>
      <dsp:txXfrm>
        <a:off x="1669137" y="1119099"/>
        <a:ext cx="748534" cy="466356"/>
      </dsp:txXfrm>
    </dsp:sp>
    <dsp:sp modelId="{9F5382CB-55F2-4D22-A64C-5BCF6F6B9E99}">
      <dsp:nvSpPr>
        <dsp:cNvPr id="0" name=""/>
        <dsp:cNvSpPr/>
      </dsp:nvSpPr>
      <dsp:spPr>
        <a:xfrm>
          <a:off x="2497495" y="552412"/>
          <a:ext cx="777552" cy="4953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2</a:t>
          </a:r>
        </a:p>
      </dsp:txBody>
      <dsp:txXfrm>
        <a:off x="2512004" y="566921"/>
        <a:ext cx="748534" cy="466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16120-56D8-40FB-AFC1-51696CB8E42B}">
      <dsp:nvSpPr>
        <dsp:cNvPr id="0" name=""/>
        <dsp:cNvSpPr/>
      </dsp:nvSpPr>
      <dsp:spPr>
        <a:xfrm>
          <a:off x="1551" y="1104590"/>
          <a:ext cx="3273496" cy="495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main</a:t>
          </a:r>
        </a:p>
      </dsp:txBody>
      <dsp:txXfrm>
        <a:off x="16060" y="1119099"/>
        <a:ext cx="3244478" cy="466356"/>
      </dsp:txXfrm>
    </dsp:sp>
    <dsp:sp modelId="{2FAE2FFB-A368-477F-B26D-046F8CAAF877}">
      <dsp:nvSpPr>
        <dsp:cNvPr id="0" name=""/>
        <dsp:cNvSpPr/>
      </dsp:nvSpPr>
      <dsp:spPr>
        <a:xfrm>
          <a:off x="1551" y="552412"/>
          <a:ext cx="777552" cy="4953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2</a:t>
          </a:r>
        </a:p>
      </dsp:txBody>
      <dsp:txXfrm>
        <a:off x="16060" y="566921"/>
        <a:ext cx="748534" cy="466356"/>
      </dsp:txXfrm>
    </dsp:sp>
    <dsp:sp modelId="{393E3A54-2D8E-4797-A106-F25B8A20F1A3}">
      <dsp:nvSpPr>
        <dsp:cNvPr id="0" name=""/>
        <dsp:cNvSpPr/>
      </dsp:nvSpPr>
      <dsp:spPr>
        <a:xfrm>
          <a:off x="844418" y="552412"/>
          <a:ext cx="1587762" cy="4953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2</a:t>
          </a:r>
        </a:p>
      </dsp:txBody>
      <dsp:txXfrm>
        <a:off x="858927" y="566921"/>
        <a:ext cx="1558744" cy="466356"/>
      </dsp:txXfrm>
    </dsp:sp>
    <dsp:sp modelId="{5FF5459D-1858-4901-A97A-CD8F3545704B}">
      <dsp:nvSpPr>
        <dsp:cNvPr id="0" name=""/>
        <dsp:cNvSpPr/>
      </dsp:nvSpPr>
      <dsp:spPr>
        <a:xfrm>
          <a:off x="844418" y="235"/>
          <a:ext cx="777552" cy="4953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3</a:t>
          </a:r>
        </a:p>
      </dsp:txBody>
      <dsp:txXfrm>
        <a:off x="858927" y="14744"/>
        <a:ext cx="748534" cy="466356"/>
      </dsp:txXfrm>
    </dsp:sp>
    <dsp:sp modelId="{C222CBB6-53DF-441C-9FE2-A833EDEE8A99}">
      <dsp:nvSpPr>
        <dsp:cNvPr id="0" name=""/>
        <dsp:cNvSpPr/>
      </dsp:nvSpPr>
      <dsp:spPr>
        <a:xfrm>
          <a:off x="1654628" y="235"/>
          <a:ext cx="777552" cy="4953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3</a:t>
          </a:r>
        </a:p>
      </dsp:txBody>
      <dsp:txXfrm>
        <a:off x="1669137" y="14744"/>
        <a:ext cx="748534" cy="466356"/>
      </dsp:txXfrm>
    </dsp:sp>
    <dsp:sp modelId="{C3151B0A-23CF-4EAA-8986-008F51D25A39}">
      <dsp:nvSpPr>
        <dsp:cNvPr id="0" name=""/>
        <dsp:cNvSpPr/>
      </dsp:nvSpPr>
      <dsp:spPr>
        <a:xfrm>
          <a:off x="2497495" y="552412"/>
          <a:ext cx="777552" cy="4953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Level 2</a:t>
          </a:r>
        </a:p>
      </dsp:txBody>
      <dsp:txXfrm>
        <a:off x="2512004" y="566921"/>
        <a:ext cx="748534" cy="46635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C9B22-CA66-7348-B746-48A387DEF9D5}" type="datetimeFigureOut">
              <a:rPr lang="en-US" smtClean="0"/>
              <a:t>1/15/19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7E3DF-F522-5342-A81C-C3EF0D1F91E8}" type="slidenum">
              <a:rPr lang="en-US" smtClean="0"/>
              <a:t>‹#›</a:t>
            </a:fld>
            <a:endParaRPr lang="en-US"/>
          </a:p>
        </p:txBody>
      </p:sp>
    </p:spTree>
    <p:extLst>
      <p:ext uri="{BB962C8B-B14F-4D97-AF65-F5344CB8AC3E}">
        <p14:creationId xmlns:p14="http://schemas.microsoft.com/office/powerpoint/2010/main" val="384940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structured programming, there are three structures</a:t>
            </a:r>
            <a:r>
              <a:rPr lang="en-US" baseline="0" dirty="0"/>
              <a:t>:</a:t>
            </a:r>
            <a:endParaRPr lang="en-US" dirty="0"/>
          </a:p>
          <a:p>
            <a:r>
              <a:rPr lang="en-US" dirty="0"/>
              <a:t>Sequence – one</a:t>
            </a:r>
            <a:r>
              <a:rPr lang="en-US" baseline="0" dirty="0"/>
              <a:t> statement after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Repetition – also called looping</a:t>
            </a:r>
            <a:endParaRPr lang="en-US" dirty="0"/>
          </a:p>
          <a:p>
            <a:r>
              <a:rPr lang="en-US" baseline="0" dirty="0"/>
              <a:t>Selection – when you make a decision</a:t>
            </a:r>
          </a:p>
        </p:txBody>
      </p:sp>
      <p:sp>
        <p:nvSpPr>
          <p:cNvPr id="4" name="Slide Number Placeholder 3"/>
          <p:cNvSpPr>
            <a:spLocks noGrp="1"/>
          </p:cNvSpPr>
          <p:nvPr>
            <p:ph type="sldNum" sz="quarter" idx="10"/>
          </p:nvPr>
        </p:nvSpPr>
        <p:spPr/>
        <p:txBody>
          <a:bodyPr/>
          <a:lstStyle/>
          <a:p>
            <a:fld id="{C237B1E6-5EBD-4C12-9CF2-4C13CCC2F94A}" type="slidenum">
              <a:rPr lang="en-US" smtClean="0"/>
              <a:pPr/>
              <a:t>11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27553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possible to use the same break statement that we saw in the switch statement in one of our C repetition</a:t>
            </a:r>
            <a:r>
              <a:rPr lang="en-US" baseline="0" dirty="0"/>
              <a:t> </a:t>
            </a:r>
            <a:r>
              <a:rPr lang="en-US" dirty="0"/>
              <a:t>structure loop bodies. It will cause execution to break out of the loop and go to the next</a:t>
            </a:r>
            <a:r>
              <a:rPr lang="en-US" baseline="0" dirty="0"/>
              <a:t> statement after the loop. This is considered bad programming practice because it is harder to determine how you arrived at that next statement. For that reason, we will only be using the break statement in the switch structure.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91653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also a continue statement that causes execution to go to the next iteration of the loop. This is also considered a bad programming practice so we will not use the continue statement.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232800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on left uses C </a:t>
            </a:r>
            <a:r>
              <a:rPr lang="en-US" b="1" dirty="0"/>
              <a:t>_Bool</a:t>
            </a:r>
            <a:r>
              <a:rPr lang="en-US" baseline="0" dirty="0"/>
              <a:t> type, which has a value of either </a:t>
            </a:r>
            <a:r>
              <a:rPr lang="en-US" b="1" baseline="0" dirty="0"/>
              <a:t>1</a:t>
            </a:r>
            <a:r>
              <a:rPr lang="en-US" baseline="0" dirty="0"/>
              <a:t> or </a:t>
            </a:r>
            <a:r>
              <a:rPr lang="en-US" b="1" baseline="0" dirty="0"/>
              <a:t>0</a:t>
            </a:r>
            <a:r>
              <a:rPr lang="en-US" baseline="0" dirty="0"/>
              <a:t>.</a:t>
            </a:r>
          </a:p>
          <a:p>
            <a:endParaRPr lang="en-US" baseline="0" dirty="0"/>
          </a:p>
          <a:p>
            <a:r>
              <a:rPr lang="en-US" baseline="0" dirty="0"/>
              <a:t>Example on right uses the </a:t>
            </a:r>
            <a:r>
              <a:rPr lang="en-US" b="1" baseline="0" dirty="0" err="1"/>
              <a:t>stdbool.h</a:t>
            </a:r>
            <a:r>
              <a:rPr lang="en-US" baseline="0" dirty="0"/>
              <a:t> library, which allows you to use </a:t>
            </a:r>
            <a:r>
              <a:rPr lang="en-US" b="1" baseline="0" dirty="0"/>
              <a:t>bool</a:t>
            </a:r>
            <a:r>
              <a:rPr lang="en-US" baseline="0" dirty="0"/>
              <a:t> type, which then has values of </a:t>
            </a:r>
            <a:r>
              <a:rPr lang="en-US" b="1" baseline="0" dirty="0"/>
              <a:t>true</a:t>
            </a:r>
            <a:r>
              <a:rPr lang="en-US" baseline="0" dirty="0"/>
              <a:t> or </a:t>
            </a:r>
            <a:r>
              <a:rPr lang="en-US" b="1" baseline="0" dirty="0"/>
              <a:t>false</a:t>
            </a:r>
            <a:r>
              <a:rPr lang="en-US" baseline="0" dirty="0"/>
              <a:t>.</a:t>
            </a:r>
          </a:p>
          <a:p>
            <a:endParaRPr lang="en-US" baseline="0" dirty="0"/>
          </a:p>
          <a:p>
            <a:endParaRPr lang="en-US" dirty="0"/>
          </a:p>
        </p:txBody>
      </p:sp>
      <p:sp>
        <p:nvSpPr>
          <p:cNvPr id="4" name="Header Placeholder 3"/>
          <p:cNvSpPr>
            <a:spLocks noGrp="1"/>
          </p:cNvSpPr>
          <p:nvPr>
            <p:ph type="hdr" sz="quarter" idx="10"/>
          </p:nvPr>
        </p:nvSpPr>
        <p:spPr/>
        <p:txBody>
          <a:bodyPr/>
          <a:lstStyle/>
          <a:p>
            <a:r>
              <a:rPr lang="en-US"/>
              <a:t>V3</a:t>
            </a:r>
            <a:endParaRPr lang="en-US" dirty="0"/>
          </a:p>
        </p:txBody>
      </p:sp>
      <p:sp>
        <p:nvSpPr>
          <p:cNvPr id="5" name="Slide Number Placeholder 4"/>
          <p:cNvSpPr>
            <a:spLocks noGrp="1"/>
          </p:cNvSpPr>
          <p:nvPr>
            <p:ph type="sldNum" sz="quarter" idx="11"/>
          </p:nvPr>
        </p:nvSpPr>
        <p:spPr/>
        <p:txBody>
          <a:bodyPr/>
          <a:lstStyle/>
          <a:p>
            <a:fld id="{C237B1E6-5EBD-4C12-9CF2-4C13CCC2F94A}" type="slidenum">
              <a:rPr lang="en-US" smtClean="0"/>
              <a:pPr/>
              <a:t>27</a:t>
            </a:fld>
            <a:endParaRPr lang="en-US" dirty="0"/>
          </a:p>
        </p:txBody>
      </p:sp>
    </p:spTree>
    <p:extLst>
      <p:ext uri="{BB962C8B-B14F-4D97-AF65-F5344CB8AC3E}">
        <p14:creationId xmlns:p14="http://schemas.microsoft.com/office/powerpoint/2010/main" val="3462356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first C statement to implement a selection or decision structure is the </a:t>
            </a:r>
            <a:r>
              <a:rPr lang="en-US" i="1" baseline="0" dirty="0"/>
              <a:t>if</a:t>
            </a:r>
            <a:r>
              <a:rPr lang="en-US" baseline="0" dirty="0"/>
              <a:t> statement. It allows us to choose between two sets of actions.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559420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we see a graphical representation of the flow of logic, called a flowchart, for the if statement. As we come into the statement, a Boolean expression or condition is evaluated. If the expression is true then a block of code will be executed. If not, no statements are executed. The true path and the false path meet and continue to the next statement.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63628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one</a:t>
            </a:r>
            <a:r>
              <a:rPr lang="en-US" baseline="0" dirty="0"/>
              <a:t> uses the logical and operator  &amp;&amp;  which will evaluate to true ONLY if both expressions are true.  </a:t>
            </a:r>
            <a:endParaRPr lang="en-US" dirty="0">
              <a:latin typeface="Courier New" pitchFamily="49" charset="0"/>
              <a:cs typeface="Courier New" pitchFamily="49" charset="0"/>
            </a:endParaRP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18824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a:t>
            </a:r>
            <a:r>
              <a:rPr lang="en-US" baseline="0" dirty="0"/>
              <a:t> the if statement, we could only perform a block of code if the expression is true. With an if-else we can perform different sets of statements depending on the value of the Boolean expression.</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58398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we look at a flowchart for an if-else, we see that a Boolean expression is evaluated</a:t>
            </a:r>
            <a:r>
              <a:rPr lang="en-US" baseline="0" dirty="0"/>
              <a:t> and if the result is true, a block of code, the true block, is executed. With the if-else, if the result is false, we can execute a different block of code, the false block. Again, the true path and the false path join at the end of the statement to proceed to the next statement.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356868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one</a:t>
            </a:r>
            <a:r>
              <a:rPr lang="en-US" baseline="0" dirty="0"/>
              <a:t> uses the logical and operator  &amp;&amp;  which will evaluate </a:t>
            </a:r>
            <a:r>
              <a:rPr lang="en-US" baseline="0"/>
              <a:t>to true ONLY if both expressions are true.  </a:t>
            </a:r>
            <a:endParaRPr lang="en-US" dirty="0">
              <a:latin typeface="Courier New" pitchFamily="49" charset="0"/>
              <a:cs typeface="Courier New" pitchFamily="49" charset="0"/>
            </a:endParaRP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070575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One</a:t>
            </a:r>
            <a:r>
              <a:rPr lang="en-US" baseline="0" dirty="0"/>
              <a:t> or more of the statements inside of the true block or the false block can be another if-else or if. This is called nested ifs.</a:t>
            </a:r>
          </a:p>
        </p:txBody>
      </p:sp>
      <p:sp>
        <p:nvSpPr>
          <p:cNvPr id="4" name="Slide Number Placeholder 3"/>
          <p:cNvSpPr>
            <a:spLocks noGrp="1"/>
          </p:cNvSpPr>
          <p:nvPr>
            <p:ph type="sldNum" sz="quarter" idx="10"/>
          </p:nvPr>
        </p:nvSpPr>
        <p:spPr/>
        <p:txBody>
          <a:bodyPr/>
          <a:lstStyle/>
          <a:p>
            <a:fld id="{C237B1E6-5EBD-4C12-9CF2-4C13CCC2F94A}" type="slidenum">
              <a:rPr lang="en-US" smtClean="0"/>
              <a:pPr/>
              <a:t>34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7902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took a look at a while loop with a counter LCV, we were using a counter to control the number of repetitions of the loop body. The for statement allows us to specify the major steps of a counting loop in one structure. A counting loop begins with the initialization of the counter LCV. Before the body of the loop, a condition is tested. If it is true, the loop body is executed including an increment of the counter variable.</a:t>
            </a: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157480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 If score is &gt;= 70, print one</a:t>
            </a:r>
            <a:r>
              <a:rPr lang="en-US" baseline="0" dirty="0"/>
              <a:t> of two messages depending whether age is less than 13, otherwise print the “did not pass” message. The test for age is nested within the test for score’s true block.</a:t>
            </a:r>
          </a:p>
          <a:p>
            <a:endParaRPr lang="en-US" baseline="0" dirty="0"/>
          </a:p>
          <a:p>
            <a:r>
              <a:rPr lang="en-US" baseline="0" dirty="0"/>
              <a:t>Note: Since the blocks of code only consist of one </a:t>
            </a:r>
            <a:r>
              <a:rPr lang="en-US" baseline="0" dirty="0" err="1"/>
              <a:t>printf</a:t>
            </a:r>
            <a:r>
              <a:rPr lang="en-US" baseline="0" dirty="0"/>
              <a:t> statement, they did not need to be enclosed in braces.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2252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There is a better and shorter way to construct this code which is called the if-else-if. With this construct, the next if is placed on the same line and following the else. This results in less indention of the statements to the right.</a:t>
            </a:r>
            <a:endParaRPr lang="en-US" dirty="0">
              <a:latin typeface="Courier New" pitchFamily="49" charset="0"/>
              <a:cs typeface="Courier New" pitchFamily="49" charset="0"/>
            </a:endParaRP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36</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284589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want to execute multiple statements when</a:t>
            </a:r>
            <a:r>
              <a:rPr lang="en-US" baseline="0" dirty="0"/>
              <a:t> a condition is true, you MUST enclose them in braces.</a:t>
            </a:r>
          </a:p>
          <a:p>
            <a:endParaRPr lang="en-US" baseline="0" dirty="0"/>
          </a:p>
          <a:p>
            <a:r>
              <a:rPr lang="en-US" dirty="0"/>
              <a:t>Based on the indention in this example with no braces, it looks like the programmer meant for both statements to be executed if the grade is greater than or equal to 90. </a:t>
            </a:r>
          </a:p>
        </p:txBody>
      </p:sp>
      <p:sp>
        <p:nvSpPr>
          <p:cNvPr id="4" name="Slide Number Placeholder 3"/>
          <p:cNvSpPr>
            <a:spLocks noGrp="1"/>
          </p:cNvSpPr>
          <p:nvPr>
            <p:ph type="sldNum" sz="quarter" idx="10"/>
          </p:nvPr>
        </p:nvSpPr>
        <p:spPr/>
        <p:txBody>
          <a:bodyPr/>
          <a:lstStyle/>
          <a:p>
            <a:fld id="{C237B1E6-5EBD-4C12-9CF2-4C13CCC2F94A}" type="slidenum">
              <a:rPr lang="en-US" smtClean="0"/>
              <a:pPr/>
              <a:t>37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227786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However, the second </a:t>
            </a:r>
            <a:r>
              <a:rPr lang="en-US" dirty="0" err="1"/>
              <a:t>printf</a:t>
            </a:r>
            <a:r>
              <a:rPr lang="en-US" dirty="0"/>
              <a:t> will always be executed. Only the first </a:t>
            </a:r>
            <a:r>
              <a:rPr lang="en-US" dirty="0" err="1"/>
              <a:t>printf</a:t>
            </a:r>
            <a:r>
              <a:rPr lang="en-US" dirty="0"/>
              <a:t> is dependent on the value of grade. So, braces are required in this case.</a:t>
            </a:r>
          </a:p>
        </p:txBody>
      </p:sp>
      <p:sp>
        <p:nvSpPr>
          <p:cNvPr id="4" name="Slide Number Placeholder 3"/>
          <p:cNvSpPr>
            <a:spLocks noGrp="1"/>
          </p:cNvSpPr>
          <p:nvPr>
            <p:ph type="sldNum" sz="quarter" idx="10"/>
          </p:nvPr>
        </p:nvSpPr>
        <p:spPr/>
        <p:txBody>
          <a:bodyPr/>
          <a:lstStyle/>
          <a:p>
            <a:fld id="{C237B1E6-5EBD-4C12-9CF2-4C13CCC2F94A}" type="slidenum">
              <a:rPr lang="en-US" smtClean="0"/>
              <a:pPr/>
              <a:t>38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640638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C is free form and doesn’t care about the indentation. It is only for the programmer.</a:t>
            </a:r>
          </a:p>
          <a:p>
            <a:endParaRPr lang="en-US" baseline="0" dirty="0"/>
          </a:p>
          <a:p>
            <a:r>
              <a:rPr lang="en-US" baseline="0" dirty="0"/>
              <a:t>In the first set of code, it appears that the else goes with the first if. However, the else will go with the closest prior unmatched unenclosed if.</a:t>
            </a:r>
          </a:p>
          <a:p>
            <a:endParaRPr lang="en-US" baseline="0" dirty="0"/>
          </a:p>
          <a:p>
            <a:r>
              <a:rPr lang="en-US" baseline="0" dirty="0"/>
              <a:t>How can we fix this so that it will compile like the top example looks?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39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711201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a:t>
            </a:r>
            <a:r>
              <a:rPr lang="en-US" baseline="0" dirty="0"/>
              <a:t> else</a:t>
            </a:r>
            <a:r>
              <a:rPr lang="en-US" dirty="0"/>
              <a:t> is to match the first if, the second if must be enclosed in braces.</a:t>
            </a:r>
          </a:p>
        </p:txBody>
      </p:sp>
      <p:sp>
        <p:nvSpPr>
          <p:cNvPr id="4" name="Slide Number Placeholder 3"/>
          <p:cNvSpPr>
            <a:spLocks noGrp="1"/>
          </p:cNvSpPr>
          <p:nvPr>
            <p:ph type="sldNum" sz="quarter" idx="10"/>
          </p:nvPr>
        </p:nvSpPr>
        <p:spPr/>
        <p:txBody>
          <a:bodyPr/>
          <a:lstStyle/>
          <a:p>
            <a:fld id="{C237B1E6-5EBD-4C12-9CF2-4C13CCC2F94A}" type="slidenum">
              <a:rPr lang="en-US" smtClean="0"/>
              <a:pPr/>
              <a:t>40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235406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avoid</a:t>
            </a:r>
            <a:r>
              <a:rPr lang="en-US" baseline="0" dirty="0"/>
              <a:t> confusion and errors, you can always use braces. However, this is up to you. The resulting program may take up more lines of code.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550293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 doesn’t truly have a Boolean type. It uses an integer instead. A value</a:t>
            </a:r>
            <a:r>
              <a:rPr lang="en-US" baseline="0" dirty="0"/>
              <a:t> of zero is interpreted as false. Any other value will be interpreted as true.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136182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Using the assignment operator in</a:t>
            </a:r>
            <a:r>
              <a:rPr lang="en-US" baseline="0" dirty="0"/>
              <a:t> the condition of an if is not a syntax error. The value of an assignment operation is the value that is placed in the destination.</a:t>
            </a:r>
          </a:p>
          <a:p>
            <a:endParaRPr lang="en-US" baseline="0" dirty="0"/>
          </a:p>
          <a:p>
            <a:r>
              <a:rPr lang="en-US" baseline="0" dirty="0"/>
              <a:t>With </a:t>
            </a:r>
            <a:r>
              <a:rPr lang="en-US" baseline="0" dirty="0" err="1"/>
              <a:t>gcc</a:t>
            </a:r>
            <a:r>
              <a:rPr lang="en-US" baseline="0" dirty="0"/>
              <a:t>, you will get a warning if you have an assignment as the conditional expression unless the assignment expression is enclosed in parentheses. The program will still run if you do not correct the warning. In the first example, n is assigned a zero and the conditional expression will have a value of zero. Zero is interpreted as false. In the second example, the conditional expression will have a value of 5. Five will be interpreted as true.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950095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to use == for relational tests. You can place a constant on the left when checking an expression for a</a:t>
            </a:r>
            <a:r>
              <a:rPr lang="en-US" baseline="0" dirty="0"/>
              <a:t> constant value and then if you use = instead of ==, you will get a syntax error.</a:t>
            </a:r>
            <a:endParaRPr lang="en-US" dirty="0">
              <a:latin typeface="Courier New" pitchFamily="49" charset="0"/>
              <a:cs typeface="Courier New" pitchFamily="49" charset="0"/>
            </a:endParaRPr>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44</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1107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the flowchart for the while statement,</a:t>
            </a:r>
            <a:r>
              <a:rPr lang="en-US" baseline="0" dirty="0"/>
              <a:t> we see that the first thing that is done is that the condition is tested. If the condition is true, the body of the loop is executed and then we go back and retest the condition.  If the condition is false, we go to the next statement after the while statement.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17</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636420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we are testing an expression for multiple values, an alternative to multiple ifs is the switch statement. If consists of the switch statement</a:t>
            </a:r>
            <a:r>
              <a:rPr lang="en-US" baseline="0" dirty="0"/>
              <a:t> followed by a series of case labels and optionally a default case.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45</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4206668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flow chart for a switch structure with break statements. Different</a:t>
            </a:r>
            <a:r>
              <a:rPr lang="en-US" baseline="0" dirty="0"/>
              <a:t> cases are checked. If a match is found, a corresponding block is executed with a set of actions ending in a break statement. The break statement causes execution to go to the completion of the switch statement. You can have a default block of statements with actions to be done if none of the cases are matched.</a:t>
            </a:r>
            <a:endParaRPr lang="en-US" dirty="0"/>
          </a:p>
          <a:p>
            <a:endParaRPr lang="en-US" dirty="0"/>
          </a:p>
        </p:txBody>
      </p:sp>
      <p:sp>
        <p:nvSpPr>
          <p:cNvPr id="4" name="Header Placeholder 3"/>
          <p:cNvSpPr>
            <a:spLocks noGrp="1"/>
          </p:cNvSpPr>
          <p:nvPr>
            <p:ph type="hdr" sz="quarter" idx="10"/>
          </p:nvPr>
        </p:nvSpPr>
        <p:spPr/>
        <p:txBody>
          <a:bodyPr/>
          <a:lstStyle/>
          <a:p>
            <a:r>
              <a:rPr lang="en-US"/>
              <a:t>V3</a:t>
            </a:r>
            <a:endParaRPr lang="en-US" dirty="0"/>
          </a:p>
        </p:txBody>
      </p:sp>
      <p:sp>
        <p:nvSpPr>
          <p:cNvPr id="5" name="Slide Number Placeholder 4"/>
          <p:cNvSpPr>
            <a:spLocks noGrp="1"/>
          </p:cNvSpPr>
          <p:nvPr>
            <p:ph type="sldNum" sz="quarter" idx="11"/>
          </p:nvPr>
        </p:nvSpPr>
        <p:spPr/>
        <p:txBody>
          <a:bodyPr/>
          <a:lstStyle/>
          <a:p>
            <a:fld id="{C237B1E6-5EBD-4C12-9CF2-4C13CCC2F94A}" type="slidenum">
              <a:rPr lang="en-US" smtClean="0"/>
              <a:pPr/>
              <a:t>46</a:t>
            </a:fld>
            <a:endParaRPr lang="en-US"/>
          </a:p>
        </p:txBody>
      </p:sp>
    </p:spTree>
    <p:extLst>
      <p:ext uri="{BB962C8B-B14F-4D97-AF65-F5344CB8AC3E}">
        <p14:creationId xmlns:p14="http://schemas.microsoft.com/office/powerpoint/2010/main" val="2690239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If break statements are not there, execution will fall into the block for the next case without checking to see if that case is true and will continue until either a break statement or the end of the switch statement. We can actually use this to our advantage if we want to check for multiple values for a case.</a:t>
            </a:r>
          </a:p>
          <a:p>
            <a:endParaRPr lang="en-US" baseline="0" dirty="0"/>
          </a:p>
          <a:p>
            <a:endParaRPr lang="en-US" dirty="0"/>
          </a:p>
        </p:txBody>
      </p:sp>
      <p:sp>
        <p:nvSpPr>
          <p:cNvPr id="4" name="Header Placeholder 3"/>
          <p:cNvSpPr>
            <a:spLocks noGrp="1"/>
          </p:cNvSpPr>
          <p:nvPr>
            <p:ph type="hdr" sz="quarter" idx="10"/>
          </p:nvPr>
        </p:nvSpPr>
        <p:spPr/>
        <p:txBody>
          <a:bodyPr/>
          <a:lstStyle/>
          <a:p>
            <a:r>
              <a:rPr lang="en-US"/>
              <a:t>V3</a:t>
            </a:r>
            <a:endParaRPr lang="en-US" dirty="0"/>
          </a:p>
        </p:txBody>
      </p:sp>
      <p:sp>
        <p:nvSpPr>
          <p:cNvPr id="5" name="Slide Number Placeholder 4"/>
          <p:cNvSpPr>
            <a:spLocks noGrp="1"/>
          </p:cNvSpPr>
          <p:nvPr>
            <p:ph type="sldNum" sz="quarter" idx="11"/>
          </p:nvPr>
        </p:nvSpPr>
        <p:spPr/>
        <p:txBody>
          <a:bodyPr/>
          <a:lstStyle/>
          <a:p>
            <a:fld id="{C237B1E6-5EBD-4C12-9CF2-4C13CCC2F94A}" type="slidenum">
              <a:rPr lang="en-US" smtClean="0"/>
              <a:pPr/>
              <a:t>47</a:t>
            </a:fld>
            <a:endParaRPr lang="en-US"/>
          </a:p>
        </p:txBody>
      </p:sp>
    </p:spTree>
    <p:extLst>
      <p:ext uri="{BB962C8B-B14F-4D97-AF65-F5344CB8AC3E}">
        <p14:creationId xmlns:p14="http://schemas.microsoft.com/office/powerpoint/2010/main" val="1254535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switch statement begins with the keyword</a:t>
            </a:r>
            <a:r>
              <a:rPr lang="en-US" baseline="0" dirty="0"/>
              <a:t> switch, is followed by a switch expression enclosed in parentheses, and then last comes the body of the statement enclosed in braces. In the body are case statements which contain the keyword case, a constant to be compared to the switch expression value, and then a colon. </a:t>
            </a:r>
          </a:p>
          <a:p>
            <a:endParaRPr lang="en-US" baseline="0" dirty="0"/>
          </a:p>
          <a:p>
            <a:r>
              <a:rPr lang="en-US" baseline="0" dirty="0"/>
              <a:t>Following each case statement are statements to be executed when the constant is equal to the value of the switch expression value. There can also be a default statement which specifies a default case to be performed if none of the cases match the switch expression. </a:t>
            </a:r>
          </a:p>
          <a:p>
            <a:endParaRPr lang="en-US" baseline="0" dirty="0"/>
          </a:p>
          <a:p>
            <a:r>
              <a:rPr lang="en-US" baseline="0" dirty="0"/>
              <a:t>The optional but generally used break statement causes execution to flow to the next statement following the switch statement.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196101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constants in the</a:t>
            </a:r>
            <a:r>
              <a:rPr lang="en-US" baseline="0" dirty="0"/>
              <a:t> case statements that are compared to the switch expression must be simple constants or constant expressions yielding a data type of char or int. If your switch expression is char, your constant should be a char constant. If your switch expression is an </a:t>
            </a:r>
            <a:r>
              <a:rPr lang="en-US" baseline="0" dirty="0" err="1"/>
              <a:t>int</a:t>
            </a:r>
            <a:r>
              <a:rPr lang="en-US" baseline="0" dirty="0"/>
              <a:t>, your constant should be an integer. If not, the constant will be converted to the type of the switch expression before the comparison is made.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49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013904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The switch statement will end when</a:t>
            </a:r>
            <a:r>
              <a:rPr lang="en-US" baseline="0" dirty="0"/>
              <a:t> either execution gets to a break statement or it gets to the end of the switch statement. Once it starts executing statements, it continues until a break statement or the end ignoring case statements along the way. So if you leave out a break statement at the end of a case, execution will continue right into the next case’s statements.</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746727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 we input</a:t>
            </a:r>
            <a:r>
              <a:rPr lang="en-US" baseline="0" dirty="0"/>
              <a:t> a letter grade which can be in upper or lower case. We wish to print grade points based on a letter grade that we get from the user.</a:t>
            </a:r>
          </a:p>
          <a:p>
            <a:endParaRPr lang="en-US" baseline="0" dirty="0"/>
          </a:p>
          <a:p>
            <a:r>
              <a:rPr lang="en-US" baseline="0" dirty="0"/>
              <a:t>The first case is an upper-case A. If that matches </a:t>
            </a:r>
            <a:r>
              <a:rPr lang="en-US" baseline="0" dirty="0" err="1"/>
              <a:t>letter_grade</a:t>
            </a:r>
            <a:r>
              <a:rPr lang="en-US" baseline="0" dirty="0"/>
              <a:t>, execution will begin. There is no break statement in this case and in fact there are no statements. Execution continues into the next case’s statements so points are set to 4 and then the break is executed which ends the switch statement.</a:t>
            </a:r>
          </a:p>
          <a:p>
            <a:endParaRPr lang="en-US" baseline="0" dirty="0"/>
          </a:p>
          <a:p>
            <a:r>
              <a:rPr lang="en-US" baseline="0" dirty="0"/>
              <a:t>If a lower-case c was entered, </a:t>
            </a:r>
            <a:r>
              <a:rPr lang="en-US" baseline="0" dirty="0" err="1"/>
              <a:t>letter_grade</a:t>
            </a:r>
            <a:r>
              <a:rPr lang="en-US" baseline="0" dirty="0"/>
              <a:t> would be compared to A, a, B, b, C, and then c before a match is found. The variable points would then be set to 2 and the break statement would end the switch.</a:t>
            </a:r>
          </a:p>
          <a:p>
            <a:endParaRPr lang="en-US" baseline="0" dirty="0"/>
          </a:p>
          <a:p>
            <a:r>
              <a:rPr lang="en-US" baseline="0" dirty="0"/>
              <a:t>If the user entered an invalid letter grade, one not matching any of the case constants, the statements in the default case would be executed. Points would be set to zero and an error message would be printed.</a:t>
            </a:r>
            <a:endParaRPr lang="en-US" dirty="0">
              <a:latin typeface="Courier New" pitchFamily="49" charset="0"/>
              <a:cs typeface="Courier New" pitchFamily="49" charset="0"/>
            </a:endParaRP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525979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What happens when user enters a 2?  6?  3?</a:t>
            </a:r>
          </a:p>
          <a:p>
            <a:endParaRPr lang="en-US" baseline="0" dirty="0"/>
          </a:p>
          <a:p>
            <a:r>
              <a:rPr lang="en-US" baseline="0" dirty="0"/>
              <a:t>2:   </a:t>
            </a:r>
            <a:r>
              <a:rPr lang="en-US" dirty="0">
                <a:solidFill>
                  <a:srgbClr val="C00000"/>
                </a:solidFill>
                <a:latin typeface="Courier New" charset="0"/>
                <a:ea typeface="Courier New" charset="0"/>
                <a:cs typeface="Courier New" charset="0"/>
              </a:rPr>
              <a:t>The number of days is 28 or 29</a:t>
            </a:r>
          </a:p>
          <a:p>
            <a:endParaRPr lang="en-US" baseline="0" dirty="0">
              <a:solidFill>
                <a:srgbClr val="C00000"/>
              </a:solidFill>
              <a:latin typeface="Courier New" charset="0"/>
              <a:ea typeface="Courier New" charset="0"/>
              <a:cs typeface="Courier New" charset="0"/>
            </a:endParaRPr>
          </a:p>
          <a:p>
            <a:r>
              <a:rPr lang="en-US" baseline="0" dirty="0">
                <a:solidFill>
                  <a:srgbClr val="C00000"/>
                </a:solidFill>
                <a:latin typeface="Courier New" charset="0"/>
                <a:ea typeface="Courier New" charset="0"/>
                <a:cs typeface="Courier New" charset="0"/>
              </a:rPr>
              <a:t>6:   </a:t>
            </a:r>
            <a:r>
              <a:rPr lang="en-US" dirty="0">
                <a:solidFill>
                  <a:srgbClr val="C00000"/>
                </a:solidFill>
                <a:latin typeface="Courier New" charset="0"/>
                <a:ea typeface="Courier New" charset="0"/>
                <a:cs typeface="Courier New" charset="0"/>
              </a:rPr>
              <a:t>The number of days is 30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C00000"/>
                </a:solidFill>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The number of days is 28 or 29</a:t>
            </a:r>
          </a:p>
          <a:p>
            <a:endParaRPr lang="en-US" baseline="0" dirty="0"/>
          </a:p>
          <a:p>
            <a:r>
              <a:rPr lang="en-US" baseline="0" dirty="0"/>
              <a:t>3:   </a:t>
            </a:r>
            <a:r>
              <a:rPr lang="en-US" dirty="0">
                <a:solidFill>
                  <a:srgbClr val="C00000"/>
                </a:solidFill>
                <a:latin typeface="Courier New" charset="0"/>
                <a:ea typeface="Courier New" charset="0"/>
                <a:cs typeface="Courier New" charset="0"/>
              </a:rPr>
              <a:t>The number of days is 31</a:t>
            </a:r>
            <a:endParaRPr lang="en-US" baseline="0" dirty="0"/>
          </a:p>
          <a:p>
            <a:r>
              <a:rPr lang="en-US" baseline="0" dirty="0"/>
              <a:t>      </a:t>
            </a:r>
            <a:r>
              <a:rPr lang="en-US" dirty="0">
                <a:solidFill>
                  <a:srgbClr val="C00000"/>
                </a:solidFill>
                <a:latin typeface="Courier New" charset="0"/>
                <a:ea typeface="Courier New" charset="0"/>
                <a:cs typeface="Courier New" charset="0"/>
              </a:rPr>
              <a:t>The number of days is 30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C00000"/>
                </a:solidFill>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The number of days is 28 or 29</a:t>
            </a: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2229423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user enters a -3 for x, s is -1 and </a:t>
            </a:r>
            <a:r>
              <a:rPr lang="en-US" dirty="0" err="1"/>
              <a:t>printf</a:t>
            </a:r>
            <a:r>
              <a:rPr lang="en-US" dirty="0"/>
              <a:t> statement prints</a:t>
            </a:r>
            <a:r>
              <a:rPr lang="en-US" baseline="0" dirty="0"/>
              <a:t> -1</a:t>
            </a:r>
          </a:p>
          <a:p>
            <a:r>
              <a:rPr lang="en-US" baseline="0" dirty="0"/>
              <a:t>If user enters a 4 for x, s is 16 and </a:t>
            </a:r>
            <a:r>
              <a:rPr lang="en-US" baseline="0" dirty="0" err="1"/>
              <a:t>printf</a:t>
            </a:r>
            <a:r>
              <a:rPr lang="en-US" baseline="0" dirty="0"/>
              <a:t> statement prints 16</a:t>
            </a:r>
            <a:endParaRPr lang="en-US" dirty="0"/>
          </a:p>
        </p:txBody>
      </p:sp>
      <p:sp>
        <p:nvSpPr>
          <p:cNvPr id="4" name="Header Placeholder 3"/>
          <p:cNvSpPr>
            <a:spLocks noGrp="1"/>
          </p:cNvSpPr>
          <p:nvPr>
            <p:ph type="hdr" sz="quarter" idx="10"/>
          </p:nvPr>
        </p:nvSpPr>
        <p:spPr/>
        <p:txBody>
          <a:bodyPr/>
          <a:lstStyle/>
          <a:p>
            <a:r>
              <a:rPr lang="en-US"/>
              <a:t>V3</a:t>
            </a:r>
            <a:endParaRPr lang="en-US" dirty="0"/>
          </a:p>
        </p:txBody>
      </p:sp>
      <p:sp>
        <p:nvSpPr>
          <p:cNvPr id="5" name="Slide Number Placeholder 4"/>
          <p:cNvSpPr>
            <a:spLocks noGrp="1"/>
          </p:cNvSpPr>
          <p:nvPr>
            <p:ph type="sldNum" sz="quarter" idx="11"/>
          </p:nvPr>
        </p:nvSpPr>
        <p:spPr/>
        <p:txBody>
          <a:bodyPr/>
          <a:lstStyle/>
          <a:p>
            <a:fld id="{C237B1E6-5EBD-4C12-9CF2-4C13CCC2F94A}" type="slidenum">
              <a:rPr lang="en-US" smtClean="0"/>
              <a:pPr/>
              <a:t>53</a:t>
            </a:fld>
            <a:endParaRPr lang="en-US" dirty="0"/>
          </a:p>
        </p:txBody>
      </p:sp>
    </p:spTree>
    <p:extLst>
      <p:ext uri="{BB962C8B-B14F-4D97-AF65-F5344CB8AC3E}">
        <p14:creationId xmlns:p14="http://schemas.microsoft.com/office/powerpoint/2010/main" val="703967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preferred method for structuring a C program is to have main be the first function. With main as the first function, it is easy to find where the program starts. When main is the first function, prototypes are required for at least the functions that are called in main. By specifying prototypes for all functions, the functions can be defined in any order.</a:t>
            </a:r>
          </a:p>
          <a:p>
            <a:endParaRPr lang="en-US" baseline="0" dirty="0"/>
          </a:p>
          <a:p>
            <a:r>
              <a:rPr lang="en-US" baseline="0" dirty="0"/>
              <a:t>Another method that is used is to place main last and to define the functions starting at the lowest level. It is a little bit harder to find the start of the program but prototypes may not be required.</a:t>
            </a:r>
          </a:p>
          <a:p>
            <a:endParaRPr lang="en-US" baseline="0" dirty="0"/>
          </a:p>
          <a:p>
            <a:r>
              <a:rPr lang="en-US" baseline="0" dirty="0"/>
              <a:t>A confusing method is to place main in the middle and have some mixture of prototypes first or definitions first. With this method you have to search to find the beginning of the program so we will not be using this structure.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55</a:t>
            </a:fld>
            <a:endParaRPr lang="en-US"/>
          </a:p>
        </p:txBody>
      </p:sp>
    </p:spTree>
    <p:extLst>
      <p:ext uri="{BB962C8B-B14F-4D97-AF65-F5344CB8AC3E}">
        <p14:creationId xmlns:p14="http://schemas.microsoft.com/office/powerpoint/2010/main" val="29755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modify our program that reads sets and prints sums to handle five sets.</a:t>
            </a:r>
            <a:r>
              <a:rPr lang="en-US" baseline="0" dirty="0"/>
              <a:t> We define a LCV called count. Before the loop, it is initialized to zero. The while statement tests the count for less than the final value, five. The body of the loop has our original three statements and it also has a statement that increments count by one.</a:t>
            </a:r>
          </a:p>
          <a:p>
            <a:endParaRPr lang="en-US" baseline="0" dirty="0"/>
          </a:p>
          <a:p>
            <a:r>
              <a:rPr lang="en-US" baseline="0" dirty="0"/>
              <a:t>If we followed the execution of this code, count would have a value of 0, 1, 2, 3, 4, and then 5. At 5, it is no longer less than 5. The body of the loop has been executed 5 times. So, we can start the LCV out at zero, and then our test can be LCV &lt; total-count. We could have also started the LCV out at one and then our test would be LCV &lt;= total-count.</a:t>
            </a:r>
          </a:p>
        </p:txBody>
      </p:sp>
      <p:sp>
        <p:nvSpPr>
          <p:cNvPr id="4" name="Slide Number Placeholder 3"/>
          <p:cNvSpPr>
            <a:spLocks noGrp="1"/>
          </p:cNvSpPr>
          <p:nvPr>
            <p:ph type="sldNum" sz="quarter" idx="10"/>
          </p:nvPr>
        </p:nvSpPr>
        <p:spPr/>
        <p:txBody>
          <a:bodyPr/>
          <a:lstStyle/>
          <a:p>
            <a:fld id="{C237B1E6-5EBD-4C12-9CF2-4C13CCC2F94A}" type="slidenum">
              <a:rPr lang="en-US" smtClean="0"/>
              <a:pPr/>
              <a:t>18</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409997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three steps to implementing your own functions. The first is to declare the function. This is generally called a prototype. It is required if the function definition is not done before the function is used. The second is the function definition which contains the actual instructions for the function. Lastly comes the use of the function, the function call. Since all names in C have to be defined before they can be used, either the function prototype or the function definition must precede the function call.</a:t>
            </a:r>
          </a:p>
          <a:p>
            <a:endParaRPr lang="en-US" baseline="0" dirty="0"/>
          </a:p>
          <a:p>
            <a:r>
              <a:rPr lang="en-US" dirty="0"/>
              <a:t>The prototype and or definition can either go in the same file as the main function or they can be placed in a separate</a:t>
            </a:r>
            <a:r>
              <a:rPr lang="en-US" baseline="0" dirty="0"/>
              <a:t> header file so that multiple programs can include the file. An example of a separate header file would be </a:t>
            </a:r>
            <a:r>
              <a:rPr lang="en-US" baseline="0" dirty="0" err="1"/>
              <a:t>stdio.h</a:t>
            </a:r>
            <a:r>
              <a:rPr lang="en-US" baseline="0" dirty="0"/>
              <a:t>.</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56</a:t>
            </a:fld>
            <a:endParaRPr lang="en-US"/>
          </a:p>
        </p:txBody>
      </p:sp>
    </p:spTree>
    <p:extLst>
      <p:ext uri="{BB962C8B-B14F-4D97-AF65-F5344CB8AC3E}">
        <p14:creationId xmlns:p14="http://schemas.microsoft.com/office/powerpoint/2010/main" val="3631126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creating user-defined functions is the declaration or prototype which is required if the function is not defined before use. It’s purpose is to give information to the compiler about what the call to the function should look like. It begins with the return type and the function</a:t>
            </a:r>
            <a:r>
              <a:rPr lang="en-US" baseline="0" dirty="0"/>
              <a:t> name. The function name is followed by the formal parameter list enclosed in parentheses. If there are no parameters, the parentheses are still required. The statement ends with a semi-colon.</a:t>
            </a:r>
          </a:p>
          <a:p>
            <a:endParaRPr lang="en-US" baseline="0" dirty="0"/>
          </a:p>
          <a:p>
            <a:r>
              <a:rPr lang="en-US" baseline="0" dirty="0"/>
              <a:t>Each item in the formal parameter list consists of a data type and an optional parameter name.</a:t>
            </a:r>
          </a:p>
          <a:p>
            <a:endParaRPr lang="en-US" baseline="0" dirty="0"/>
          </a:p>
          <a:p>
            <a:r>
              <a:rPr lang="en-US" baseline="0" dirty="0"/>
              <a:t>The example shows:</a:t>
            </a:r>
          </a:p>
          <a:p>
            <a:pPr marL="228600" indent="-228600">
              <a:buAutoNum type="arabicPeriod"/>
            </a:pPr>
            <a:r>
              <a:rPr lang="en-US" baseline="0" dirty="0"/>
              <a:t>A prototype for a function called </a:t>
            </a:r>
            <a:r>
              <a:rPr lang="en-US" baseline="0" dirty="0" err="1"/>
              <a:t>total_cost</a:t>
            </a:r>
            <a:r>
              <a:rPr lang="en-US" baseline="0" dirty="0"/>
              <a:t> which returns a double. It shows only the types of the two parameters.</a:t>
            </a:r>
          </a:p>
          <a:p>
            <a:pPr marL="228600" indent="-228600">
              <a:buAutoNum type="arabicPeriod"/>
            </a:pPr>
            <a:r>
              <a:rPr lang="en-US" baseline="0" dirty="0"/>
              <a:t>A prototype for the same function but including the parameter names this time.</a:t>
            </a:r>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57</a:t>
            </a:fld>
            <a:endParaRPr lang="en-US"/>
          </a:p>
        </p:txBody>
      </p:sp>
    </p:spTree>
    <p:extLst>
      <p:ext uri="{BB962C8B-B14F-4D97-AF65-F5344CB8AC3E}">
        <p14:creationId xmlns:p14="http://schemas.microsoft.com/office/powerpoint/2010/main" val="2199225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second</a:t>
            </a:r>
            <a:r>
              <a:rPr lang="en-US" baseline="0" dirty="0"/>
              <a:t> step in using functions is the function implementation. It is here that we actually implement the function with C statements. As we have seen with main, a function consists of a header followed by a basic block. The header looks like a prototype except that the parameter names are required and there is no semi-colon.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Here we see the implementation of our </a:t>
            </a:r>
            <a:r>
              <a:rPr lang="en-US" baseline="0" dirty="0" err="1"/>
              <a:t>total_cost</a:t>
            </a:r>
            <a:r>
              <a:rPr lang="en-US" baseline="0" dirty="0"/>
              <a:t> function. It starts with the header and is followed by the basic block with the statements to implement what the function does. The parameter names are identifiers that we use in the block for referring to values that are sent to the function.</a:t>
            </a:r>
            <a:endParaRPr lang="en-US" dirty="0"/>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59</a:t>
            </a:fld>
            <a:endParaRPr lang="en-US"/>
          </a:p>
        </p:txBody>
      </p:sp>
    </p:spTree>
    <p:extLst>
      <p:ext uri="{BB962C8B-B14F-4D97-AF65-F5344CB8AC3E}">
        <p14:creationId xmlns:p14="http://schemas.microsoft.com/office/powerpoint/2010/main" val="3704273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Here we see the implementation of the </a:t>
            </a:r>
            <a:r>
              <a:rPr lang="en-US" baseline="0" dirty="0" err="1"/>
              <a:t>sortArray</a:t>
            </a:r>
            <a:r>
              <a:rPr lang="en-US" baseline="0" dirty="0"/>
              <a:t> function. It is a void function, doesn’t return anything, thus no return statement.</a:t>
            </a:r>
            <a:endParaRPr lang="en-US" dirty="0"/>
          </a:p>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60</a:t>
            </a:fld>
            <a:endParaRPr lang="en-US"/>
          </a:p>
        </p:txBody>
      </p:sp>
    </p:spTree>
    <p:extLst>
      <p:ext uri="{BB962C8B-B14F-4D97-AF65-F5344CB8AC3E}">
        <p14:creationId xmlns:p14="http://schemas.microsoft.com/office/powerpoint/2010/main" val="719546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part of using</a:t>
            </a:r>
            <a:r>
              <a:rPr lang="en-US" baseline="0" dirty="0"/>
              <a:t> a function is to call the function. When a function is called, the parameters in the call are evaluated, the values are stored in a temporary location, and the temporary values are passed through the parameters in the function definition. The statements within the function’s block are executed. Upon a return statement, control passes back to the caller and continues after the function call which might be the next statement or part of an expression evaluation.</a:t>
            </a:r>
          </a:p>
          <a:p>
            <a:endParaRPr lang="en-US" baseline="0" dirty="0"/>
          </a:p>
          <a:p>
            <a:r>
              <a:rPr lang="en-US" baseline="0" dirty="0"/>
              <a:t>Functions can modify the values of the parameters. If they do, the function only  modifies the temporary value not the variables that might be used in the call. The calling function will not see the modified values.</a:t>
            </a:r>
          </a:p>
          <a:p>
            <a:endParaRPr lang="en-US" baseline="0" dirty="0"/>
          </a:p>
          <a:p>
            <a:r>
              <a:rPr lang="en-US" baseline="0" dirty="0"/>
              <a:t>The value returned by a function can be stored for later use in the calling function by an assignment statement or could be used directly in an expression in the current statement. If the call does not appear in an assignment statement or expression, the return value will be discarded and you will not be warned.</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61</a:t>
            </a:fld>
            <a:endParaRPr lang="en-US"/>
          </a:p>
        </p:txBody>
      </p:sp>
    </p:spTree>
    <p:extLst>
      <p:ext uri="{BB962C8B-B14F-4D97-AF65-F5344CB8AC3E}">
        <p14:creationId xmlns:p14="http://schemas.microsoft.com/office/powerpoint/2010/main" val="1361110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62</a:t>
            </a:fld>
            <a:endParaRPr lang="en-US"/>
          </a:p>
        </p:txBody>
      </p:sp>
    </p:spTree>
    <p:extLst>
      <p:ext uri="{BB962C8B-B14F-4D97-AF65-F5344CB8AC3E}">
        <p14:creationId xmlns:p14="http://schemas.microsoft.com/office/powerpoint/2010/main" val="16610223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they are called parameters in C,</a:t>
            </a:r>
            <a:r>
              <a:rPr lang="en-US" baseline="0" dirty="0"/>
              <a:t> t</a:t>
            </a:r>
            <a:r>
              <a:rPr lang="en-US" dirty="0"/>
              <a:t>he terms parameter and argument are often used interchangeably.  Some people use parameter for the formal parameter in the function header and argument for the actual parameter in the call.</a:t>
            </a:r>
          </a:p>
        </p:txBody>
      </p:sp>
      <p:sp>
        <p:nvSpPr>
          <p:cNvPr id="4" name="Slide Number Placeholder 3"/>
          <p:cNvSpPr>
            <a:spLocks noGrp="1"/>
          </p:cNvSpPr>
          <p:nvPr>
            <p:ph type="sldNum" sz="quarter" idx="10"/>
          </p:nvPr>
        </p:nvSpPr>
        <p:spPr/>
        <p:txBody>
          <a:bodyPr/>
          <a:lstStyle/>
          <a:p>
            <a:fld id="{C237B1E6-5EBD-4C12-9CF2-4C13CCC2F94A}" type="slidenum">
              <a:rPr lang="en-US" smtClean="0"/>
              <a:pPr/>
              <a:t>63</a:t>
            </a:fld>
            <a:endParaRPr lang="en-US"/>
          </a:p>
        </p:txBody>
      </p:sp>
    </p:spTree>
    <p:extLst>
      <p:ext uri="{BB962C8B-B14F-4D97-AF65-F5344CB8AC3E}">
        <p14:creationId xmlns:p14="http://schemas.microsoft.com/office/powerpoint/2010/main" val="2987756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a:t>
            </a:r>
            <a:r>
              <a:rPr lang="en-US" baseline="0" dirty="0"/>
              <a:t> are generally documented in comments at the beginning of the program. Individual functions need to be documented as well to help in program maintenance. The comments should be placed at non-main function definition headers (immediately preceding the function implementation) and should include the purpose of the function and any additional comments necessary to understand the working of the function. The comments should also include preconditions which are the functions parameters and the postcondition for the function, which is the return value; in this case, it is a </a:t>
            </a:r>
            <a:r>
              <a:rPr lang="en-US" baseline="0"/>
              <a:t>void function</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64</a:t>
            </a:fld>
            <a:endParaRPr lang="en-US"/>
          </a:p>
        </p:txBody>
      </p:sp>
    </p:spTree>
    <p:extLst>
      <p:ext uri="{BB962C8B-B14F-4D97-AF65-F5344CB8AC3E}">
        <p14:creationId xmlns:p14="http://schemas.microsoft.com/office/powerpoint/2010/main" val="67139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program that should echo back numbers entered by a user but it has a problem. When we run the program, we are prompted for the first number. Upon entering a value of 2, the program stops responding and just sits there – no</a:t>
            </a:r>
            <a:r>
              <a:rPr lang="en-US" baseline="0" dirty="0"/>
              <a:t> more program prompts and </a:t>
            </a:r>
            <a:r>
              <a:rPr lang="en-US" dirty="0"/>
              <a:t>no Unix command</a:t>
            </a:r>
            <a:r>
              <a:rPr lang="en-US" baseline="0" dirty="0"/>
              <a:t> prompt. What is the problem?</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19</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7624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a for loop that prints the numbers one through ten. The</a:t>
            </a:r>
            <a:r>
              <a:rPr lang="en-US" baseline="0" dirty="0"/>
              <a:t> for statement initializes the counter variable to 1, repeats the loop body as long as the counter is &lt;= 10, and increments the counter by one after each execution of the loop body. This is the same as the while counting loop shown below it. In that code, the initialization, test, and increment are separate statements.</a:t>
            </a:r>
          </a:p>
          <a:p>
            <a:endParaRPr lang="en-US" baseline="0"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20</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1316521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C repetition structure is the do-while</a:t>
            </a:r>
            <a:r>
              <a:rPr lang="en-US" baseline="0" dirty="0"/>
              <a:t> which is similar to the while structure but the condition is tested after the loop body rather than before. It is a post-test loop rather than a pre-test loop like both the while and the for structures. The major implication of the moving of the condition test is that the body of the loop will be executed at least once.</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21</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76057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do-while that prints the numbers one through ten. It is equivalent to using a while or a for to do the same thing.</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22</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972498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an example of how we can use the post-test to our advantage. The user is prompted to enter a positive weight and then the weight is read. This will continue as long as the value entered by the user is not a positive number.</a:t>
            </a:r>
            <a:endParaRPr lang="en-US" dirty="0"/>
          </a:p>
        </p:txBody>
      </p:sp>
      <p:sp>
        <p:nvSpPr>
          <p:cNvPr id="4" name="Slide Number Placeholder 3"/>
          <p:cNvSpPr>
            <a:spLocks noGrp="1"/>
          </p:cNvSpPr>
          <p:nvPr>
            <p:ph type="sldNum" sz="quarter" idx="10"/>
          </p:nvPr>
        </p:nvSpPr>
        <p:spPr/>
        <p:txBody>
          <a:bodyPr/>
          <a:lstStyle/>
          <a:p>
            <a:fld id="{C237B1E6-5EBD-4C12-9CF2-4C13CCC2F94A}" type="slidenum">
              <a:rPr lang="en-US" smtClean="0"/>
              <a:pPr/>
              <a:t>23</a:t>
            </a:fld>
            <a:endParaRPr lang="en-US"/>
          </a:p>
        </p:txBody>
      </p:sp>
      <p:sp>
        <p:nvSpPr>
          <p:cNvPr id="5" name="Header Placeholder 4"/>
          <p:cNvSpPr>
            <a:spLocks noGrp="1"/>
          </p:cNvSpPr>
          <p:nvPr>
            <p:ph type="hdr" sz="quarter" idx="11"/>
          </p:nvPr>
        </p:nvSpPr>
        <p:spPr/>
        <p:txBody>
          <a:bodyPr/>
          <a:lstStyle/>
          <a:p>
            <a:r>
              <a:rPr lang="en-US"/>
              <a:t>V3</a:t>
            </a:r>
            <a:endParaRPr lang="en-US" dirty="0"/>
          </a:p>
        </p:txBody>
      </p:sp>
    </p:spTree>
    <p:extLst>
      <p:ext uri="{BB962C8B-B14F-4D97-AF65-F5344CB8AC3E}">
        <p14:creationId xmlns:p14="http://schemas.microsoft.com/office/powerpoint/2010/main" val="384052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2A8D-9D87-B54F-A685-0F1A84D116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CCCA26-948A-D445-81F5-E5E1CCDE1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C2A735-93D0-EC4C-A5CD-911F72BF8881}"/>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5" name="Footer Placeholder 4">
            <a:extLst>
              <a:ext uri="{FF2B5EF4-FFF2-40B4-BE49-F238E27FC236}">
                <a16:creationId xmlns:a16="http://schemas.microsoft.com/office/drawing/2014/main" id="{E877BFBE-AB71-8449-B17C-AAFA20865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9274E-8BDA-9A46-9137-7A2FCD13A584}"/>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252075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8C965-9FBC-544A-AE4F-7F32999C4A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F72783-36B1-8E49-B7A2-BC1C32950E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BD2C2-3647-9E4A-AB87-55EB555FEA75}"/>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5" name="Footer Placeholder 4">
            <a:extLst>
              <a:ext uri="{FF2B5EF4-FFF2-40B4-BE49-F238E27FC236}">
                <a16:creationId xmlns:a16="http://schemas.microsoft.com/office/drawing/2014/main" id="{9892E6D9-F63E-F44C-B16A-E137E41E9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9FBE2-89FD-5D40-9327-779EB84C2D01}"/>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277799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C3FD69-E267-B44D-8757-5FE0D70A08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6E7B11-DC00-7B49-A442-CE9E5F4772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6CA56-7E9A-D74F-BA49-58282B2DBA70}"/>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5" name="Footer Placeholder 4">
            <a:extLst>
              <a:ext uri="{FF2B5EF4-FFF2-40B4-BE49-F238E27FC236}">
                <a16:creationId xmlns:a16="http://schemas.microsoft.com/office/drawing/2014/main" id="{2702AB4D-9639-3044-B436-D4C7FA5F3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E2F20-C3A4-634F-AF63-A93F9C800F47}"/>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406376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64EF-B867-DC41-A166-7F965CBC8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EB5988-F0AD-2D46-B007-B80BCBFD1B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7E125-434E-2845-A9A7-325D04B7675A}"/>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5" name="Footer Placeholder 4">
            <a:extLst>
              <a:ext uri="{FF2B5EF4-FFF2-40B4-BE49-F238E27FC236}">
                <a16:creationId xmlns:a16="http://schemas.microsoft.com/office/drawing/2014/main" id="{3D689527-74AF-CA47-9FFB-3AA762D59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340AF-C36A-7644-90D9-4730302A2F6B}"/>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404953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7B4D-A168-924B-976A-6B93E972B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7BB8F-814A-EE43-B3F6-3B5A1B0606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CD32A7-344C-6C47-89D8-84EAE49CC824}"/>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5" name="Footer Placeholder 4">
            <a:extLst>
              <a:ext uri="{FF2B5EF4-FFF2-40B4-BE49-F238E27FC236}">
                <a16:creationId xmlns:a16="http://schemas.microsoft.com/office/drawing/2014/main" id="{77EE4273-BE60-AF40-9303-5E8A49867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CD273-3379-B44C-9464-7810AC9D5EA2}"/>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115341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85B10-AFDD-EF4D-BD00-91E07A409E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24EBD-CECF-B34E-BCF0-DE2E387D98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D2562C-A41A-A748-8CEB-83BAE66143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AB219B-5017-DB49-834F-529C4090D255}"/>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6" name="Footer Placeholder 5">
            <a:extLst>
              <a:ext uri="{FF2B5EF4-FFF2-40B4-BE49-F238E27FC236}">
                <a16:creationId xmlns:a16="http://schemas.microsoft.com/office/drawing/2014/main" id="{B4B13CCB-19BF-B743-B8D5-F0337B694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CEF32-210A-1244-970F-F2995573AEBD}"/>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128518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ACEF-904A-844F-81FE-3994BF5FB7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E2063-CEE6-6944-B494-3562965B8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E4E232-A8FF-F44F-9600-743826D9E2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3D31AA-A9EF-004E-AD29-9CAA6FF17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5BD345-DFC7-FB44-B0D7-3A2827B9087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C5FB9A-E8B1-3C4D-A421-6F9B46745397}"/>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8" name="Footer Placeholder 7">
            <a:extLst>
              <a:ext uri="{FF2B5EF4-FFF2-40B4-BE49-F238E27FC236}">
                <a16:creationId xmlns:a16="http://schemas.microsoft.com/office/drawing/2014/main" id="{B5C001A2-53D5-5140-A6F7-49D2ED4CD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400B5-1F5D-A849-BA9B-7D575EEE4871}"/>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398900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0C55-E456-1249-9684-96A103CE96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E3DEA-CC8E-8A48-BB3A-50FFAD6AC30C}"/>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4" name="Footer Placeholder 3">
            <a:extLst>
              <a:ext uri="{FF2B5EF4-FFF2-40B4-BE49-F238E27FC236}">
                <a16:creationId xmlns:a16="http://schemas.microsoft.com/office/drawing/2014/main" id="{8B9C6C36-FC62-F643-B2FC-B08488481C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4037B-BC72-6C4D-B44A-51F3FE16221E}"/>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173988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F21BC-E3F8-0B4F-BFBB-ECCBD7C216AD}"/>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3" name="Footer Placeholder 2">
            <a:extLst>
              <a:ext uri="{FF2B5EF4-FFF2-40B4-BE49-F238E27FC236}">
                <a16:creationId xmlns:a16="http://schemas.microsoft.com/office/drawing/2014/main" id="{A0CE3B01-89BD-944D-983E-421EA3F334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880342-C27A-EF40-880E-B0352B9DA61E}"/>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137834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5075-2309-CB41-8548-B0C55DDDA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DE97E8-D827-1F45-8892-2E18711E5B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7A31D-B699-BD4F-893B-A82F82D14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890C7-92A0-344C-B18B-2088476D91F0}"/>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6" name="Footer Placeholder 5">
            <a:extLst>
              <a:ext uri="{FF2B5EF4-FFF2-40B4-BE49-F238E27FC236}">
                <a16:creationId xmlns:a16="http://schemas.microsoft.com/office/drawing/2014/main" id="{6B8F7AE4-84BC-8041-993E-0C38C58B3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607BF-0923-4548-B449-57342DE1E51D}"/>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185560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A593-F784-BF4E-8F9A-F6685751B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F3FE15-E870-C648-806D-02410391D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BAD622-C0E4-754B-AE33-5B30067E6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829772-B76C-5E45-ADAC-43898DB5B6D6}"/>
              </a:ext>
            </a:extLst>
          </p:cNvPr>
          <p:cNvSpPr>
            <a:spLocks noGrp="1"/>
          </p:cNvSpPr>
          <p:nvPr>
            <p:ph type="dt" sz="half" idx="10"/>
          </p:nvPr>
        </p:nvSpPr>
        <p:spPr/>
        <p:txBody>
          <a:bodyPr/>
          <a:lstStyle/>
          <a:p>
            <a:fld id="{57F6EB1E-FA14-EF40-A9D1-EDB069407B76}" type="datetimeFigureOut">
              <a:rPr lang="en-US" smtClean="0"/>
              <a:t>1/15/19</a:t>
            </a:fld>
            <a:endParaRPr lang="en-US"/>
          </a:p>
        </p:txBody>
      </p:sp>
      <p:sp>
        <p:nvSpPr>
          <p:cNvPr id="6" name="Footer Placeholder 5">
            <a:extLst>
              <a:ext uri="{FF2B5EF4-FFF2-40B4-BE49-F238E27FC236}">
                <a16:creationId xmlns:a16="http://schemas.microsoft.com/office/drawing/2014/main" id="{8F13503B-5572-A748-8337-956413621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539BF-EAF0-384F-955D-02AC557A11CE}"/>
              </a:ext>
            </a:extLst>
          </p:cNvPr>
          <p:cNvSpPr>
            <a:spLocks noGrp="1"/>
          </p:cNvSpPr>
          <p:nvPr>
            <p:ph type="sldNum" sz="quarter" idx="12"/>
          </p:nvPr>
        </p:nvSpPr>
        <p:spPr/>
        <p:txBody>
          <a:bodyPr/>
          <a:lstStyle/>
          <a:p>
            <a:fld id="{AF7A6056-232D-DC4A-B7CE-9498E5301B92}" type="slidenum">
              <a:rPr lang="en-US" smtClean="0"/>
              <a:t>‹#›</a:t>
            </a:fld>
            <a:endParaRPr lang="en-US"/>
          </a:p>
        </p:txBody>
      </p:sp>
    </p:spTree>
    <p:extLst>
      <p:ext uri="{BB962C8B-B14F-4D97-AF65-F5344CB8AC3E}">
        <p14:creationId xmlns:p14="http://schemas.microsoft.com/office/powerpoint/2010/main" val="317829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0C802-4278-1D40-BA19-B02B1E1F1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83C7BE-9EAA-8E4B-9E89-62A3308C8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94421-8348-4D4B-A0F1-12A980AFD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EB1E-FA14-EF40-A9D1-EDB069407B76}" type="datetimeFigureOut">
              <a:rPr lang="en-US" smtClean="0"/>
              <a:t>1/15/19</a:t>
            </a:fld>
            <a:endParaRPr lang="en-US"/>
          </a:p>
        </p:txBody>
      </p:sp>
      <p:sp>
        <p:nvSpPr>
          <p:cNvPr id="5" name="Footer Placeholder 4">
            <a:extLst>
              <a:ext uri="{FF2B5EF4-FFF2-40B4-BE49-F238E27FC236}">
                <a16:creationId xmlns:a16="http://schemas.microsoft.com/office/drawing/2014/main" id="{176E7BA7-9FCD-054A-B067-228010653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27A995-76D0-1046-B3B1-D1F496AD01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A6056-232D-DC4A-B7CE-9498E5301B92}" type="slidenum">
              <a:rPr lang="en-US" smtClean="0"/>
              <a:t>‹#›</a:t>
            </a:fld>
            <a:endParaRPr lang="en-US"/>
          </a:p>
        </p:txBody>
      </p:sp>
    </p:spTree>
    <p:extLst>
      <p:ext uri="{BB962C8B-B14F-4D97-AF65-F5344CB8AC3E}">
        <p14:creationId xmlns:p14="http://schemas.microsoft.com/office/powerpoint/2010/main" val="3520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7779-EED6-E046-960A-DAFB0482B36C}"/>
              </a:ext>
            </a:extLst>
          </p:cNvPr>
          <p:cNvSpPr>
            <a:spLocks noGrp="1"/>
          </p:cNvSpPr>
          <p:nvPr>
            <p:ph type="ctrTitle"/>
          </p:nvPr>
        </p:nvSpPr>
        <p:spPr>
          <a:xfrm>
            <a:off x="1524000" y="1122363"/>
            <a:ext cx="9144000" cy="2984124"/>
          </a:xfrm>
        </p:spPr>
        <p:txBody>
          <a:bodyPr/>
          <a:lstStyle/>
          <a:p>
            <a:r>
              <a:rPr lang="en-US" dirty="0"/>
              <a:t>Loops, Conditional Statements &amp; Functions</a:t>
            </a:r>
          </a:p>
        </p:txBody>
      </p:sp>
    </p:spTree>
    <p:extLst>
      <p:ext uri="{BB962C8B-B14F-4D97-AF65-F5344CB8AC3E}">
        <p14:creationId xmlns:p14="http://schemas.microsoft.com/office/powerpoint/2010/main" val="46904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D43233-139B-3D4A-9604-21E2958E126B}"/>
              </a:ext>
            </a:extLst>
          </p:cNvPr>
          <p:cNvPicPr>
            <a:picLocks noGrp="1" noChangeAspect="1"/>
          </p:cNvPicPr>
          <p:nvPr>
            <p:ph idx="1"/>
          </p:nvPr>
        </p:nvPicPr>
        <p:blipFill>
          <a:blip r:embed="rId2"/>
          <a:stretch>
            <a:fillRect/>
          </a:stretch>
        </p:blipFill>
        <p:spPr>
          <a:xfrm>
            <a:off x="834753" y="498764"/>
            <a:ext cx="8529380" cy="5678199"/>
          </a:xfrm>
        </p:spPr>
      </p:pic>
      <p:sp>
        <p:nvSpPr>
          <p:cNvPr id="2" name="TextBox 1">
            <a:extLst>
              <a:ext uri="{FF2B5EF4-FFF2-40B4-BE49-F238E27FC236}">
                <a16:creationId xmlns:a16="http://schemas.microsoft.com/office/drawing/2014/main" id="{4E3CC95F-C101-A640-BA8C-31AD65C2DB00}"/>
              </a:ext>
            </a:extLst>
          </p:cNvPr>
          <p:cNvSpPr txBox="1"/>
          <p:nvPr/>
        </p:nvSpPr>
        <p:spPr>
          <a:xfrm>
            <a:off x="6117021" y="3121571"/>
            <a:ext cx="2743200" cy="116664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60182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911927" y="838201"/>
            <a:ext cx="8033761" cy="644525"/>
          </a:xfrm>
        </p:spPr>
        <p:txBody>
          <a:bodyPr>
            <a:normAutofit fontScale="90000"/>
          </a:bodyPr>
          <a:lstStyle/>
          <a:p>
            <a:pPr eaLnBrk="1" hangingPunct="1"/>
            <a:r>
              <a:rPr lang="en-US" dirty="0"/>
              <a:t>Flow of Control of Execution </a:t>
            </a:r>
          </a:p>
        </p:txBody>
      </p:sp>
      <p:sp>
        <p:nvSpPr>
          <p:cNvPr id="6148" name="Rectangle 3"/>
          <p:cNvSpPr>
            <a:spLocks noGrp="1" noChangeArrowheads="1"/>
          </p:cNvSpPr>
          <p:nvPr>
            <p:ph type="body" idx="1"/>
          </p:nvPr>
        </p:nvSpPr>
        <p:spPr>
          <a:xfrm>
            <a:off x="1911927" y="1676400"/>
            <a:ext cx="8603673" cy="5029200"/>
          </a:xfrm>
        </p:spPr>
        <p:txBody>
          <a:bodyPr/>
          <a:lstStyle/>
          <a:p>
            <a:pPr marL="0" indent="0" eaLnBrk="1" hangingPunct="1">
              <a:lnSpc>
                <a:spcPct val="90000"/>
              </a:lnSpc>
              <a:buNone/>
            </a:pPr>
            <a:r>
              <a:rPr lang="en-US" dirty="0"/>
              <a:t>Control structures</a:t>
            </a:r>
          </a:p>
          <a:p>
            <a:pPr marL="457200" lvl="1" indent="0">
              <a:buNone/>
            </a:pPr>
            <a:r>
              <a:rPr lang="en-US" dirty="0"/>
              <a:t>combination of individual statements into a logical unit that regulates the flow of execution in a program or function</a:t>
            </a:r>
          </a:p>
          <a:p>
            <a:pPr marL="457200" lvl="1" indent="0">
              <a:buNone/>
            </a:pPr>
            <a:endParaRPr lang="en-US" dirty="0"/>
          </a:p>
          <a:p>
            <a:pPr lvl="1">
              <a:spcBef>
                <a:spcPts val="1200"/>
              </a:spcBef>
            </a:pPr>
            <a:r>
              <a:rPr lang="en-US" b="1" dirty="0">
                <a:solidFill>
                  <a:srgbClr val="0070C0"/>
                </a:solidFill>
              </a:rPr>
              <a:t>Sequential</a:t>
            </a:r>
            <a:r>
              <a:rPr lang="en-US" dirty="0"/>
              <a:t> – instructions execution one after the other</a:t>
            </a:r>
          </a:p>
          <a:p>
            <a:pPr lvl="1">
              <a:spcBef>
                <a:spcPts val="1200"/>
              </a:spcBef>
            </a:pPr>
            <a:r>
              <a:rPr lang="en-US" b="1" dirty="0">
                <a:solidFill>
                  <a:srgbClr val="0070C0"/>
                </a:solidFill>
              </a:rPr>
              <a:t>Repetition</a:t>
            </a:r>
            <a:r>
              <a:rPr lang="en-US" dirty="0"/>
              <a:t> (Looping) – instructions may be repeated based on a condition, and then back to sequential</a:t>
            </a:r>
          </a:p>
          <a:p>
            <a:pPr lvl="1">
              <a:spcBef>
                <a:spcPts val="1200"/>
              </a:spcBef>
            </a:pPr>
            <a:r>
              <a:rPr lang="en-US" b="1" dirty="0">
                <a:solidFill>
                  <a:srgbClr val="0070C0"/>
                </a:solidFill>
              </a:rPr>
              <a:t>Selection </a:t>
            </a:r>
            <a:r>
              <a:rPr lang="en-US" dirty="0"/>
              <a:t>(Making Decisions) – instructions may be executed based on a condition, and then back to sequential</a:t>
            </a:r>
          </a:p>
          <a:p>
            <a:pPr marL="457200" lvl="1" indent="0">
              <a:spcBef>
                <a:spcPts val="1200"/>
              </a:spcBef>
              <a:buNone/>
            </a:pPr>
            <a:endParaRPr lang="en-US" dirty="0"/>
          </a:p>
        </p:txBody>
      </p:sp>
    </p:spTree>
    <p:extLst>
      <p:ext uri="{BB962C8B-B14F-4D97-AF65-F5344CB8AC3E}">
        <p14:creationId xmlns:p14="http://schemas.microsoft.com/office/powerpoint/2010/main" val="28173715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848E-2655-1647-B9AD-B71EC9E12A02}"/>
              </a:ext>
            </a:extLst>
          </p:cNvPr>
          <p:cNvSpPr>
            <a:spLocks noGrp="1"/>
          </p:cNvSpPr>
          <p:nvPr>
            <p:ph type="title"/>
          </p:nvPr>
        </p:nvSpPr>
        <p:spPr>
          <a:xfrm>
            <a:off x="1775888" y="2291757"/>
            <a:ext cx="8573022" cy="1325563"/>
          </a:xfrm>
        </p:spPr>
        <p:txBody>
          <a:bodyPr>
            <a:normAutofit/>
          </a:bodyPr>
          <a:lstStyle/>
          <a:p>
            <a:pPr algn="ctr"/>
            <a:r>
              <a:rPr lang="en-US" sz="6000" dirty="0"/>
              <a:t>Loops</a:t>
            </a:r>
          </a:p>
        </p:txBody>
      </p:sp>
    </p:spTree>
    <p:extLst>
      <p:ext uri="{BB962C8B-B14F-4D97-AF65-F5344CB8AC3E}">
        <p14:creationId xmlns:p14="http://schemas.microsoft.com/office/powerpoint/2010/main" val="197440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530" y="274638"/>
            <a:ext cx="9118270" cy="1143000"/>
          </a:xfrm>
        </p:spPr>
        <p:txBody>
          <a:bodyPr>
            <a:normAutofit/>
          </a:bodyPr>
          <a:lstStyle/>
          <a:p>
            <a:r>
              <a:rPr lang="en-US" dirty="0"/>
              <a:t> Repetition &amp; Loops</a:t>
            </a:r>
            <a:endParaRPr lang="en-US" b="1" dirty="0">
              <a:solidFill>
                <a:srgbClr val="FF9900"/>
              </a:solidFill>
            </a:endParaRPr>
          </a:p>
        </p:txBody>
      </p:sp>
      <p:sp>
        <p:nvSpPr>
          <p:cNvPr id="3" name="Content Placeholder 2"/>
          <p:cNvSpPr>
            <a:spLocks noGrp="1"/>
          </p:cNvSpPr>
          <p:nvPr>
            <p:ph sz="quarter" idx="1"/>
          </p:nvPr>
        </p:nvSpPr>
        <p:spPr>
          <a:xfrm>
            <a:off x="2286000" y="1417638"/>
            <a:ext cx="2971800" cy="4983162"/>
          </a:xfrm>
          <a:ln>
            <a:solidFill>
              <a:schemeClr val="accent1"/>
            </a:solidFill>
          </a:ln>
        </p:spPr>
        <p:txBody>
          <a:bodyPr>
            <a:normAutofit fontScale="40000" lnSpcReduction="20000"/>
          </a:bodyPr>
          <a:lstStyle/>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0" indent="0">
              <a:buNone/>
            </a:pP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("Hello world!\n");</a:t>
            </a:r>
          </a:p>
          <a:p>
            <a:pPr marL="274320" lvl="1" indent="0">
              <a:buNone/>
            </a:pPr>
            <a:endParaRPr lang="en-US" dirty="0">
              <a:latin typeface="Courier New" charset="0"/>
              <a:ea typeface="Courier New" charset="0"/>
              <a:cs typeface="Courier New" charset="0"/>
            </a:endParaRPr>
          </a:p>
          <a:p>
            <a:pPr marL="0" indent="0">
              <a:buNone/>
            </a:pPr>
            <a:endParaRPr lang="en-US" dirty="0">
              <a:ln w="11430"/>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outerShdw blurRad="50800" dist="39000" dir="5460000" algn="tl">
                  <a:srgbClr val="000000">
                    <a:alpha val="38000"/>
                  </a:srgbClr>
                </a:outerShdw>
              </a:effectLst>
              <a:latin typeface="Courier New" charset="0"/>
              <a:ea typeface="Courier New" charset="0"/>
              <a:cs typeface="Courier New" charset="0"/>
            </a:endParaRPr>
          </a:p>
          <a:p>
            <a:endParaRPr lang="en-US" dirty="0"/>
          </a:p>
        </p:txBody>
      </p:sp>
      <p:pic>
        <p:nvPicPr>
          <p:cNvPr id="4" name="Picture 2"/>
          <p:cNvPicPr>
            <a:picLocks noChangeAspect="1" noChangeArrowheads="1"/>
          </p:cNvPicPr>
          <p:nvPr/>
        </p:nvPicPr>
        <p:blipFill>
          <a:blip r:embed="rId2" cstate="print"/>
          <a:srcRect l="53760" t="14497" r="8640" b="16752"/>
          <a:stretch>
            <a:fillRect/>
          </a:stretch>
        </p:blipFill>
        <p:spPr bwMode="auto">
          <a:xfrm>
            <a:off x="9571060" y="656878"/>
            <a:ext cx="558497" cy="760760"/>
          </a:xfrm>
          <a:prstGeom prst="rect">
            <a:avLst/>
          </a:prstGeom>
          <a:noFill/>
        </p:spPr>
      </p:pic>
      <p:sp>
        <p:nvSpPr>
          <p:cNvPr id="5" name="TextBox 4"/>
          <p:cNvSpPr txBox="1"/>
          <p:nvPr/>
        </p:nvSpPr>
        <p:spPr>
          <a:xfrm>
            <a:off x="6501065" y="2667000"/>
            <a:ext cx="3481136" cy="1754326"/>
          </a:xfrm>
          <a:prstGeom prst="rect">
            <a:avLst/>
          </a:prstGeom>
          <a:noFill/>
          <a:ln>
            <a:solidFill>
              <a:schemeClr val="accent1"/>
            </a:solidFill>
          </a:ln>
        </p:spPr>
        <p:txBody>
          <a:bodyPr wrap="square" rtlCol="0">
            <a:spAutoFit/>
          </a:bodyPr>
          <a:lstStyle/>
          <a:p>
            <a:r>
              <a:rPr lang="en-US" sz="1500" dirty="0" err="1">
                <a:latin typeface="Courier New" charset="0"/>
                <a:ea typeface="Courier New" charset="0"/>
                <a:cs typeface="Courier New" charset="0"/>
              </a:rPr>
              <a:t>int</a:t>
            </a:r>
            <a:r>
              <a:rPr lang="en-US" sz="1500" dirty="0">
                <a:latin typeface="Courier New" charset="0"/>
                <a:ea typeface="Courier New" charset="0"/>
                <a:cs typeface="Courier New" charset="0"/>
              </a:rPr>
              <a:t> </a:t>
            </a:r>
            <a:r>
              <a:rPr lang="en-US" sz="1500" dirty="0" err="1">
                <a:latin typeface="Courier New" charset="0"/>
                <a:ea typeface="Courier New" charset="0"/>
                <a:cs typeface="Courier New" charset="0"/>
              </a:rPr>
              <a:t>i</a:t>
            </a:r>
            <a:r>
              <a:rPr lang="en-US" sz="1500" dirty="0">
                <a:latin typeface="Courier New" charset="0"/>
                <a:ea typeface="Courier New" charset="0"/>
                <a:cs typeface="Courier New" charset="0"/>
              </a:rPr>
              <a:t>;</a:t>
            </a:r>
          </a:p>
          <a:p>
            <a:endParaRPr lang="en-US" sz="1500" dirty="0">
              <a:latin typeface="Courier New" charset="0"/>
              <a:ea typeface="Courier New" charset="0"/>
              <a:cs typeface="Courier New" charset="0"/>
            </a:endParaRPr>
          </a:p>
          <a:p>
            <a:r>
              <a:rPr lang="en-US" sz="1500" dirty="0">
                <a:latin typeface="Courier New" charset="0"/>
                <a:ea typeface="Courier New" charset="0"/>
                <a:cs typeface="Courier New" charset="0"/>
              </a:rPr>
              <a:t>for (</a:t>
            </a:r>
            <a:r>
              <a:rPr lang="en-US" sz="1500" dirty="0" err="1">
                <a:latin typeface="Courier New" charset="0"/>
                <a:ea typeface="Courier New" charset="0"/>
                <a:cs typeface="Courier New" charset="0"/>
              </a:rPr>
              <a:t>i</a:t>
            </a:r>
            <a:r>
              <a:rPr lang="en-US" sz="1500" dirty="0">
                <a:latin typeface="Courier New" charset="0"/>
                <a:ea typeface="Courier New" charset="0"/>
                <a:cs typeface="Courier New" charset="0"/>
              </a:rPr>
              <a:t> = 0; </a:t>
            </a:r>
            <a:r>
              <a:rPr lang="en-US" sz="1500" dirty="0" err="1">
                <a:latin typeface="Courier New" charset="0"/>
                <a:ea typeface="Courier New" charset="0"/>
                <a:cs typeface="Courier New" charset="0"/>
              </a:rPr>
              <a:t>i</a:t>
            </a:r>
            <a:r>
              <a:rPr lang="en-US" sz="1500" dirty="0">
                <a:latin typeface="Courier New" charset="0"/>
                <a:ea typeface="Courier New" charset="0"/>
                <a:cs typeface="Courier New" charset="0"/>
              </a:rPr>
              <a:t> &lt; 20; </a:t>
            </a:r>
            <a:r>
              <a:rPr lang="en-US" sz="1500" dirty="0" err="1">
                <a:latin typeface="Courier New" charset="0"/>
                <a:ea typeface="Courier New" charset="0"/>
                <a:cs typeface="Courier New" charset="0"/>
              </a:rPr>
              <a:t>i</a:t>
            </a:r>
            <a:r>
              <a:rPr lang="en-US" sz="1500" dirty="0">
                <a:latin typeface="Courier New" charset="0"/>
                <a:ea typeface="Courier New" charset="0"/>
                <a:cs typeface="Courier New" charset="0"/>
              </a:rPr>
              <a:t>++) {</a:t>
            </a:r>
          </a:p>
          <a:p>
            <a:pPr marL="0" lvl="1"/>
            <a:r>
              <a:rPr lang="en-US" sz="1500" dirty="0">
                <a:latin typeface="Courier New" charset="0"/>
                <a:ea typeface="Courier New" charset="0"/>
                <a:cs typeface="Courier New" charset="0"/>
              </a:rPr>
              <a:t>   </a:t>
            </a:r>
            <a:r>
              <a:rPr lang="en-US" sz="1500" dirty="0" err="1">
                <a:latin typeface="Courier New" charset="0"/>
                <a:ea typeface="Courier New" charset="0"/>
                <a:cs typeface="Courier New" charset="0"/>
              </a:rPr>
              <a:t>printf</a:t>
            </a:r>
            <a:r>
              <a:rPr lang="en-US" sz="1500" dirty="0">
                <a:latin typeface="Courier New" charset="0"/>
                <a:ea typeface="Courier New" charset="0"/>
                <a:cs typeface="Courier New" charset="0"/>
              </a:rPr>
              <a:t>("Hello world!\n");</a:t>
            </a:r>
          </a:p>
          <a:p>
            <a:pPr marL="0" lvl="1"/>
            <a:r>
              <a:rPr lang="en-US" sz="1500" dirty="0">
                <a:latin typeface="Courier New" charset="0"/>
                <a:ea typeface="Courier New" charset="0"/>
                <a:cs typeface="Courier New" charset="0"/>
              </a:rPr>
              <a:t>}</a:t>
            </a:r>
          </a:p>
          <a:p>
            <a:endParaRPr lang="en-US" sz="1500" dirty="0">
              <a:latin typeface="Courier New" charset="0"/>
              <a:ea typeface="Courier New" charset="0"/>
              <a:cs typeface="Courier New" charset="0"/>
            </a:endParaRPr>
          </a:p>
          <a:p>
            <a:endParaRPr lang="en-US" dirty="0">
              <a:latin typeface="Courier New" charset="0"/>
              <a:ea typeface="Courier New" charset="0"/>
              <a:cs typeface="Courier New" charset="0"/>
            </a:endParaRPr>
          </a:p>
        </p:txBody>
      </p:sp>
      <p:sp>
        <p:nvSpPr>
          <p:cNvPr id="10" name="Right Arrow 9"/>
          <p:cNvSpPr/>
          <p:nvPr/>
        </p:nvSpPr>
        <p:spPr>
          <a:xfrm>
            <a:off x="5390228" y="31822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09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eaLnBrk="1" hangingPunct="1"/>
            <a:r>
              <a:rPr lang="en-US" dirty="0"/>
              <a:t>The </a:t>
            </a:r>
            <a:r>
              <a:rPr lang="en-US" dirty="0">
                <a:latin typeface="Courier New" charset="0"/>
                <a:ea typeface="Courier New" charset="0"/>
                <a:cs typeface="Courier New" charset="0"/>
              </a:rPr>
              <a:t>for</a:t>
            </a:r>
            <a:r>
              <a:rPr lang="en-US" dirty="0"/>
              <a:t> Loop</a:t>
            </a:r>
          </a:p>
        </p:txBody>
      </p:sp>
      <p:sp>
        <p:nvSpPr>
          <p:cNvPr id="28676" name="Rectangle 3"/>
          <p:cNvSpPr>
            <a:spLocks noGrp="1" noChangeArrowheads="1"/>
          </p:cNvSpPr>
          <p:nvPr>
            <p:ph sz="quarter" idx="1"/>
          </p:nvPr>
        </p:nvSpPr>
        <p:spPr>
          <a:noFill/>
        </p:spPr>
        <p:txBody>
          <a:bodyPr/>
          <a:lstStyle/>
          <a:p>
            <a:pPr marL="609600" indent="-609600">
              <a:buFont typeface="Wingdings" pitchFamily="2" charset="2"/>
              <a:buChar char="§"/>
            </a:pPr>
            <a:r>
              <a:rPr lang="en-US" dirty="0"/>
              <a:t>A natural 'counting' loop</a:t>
            </a:r>
          </a:p>
          <a:p>
            <a:pPr marL="609600" indent="-609600">
              <a:buFont typeface="Wingdings" pitchFamily="2" charset="2"/>
              <a:buChar char="§"/>
            </a:pPr>
            <a:r>
              <a:rPr lang="en-US" dirty="0"/>
              <a:t>Steps are built into </a:t>
            </a:r>
            <a:r>
              <a:rPr lang="en-US" dirty="0">
                <a:latin typeface="Courier New" charset="0"/>
                <a:ea typeface="Courier New" charset="0"/>
                <a:cs typeface="Courier New" charset="0"/>
              </a:rPr>
              <a:t>for</a:t>
            </a:r>
            <a:r>
              <a:rPr lang="en-US" dirty="0"/>
              <a:t> structure!</a:t>
            </a:r>
          </a:p>
          <a:p>
            <a:pPr marL="883920" lvl="1" indent="-609600">
              <a:buFont typeface="+mj-lt"/>
              <a:buAutoNum type="arabicPeriod"/>
            </a:pPr>
            <a:r>
              <a:rPr lang="en-US" dirty="0"/>
              <a:t>Initialization</a:t>
            </a:r>
          </a:p>
          <a:p>
            <a:pPr marL="883920" lvl="1" indent="-609600">
              <a:buFont typeface="+mj-lt"/>
              <a:buAutoNum type="arabicPeriod"/>
            </a:pPr>
            <a:r>
              <a:rPr lang="en-US" dirty="0"/>
              <a:t>Loop condition test</a:t>
            </a:r>
          </a:p>
          <a:p>
            <a:pPr marL="883920" lvl="1" indent="-609600">
              <a:buFont typeface="+mj-lt"/>
              <a:buAutoNum type="arabicPeriod"/>
            </a:pPr>
            <a:r>
              <a:rPr lang="en-US" dirty="0"/>
              <a:t>Increment or decrement</a:t>
            </a:r>
          </a:p>
        </p:txBody>
      </p:sp>
      <p:pic>
        <p:nvPicPr>
          <p:cNvPr id="12290" name="Picture 2" descr="http://t0.gstatic.com/images?q=tbn:ANd9GcQt5_7XsyNce5woeBlhh8LkI66woWbmzIhXmYtU6cBI22NleP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4257674"/>
            <a:ext cx="2143125" cy="21431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010400" y="2080598"/>
            <a:ext cx="2978188" cy="4456457"/>
            <a:chOff x="5486400" y="2080597"/>
            <a:chExt cx="2978188" cy="4456457"/>
          </a:xfrm>
        </p:grpSpPr>
        <p:sp>
          <p:nvSpPr>
            <p:cNvPr id="6" name="AutoShape 3"/>
            <p:cNvSpPr>
              <a:spLocks noChangeArrowheads="1"/>
            </p:cNvSpPr>
            <p:nvPr/>
          </p:nvSpPr>
          <p:spPr bwMode="auto">
            <a:xfrm>
              <a:off x="6102813" y="3206736"/>
              <a:ext cx="1288863" cy="975342"/>
            </a:xfrm>
            <a:prstGeom prst="diamond">
              <a:avLst/>
            </a:prstGeom>
            <a:solidFill>
              <a:srgbClr val="FFFF66"/>
            </a:solidFill>
            <a:ln w="9525">
              <a:solidFill>
                <a:schemeClr val="tx1"/>
              </a:solidFill>
              <a:miter lim="800000"/>
              <a:headEnd/>
              <a:tailEnd/>
            </a:ln>
          </p:spPr>
          <p:txBody>
            <a:bodyPr wrap="none" anchor="ctr"/>
            <a:lstStyle/>
            <a:p>
              <a:pPr algn="ctr">
                <a:spcBef>
                  <a:spcPct val="50000"/>
                </a:spcBef>
              </a:pPr>
              <a:endParaRPr lang="en-US" sz="1200" b="1">
                <a:solidFill>
                  <a:srgbClr val="00000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6275848" y="3593107"/>
              <a:ext cx="952637" cy="246221"/>
            </a:xfrm>
            <a:prstGeom prst="rect">
              <a:avLst/>
            </a:prstGeom>
            <a:noFill/>
            <a:ln w="9525">
              <a:noFill/>
              <a:miter lim="800000"/>
              <a:headEnd/>
              <a:tailEnd/>
            </a:ln>
          </p:spPr>
          <p:txBody>
            <a:bodyPr wrap="square" lIns="0" tIns="0" rIns="0" bIns="0">
              <a:spAutoFit/>
            </a:bodyPr>
            <a:lstStyle/>
            <a:p>
              <a:pPr algn="ctr" eaLnBrk="1" hangingPunct="1"/>
              <a:r>
                <a:rPr lang="en-US" sz="1600" dirty="0">
                  <a:latin typeface="Arial" charset="0"/>
                </a:rPr>
                <a:t>condition</a:t>
              </a:r>
            </a:p>
          </p:txBody>
        </p:sp>
        <p:sp>
          <p:nvSpPr>
            <p:cNvPr id="10" name="Line 7"/>
            <p:cNvSpPr>
              <a:spLocks noChangeShapeType="1"/>
            </p:cNvSpPr>
            <p:nvPr/>
          </p:nvSpPr>
          <p:spPr bwMode="auto">
            <a:xfrm>
              <a:off x="6750661" y="2911475"/>
              <a:ext cx="0" cy="286865"/>
            </a:xfrm>
            <a:prstGeom prst="line">
              <a:avLst/>
            </a:prstGeom>
            <a:noFill/>
            <a:ln w="9525">
              <a:solidFill>
                <a:schemeClr val="tx1"/>
              </a:solidFill>
              <a:round/>
              <a:headEnd/>
              <a:tailEnd type="triangle" w="med" len="med"/>
            </a:ln>
          </p:spPr>
          <p:txBody>
            <a:bodyPr wrap="none"/>
            <a:lstStyle/>
            <a:p>
              <a:endParaRPr lang="en-US"/>
            </a:p>
          </p:txBody>
        </p:sp>
        <p:sp>
          <p:nvSpPr>
            <p:cNvPr id="11" name="Text Box 8"/>
            <p:cNvSpPr txBox="1">
              <a:spLocks noChangeArrowheads="1"/>
            </p:cNvSpPr>
            <p:nvPr/>
          </p:nvSpPr>
          <p:spPr bwMode="auto">
            <a:xfrm>
              <a:off x="7727900" y="3378855"/>
              <a:ext cx="588334" cy="246221"/>
            </a:xfrm>
            <a:prstGeom prst="rect">
              <a:avLst/>
            </a:prstGeom>
            <a:noFill/>
            <a:ln w="9525">
              <a:noFill/>
              <a:miter lim="800000"/>
              <a:headEnd/>
              <a:tailEnd/>
            </a:ln>
          </p:spPr>
          <p:txBody>
            <a:bodyPr wrap="square" lIns="0" tIns="0" rIns="0" bIns="0">
              <a:spAutoFit/>
            </a:bodyPr>
            <a:lstStyle/>
            <a:p>
              <a:pPr eaLnBrk="1" hangingPunct="1">
                <a:spcBef>
                  <a:spcPct val="50000"/>
                </a:spcBef>
              </a:pPr>
              <a:r>
                <a:rPr lang="en-US" sz="1600" dirty="0">
                  <a:latin typeface="Arial" charset="0"/>
                </a:rPr>
                <a:t>false</a:t>
              </a:r>
            </a:p>
          </p:txBody>
        </p:sp>
        <p:sp>
          <p:nvSpPr>
            <p:cNvPr id="12" name="Text Box 9"/>
            <p:cNvSpPr txBox="1">
              <a:spLocks noChangeArrowheads="1"/>
            </p:cNvSpPr>
            <p:nvPr/>
          </p:nvSpPr>
          <p:spPr bwMode="auto">
            <a:xfrm>
              <a:off x="7020834" y="4061797"/>
              <a:ext cx="459974" cy="246221"/>
            </a:xfrm>
            <a:prstGeom prst="rect">
              <a:avLst/>
            </a:prstGeom>
            <a:noFill/>
            <a:ln w="9525">
              <a:noFill/>
              <a:miter lim="800000"/>
              <a:headEnd/>
              <a:tailEnd/>
            </a:ln>
          </p:spPr>
          <p:txBody>
            <a:bodyPr wrap="square" lIns="0" tIns="0" rIns="0" bIns="0">
              <a:spAutoFit/>
            </a:bodyPr>
            <a:lstStyle/>
            <a:p>
              <a:pPr eaLnBrk="1" hangingPunct="1"/>
              <a:r>
                <a:rPr lang="en-US" sz="1600" dirty="0">
                  <a:latin typeface="Arial" charset="0"/>
                </a:rPr>
                <a:t>true</a:t>
              </a:r>
            </a:p>
          </p:txBody>
        </p:sp>
        <p:sp>
          <p:nvSpPr>
            <p:cNvPr id="13" name="Text Box 10"/>
            <p:cNvSpPr txBox="1">
              <a:spLocks noChangeArrowheads="1"/>
            </p:cNvSpPr>
            <p:nvPr/>
          </p:nvSpPr>
          <p:spPr bwMode="auto">
            <a:xfrm>
              <a:off x="5654513" y="6075389"/>
              <a:ext cx="896600" cy="461665"/>
            </a:xfrm>
            <a:prstGeom prst="rect">
              <a:avLst/>
            </a:prstGeom>
            <a:noFill/>
            <a:ln w="9525">
              <a:noFill/>
              <a:miter lim="800000"/>
              <a:headEnd/>
              <a:tailEnd/>
            </a:ln>
          </p:spPr>
          <p:txBody>
            <a:bodyPr>
              <a:spAutoFit/>
            </a:bodyPr>
            <a:lstStyle/>
            <a:p>
              <a:pPr eaLnBrk="1" hangingPunct="1">
                <a:spcBef>
                  <a:spcPct val="50000"/>
                </a:spcBef>
              </a:pPr>
              <a:endParaRPr lang="en-US" sz="2400">
                <a:latin typeface="Arial" charset="0"/>
              </a:endParaRPr>
            </a:p>
          </p:txBody>
        </p:sp>
        <p:sp>
          <p:nvSpPr>
            <p:cNvPr id="15" name="Rectangle 13"/>
            <p:cNvSpPr>
              <a:spLocks noChangeArrowheads="1"/>
            </p:cNvSpPr>
            <p:nvPr/>
          </p:nvSpPr>
          <p:spPr bwMode="auto">
            <a:xfrm>
              <a:off x="6158850" y="6018016"/>
              <a:ext cx="1120750" cy="458984"/>
            </a:xfrm>
            <a:prstGeom prst="rect">
              <a:avLst/>
            </a:prstGeom>
            <a:solidFill>
              <a:srgbClr val="CCCCFF"/>
            </a:solidFill>
            <a:ln w="9525">
              <a:solidFill>
                <a:schemeClr val="tx1"/>
              </a:solidFill>
              <a:round/>
              <a:headEnd/>
              <a:tailEnd/>
            </a:ln>
          </p:spPr>
          <p:txBody>
            <a:bodyPr wrap="none" anchor="ctr"/>
            <a:lstStyle/>
            <a:p>
              <a:endParaRPr lang="en-US"/>
            </a:p>
          </p:txBody>
        </p:sp>
        <p:sp>
          <p:nvSpPr>
            <p:cNvPr id="16" name="Text Box 14"/>
            <p:cNvSpPr txBox="1">
              <a:spLocks noChangeArrowheads="1"/>
            </p:cNvSpPr>
            <p:nvPr/>
          </p:nvSpPr>
          <p:spPr bwMode="auto">
            <a:xfrm>
              <a:off x="6213114" y="6088717"/>
              <a:ext cx="1019831" cy="338554"/>
            </a:xfrm>
            <a:prstGeom prst="rect">
              <a:avLst/>
            </a:prstGeom>
            <a:noFill/>
            <a:ln w="9525">
              <a:noFill/>
              <a:miter lim="800000"/>
              <a:headEnd/>
              <a:tailEnd/>
            </a:ln>
          </p:spPr>
          <p:txBody>
            <a:bodyPr wrap="none">
              <a:spAutoFit/>
            </a:bodyPr>
            <a:lstStyle/>
            <a:p>
              <a:pPr eaLnBrk="1" hangingPunct="1"/>
              <a:r>
                <a:rPr lang="en-US" sz="1600" dirty="0">
                  <a:latin typeface="Arial" charset="0"/>
                </a:rPr>
                <a:t>next </a:t>
              </a:r>
              <a:r>
                <a:rPr lang="en-US" sz="1600" dirty="0" err="1">
                  <a:latin typeface="Arial" charset="0"/>
                </a:rPr>
                <a:t>stmt</a:t>
              </a:r>
              <a:endParaRPr lang="en-US" sz="1600" dirty="0">
                <a:latin typeface="Arial" charset="0"/>
              </a:endParaRPr>
            </a:p>
          </p:txBody>
        </p:sp>
        <p:sp>
          <p:nvSpPr>
            <p:cNvPr id="17" name="Line 15"/>
            <p:cNvSpPr>
              <a:spLocks noChangeShapeType="1"/>
            </p:cNvSpPr>
            <p:nvPr/>
          </p:nvSpPr>
          <p:spPr bwMode="auto">
            <a:xfrm>
              <a:off x="7399875" y="3690908"/>
              <a:ext cx="1064713" cy="0"/>
            </a:xfrm>
            <a:prstGeom prst="line">
              <a:avLst/>
            </a:prstGeom>
            <a:noFill/>
            <a:ln w="9525">
              <a:solidFill>
                <a:schemeClr val="tx1"/>
              </a:solidFill>
              <a:round/>
              <a:headEnd/>
              <a:tailEnd type="triangle" w="med" len="med"/>
            </a:ln>
          </p:spPr>
          <p:txBody>
            <a:bodyPr wrap="none" anchor="ctr"/>
            <a:lstStyle/>
            <a:p>
              <a:endParaRPr lang="en-US"/>
            </a:p>
          </p:txBody>
        </p:sp>
        <p:sp>
          <p:nvSpPr>
            <p:cNvPr id="18" name="Line 16"/>
            <p:cNvSpPr>
              <a:spLocks noChangeShapeType="1"/>
            </p:cNvSpPr>
            <p:nvPr/>
          </p:nvSpPr>
          <p:spPr bwMode="auto">
            <a:xfrm>
              <a:off x="8456388" y="3714698"/>
              <a:ext cx="0" cy="2008057"/>
            </a:xfrm>
            <a:prstGeom prst="line">
              <a:avLst/>
            </a:prstGeom>
            <a:noFill/>
            <a:ln w="9525">
              <a:solidFill>
                <a:schemeClr val="tx1"/>
              </a:solidFill>
              <a:round/>
              <a:headEnd/>
              <a:tailEnd type="triangle" w="med" len="med"/>
            </a:ln>
          </p:spPr>
          <p:txBody>
            <a:bodyPr wrap="none" anchor="ctr"/>
            <a:lstStyle/>
            <a:p>
              <a:endParaRPr lang="en-US"/>
            </a:p>
          </p:txBody>
        </p:sp>
        <p:sp>
          <p:nvSpPr>
            <p:cNvPr id="19" name="Line 17"/>
            <p:cNvSpPr>
              <a:spLocks noChangeShapeType="1"/>
            </p:cNvSpPr>
            <p:nvPr/>
          </p:nvSpPr>
          <p:spPr bwMode="auto">
            <a:xfrm>
              <a:off x="6775263" y="5329538"/>
              <a:ext cx="0" cy="172119"/>
            </a:xfrm>
            <a:prstGeom prst="line">
              <a:avLst/>
            </a:prstGeom>
            <a:noFill/>
            <a:ln w="9525">
              <a:solidFill>
                <a:schemeClr val="tx1"/>
              </a:solidFill>
              <a:round/>
              <a:headEnd/>
              <a:tailEnd type="triangle"/>
            </a:ln>
          </p:spPr>
          <p:txBody>
            <a:bodyPr wrap="none" anchor="ctr"/>
            <a:lstStyle/>
            <a:p>
              <a:endParaRPr lang="en-US"/>
            </a:p>
          </p:txBody>
        </p:sp>
        <p:sp>
          <p:nvSpPr>
            <p:cNvPr id="20" name="Line 18"/>
            <p:cNvSpPr>
              <a:spLocks noChangeShapeType="1"/>
            </p:cNvSpPr>
            <p:nvPr/>
          </p:nvSpPr>
          <p:spPr bwMode="auto">
            <a:xfrm flipH="1">
              <a:off x="5486400" y="5501658"/>
              <a:ext cx="1288863" cy="0"/>
            </a:xfrm>
            <a:prstGeom prst="line">
              <a:avLst/>
            </a:prstGeom>
            <a:noFill/>
            <a:ln w="9525">
              <a:solidFill>
                <a:schemeClr val="tx1"/>
              </a:solidFill>
              <a:round/>
              <a:headEnd/>
              <a:tailEnd type="triangle" w="med" len="med"/>
            </a:ln>
          </p:spPr>
          <p:txBody>
            <a:bodyPr wrap="none" anchor="ctr"/>
            <a:lstStyle/>
            <a:p>
              <a:endParaRPr lang="en-US"/>
            </a:p>
          </p:txBody>
        </p:sp>
        <p:sp>
          <p:nvSpPr>
            <p:cNvPr id="21" name="Line 19"/>
            <p:cNvSpPr>
              <a:spLocks noChangeShapeType="1"/>
            </p:cNvSpPr>
            <p:nvPr/>
          </p:nvSpPr>
          <p:spPr bwMode="auto">
            <a:xfrm flipV="1">
              <a:off x="5486400" y="3665721"/>
              <a:ext cx="0" cy="1835938"/>
            </a:xfrm>
            <a:prstGeom prst="line">
              <a:avLst/>
            </a:prstGeom>
            <a:noFill/>
            <a:ln w="9525">
              <a:solidFill>
                <a:schemeClr val="tx1"/>
              </a:solidFill>
              <a:round/>
              <a:headEnd/>
              <a:tailEnd type="triangle" w="med" len="med"/>
            </a:ln>
          </p:spPr>
          <p:txBody>
            <a:bodyPr wrap="none" anchor="ctr"/>
            <a:lstStyle/>
            <a:p>
              <a:endParaRPr lang="en-US"/>
            </a:p>
          </p:txBody>
        </p:sp>
        <p:sp>
          <p:nvSpPr>
            <p:cNvPr id="22" name="Line 20"/>
            <p:cNvSpPr>
              <a:spLocks noChangeShapeType="1"/>
            </p:cNvSpPr>
            <p:nvPr/>
          </p:nvSpPr>
          <p:spPr bwMode="auto">
            <a:xfrm>
              <a:off x="5486400" y="3682512"/>
              <a:ext cx="639648" cy="0"/>
            </a:xfrm>
            <a:prstGeom prst="line">
              <a:avLst/>
            </a:prstGeom>
            <a:noFill/>
            <a:ln w="9525">
              <a:solidFill>
                <a:schemeClr val="tx1"/>
              </a:solidFill>
              <a:round/>
              <a:headEnd/>
              <a:tailEnd type="triangle" w="med" len="med"/>
            </a:ln>
          </p:spPr>
          <p:txBody>
            <a:bodyPr wrap="none" anchor="ctr"/>
            <a:lstStyle/>
            <a:p>
              <a:endParaRPr lang="en-US"/>
            </a:p>
          </p:txBody>
        </p:sp>
        <p:sp>
          <p:nvSpPr>
            <p:cNvPr id="23" name="Line 21"/>
            <p:cNvSpPr>
              <a:spLocks noChangeShapeType="1"/>
            </p:cNvSpPr>
            <p:nvPr/>
          </p:nvSpPr>
          <p:spPr bwMode="auto">
            <a:xfrm flipH="1">
              <a:off x="6719225" y="5731150"/>
              <a:ext cx="1737163" cy="0"/>
            </a:xfrm>
            <a:prstGeom prst="line">
              <a:avLst/>
            </a:prstGeom>
            <a:noFill/>
            <a:ln w="9525">
              <a:solidFill>
                <a:schemeClr val="tx1"/>
              </a:solidFill>
              <a:round/>
              <a:headEnd/>
              <a:tailEnd/>
            </a:ln>
          </p:spPr>
          <p:txBody>
            <a:bodyPr wrap="none" anchor="ctr"/>
            <a:lstStyle/>
            <a:p>
              <a:endParaRPr lang="en-US"/>
            </a:p>
          </p:txBody>
        </p:sp>
        <p:sp>
          <p:nvSpPr>
            <p:cNvPr id="24" name="Line 22"/>
            <p:cNvSpPr>
              <a:spLocks noChangeShapeType="1"/>
            </p:cNvSpPr>
            <p:nvPr/>
          </p:nvSpPr>
          <p:spPr bwMode="auto">
            <a:xfrm>
              <a:off x="6719225" y="5731150"/>
              <a:ext cx="0" cy="286865"/>
            </a:xfrm>
            <a:prstGeom prst="line">
              <a:avLst/>
            </a:prstGeom>
            <a:noFill/>
            <a:ln w="9525">
              <a:solidFill>
                <a:schemeClr val="tx1"/>
              </a:solidFill>
              <a:round/>
              <a:headEnd/>
              <a:tailEnd type="triangle" w="med" len="med"/>
            </a:ln>
          </p:spPr>
          <p:txBody>
            <a:bodyPr wrap="none" anchor="ctr"/>
            <a:lstStyle/>
            <a:p>
              <a:endParaRPr lang="en-US"/>
            </a:p>
          </p:txBody>
        </p:sp>
        <p:sp>
          <p:nvSpPr>
            <p:cNvPr id="45" name="Rectangle 5"/>
            <p:cNvSpPr>
              <a:spLocks noChangeArrowheads="1"/>
            </p:cNvSpPr>
            <p:nvPr/>
          </p:nvSpPr>
          <p:spPr bwMode="auto">
            <a:xfrm>
              <a:off x="6014994" y="2527844"/>
              <a:ext cx="1420229" cy="401611"/>
            </a:xfrm>
            <a:prstGeom prst="rect">
              <a:avLst/>
            </a:prstGeom>
            <a:solidFill>
              <a:srgbClr val="CCCCFF"/>
            </a:solidFill>
            <a:ln w="9525">
              <a:solidFill>
                <a:schemeClr val="tx1"/>
              </a:solidFill>
              <a:round/>
              <a:headEnd/>
              <a:tailEnd/>
            </a:ln>
          </p:spPr>
          <p:txBody>
            <a:bodyPr wrap="none" anchor="ctr"/>
            <a:lstStyle/>
            <a:p>
              <a:endParaRPr lang="en-US"/>
            </a:p>
          </p:txBody>
        </p:sp>
        <p:sp>
          <p:nvSpPr>
            <p:cNvPr id="46" name="Text Box 6"/>
            <p:cNvSpPr txBox="1">
              <a:spLocks noChangeArrowheads="1"/>
            </p:cNvSpPr>
            <p:nvPr/>
          </p:nvSpPr>
          <p:spPr bwMode="auto">
            <a:xfrm>
              <a:off x="6183107" y="2612111"/>
              <a:ext cx="1125146" cy="246221"/>
            </a:xfrm>
            <a:prstGeom prst="rect">
              <a:avLst/>
            </a:prstGeom>
            <a:noFill/>
            <a:ln w="9525">
              <a:noFill/>
              <a:miter lim="800000"/>
              <a:headEnd/>
              <a:tailEnd/>
            </a:ln>
          </p:spPr>
          <p:txBody>
            <a:bodyPr wrap="square" lIns="0" tIns="0" rIns="0" bIns="0">
              <a:spAutoFit/>
            </a:bodyPr>
            <a:lstStyle/>
            <a:p>
              <a:pPr eaLnBrk="1" hangingPunct="1"/>
              <a:r>
                <a:rPr lang="en-US" sz="1600" dirty="0">
                  <a:latin typeface="Arial" charset="0"/>
                </a:rPr>
                <a:t>initialization</a:t>
              </a:r>
            </a:p>
          </p:txBody>
        </p:sp>
        <p:sp>
          <p:nvSpPr>
            <p:cNvPr id="47" name="Oval 6"/>
            <p:cNvSpPr>
              <a:spLocks noChangeArrowheads="1"/>
            </p:cNvSpPr>
            <p:nvPr/>
          </p:nvSpPr>
          <p:spPr bwMode="auto">
            <a:xfrm>
              <a:off x="6639834" y="2080597"/>
              <a:ext cx="170562" cy="165555"/>
            </a:xfrm>
            <a:prstGeom prst="ellipse">
              <a:avLst/>
            </a:prstGeom>
            <a:noFill/>
            <a:ln w="3175">
              <a:solidFill>
                <a:srgbClr val="000000"/>
              </a:solidFill>
              <a:round/>
              <a:headEnd/>
              <a:tailEnd/>
            </a:ln>
          </p:spPr>
          <p:txBody>
            <a:bodyPr/>
            <a:lstStyle/>
            <a:p>
              <a:endParaRPr lang="en-US"/>
            </a:p>
          </p:txBody>
        </p:sp>
        <p:sp>
          <p:nvSpPr>
            <p:cNvPr id="48" name="Line 7"/>
            <p:cNvSpPr>
              <a:spLocks noChangeShapeType="1"/>
            </p:cNvSpPr>
            <p:nvPr/>
          </p:nvSpPr>
          <p:spPr bwMode="auto">
            <a:xfrm>
              <a:off x="6716034" y="2232997"/>
              <a:ext cx="0" cy="286865"/>
            </a:xfrm>
            <a:prstGeom prst="line">
              <a:avLst/>
            </a:prstGeom>
            <a:noFill/>
            <a:ln w="9525">
              <a:solidFill>
                <a:schemeClr val="tx1"/>
              </a:solidFill>
              <a:round/>
              <a:headEnd/>
              <a:tailEnd type="triangle" w="med" len="med"/>
            </a:ln>
          </p:spPr>
          <p:txBody>
            <a:bodyPr wrap="none"/>
            <a:lstStyle/>
            <a:p>
              <a:endParaRPr lang="en-US"/>
            </a:p>
          </p:txBody>
        </p:sp>
        <p:sp>
          <p:nvSpPr>
            <p:cNvPr id="49" name="Rectangle 5"/>
            <p:cNvSpPr>
              <a:spLocks noChangeArrowheads="1"/>
            </p:cNvSpPr>
            <p:nvPr/>
          </p:nvSpPr>
          <p:spPr bwMode="auto">
            <a:xfrm>
              <a:off x="6182634" y="4366597"/>
              <a:ext cx="1120750" cy="962941"/>
            </a:xfrm>
            <a:prstGeom prst="rect">
              <a:avLst/>
            </a:prstGeom>
            <a:solidFill>
              <a:srgbClr val="CCCCFF"/>
            </a:solidFill>
            <a:ln w="9525">
              <a:solidFill>
                <a:schemeClr val="tx1"/>
              </a:solidFill>
              <a:round/>
              <a:headEnd/>
              <a:tailEnd/>
            </a:ln>
          </p:spPr>
          <p:txBody>
            <a:bodyPr wrap="none" anchor="ctr"/>
            <a:lstStyle/>
            <a:p>
              <a:endParaRPr lang="en-US"/>
            </a:p>
          </p:txBody>
        </p:sp>
        <p:sp>
          <p:nvSpPr>
            <p:cNvPr id="50" name="Text Box 6"/>
            <p:cNvSpPr txBox="1">
              <a:spLocks noChangeArrowheads="1"/>
            </p:cNvSpPr>
            <p:nvPr/>
          </p:nvSpPr>
          <p:spPr bwMode="auto">
            <a:xfrm>
              <a:off x="6289786" y="4466133"/>
              <a:ext cx="896600" cy="738664"/>
            </a:xfrm>
            <a:prstGeom prst="rect">
              <a:avLst/>
            </a:prstGeom>
            <a:noFill/>
            <a:ln w="9525">
              <a:noFill/>
              <a:miter lim="800000"/>
              <a:headEnd/>
              <a:tailEnd/>
            </a:ln>
          </p:spPr>
          <p:txBody>
            <a:bodyPr lIns="0" tIns="0" rIns="0" bIns="0">
              <a:spAutoFit/>
            </a:bodyPr>
            <a:lstStyle/>
            <a:p>
              <a:pPr eaLnBrk="1" hangingPunct="1"/>
              <a:r>
                <a:rPr lang="en-US" sz="1600" dirty="0">
                  <a:latin typeface="Arial" charset="0"/>
                </a:rPr>
                <a:t>loop body</a:t>
              </a:r>
            </a:p>
            <a:p>
              <a:pPr algn="ctr" eaLnBrk="1" hangingPunct="1"/>
              <a:r>
                <a:rPr lang="en-US" sz="1600" dirty="0">
                  <a:latin typeface="Arial" charset="0"/>
                </a:rPr>
                <a:t>…</a:t>
              </a:r>
            </a:p>
            <a:p>
              <a:pPr eaLnBrk="1" hangingPunct="1"/>
              <a:r>
                <a:rPr lang="en-US" sz="1600" dirty="0">
                  <a:latin typeface="Arial" charset="0"/>
                </a:rPr>
                <a:t>increment</a:t>
              </a:r>
            </a:p>
          </p:txBody>
        </p:sp>
        <p:sp>
          <p:nvSpPr>
            <p:cNvPr id="52" name="Line 17"/>
            <p:cNvSpPr>
              <a:spLocks noChangeShapeType="1"/>
            </p:cNvSpPr>
            <p:nvPr/>
          </p:nvSpPr>
          <p:spPr bwMode="auto">
            <a:xfrm>
              <a:off x="6746514" y="4184907"/>
              <a:ext cx="0" cy="172119"/>
            </a:xfrm>
            <a:prstGeom prst="line">
              <a:avLst/>
            </a:prstGeom>
            <a:noFill/>
            <a:ln w="9525">
              <a:solidFill>
                <a:schemeClr val="tx1"/>
              </a:solidFill>
              <a:round/>
              <a:headEnd/>
              <a:tailEnd type="triangle"/>
            </a:ln>
          </p:spPr>
          <p:txBody>
            <a:bodyPr wrap="none" anchor="ctr"/>
            <a:lstStyle/>
            <a:p>
              <a:endParaRPr lang="en-US"/>
            </a:p>
          </p:txBody>
        </p:sp>
      </p:grpSp>
    </p:spTree>
    <p:extLst>
      <p:ext uri="{BB962C8B-B14F-4D97-AF65-F5344CB8AC3E}">
        <p14:creationId xmlns:p14="http://schemas.microsoft.com/office/powerpoint/2010/main" val="29297182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F907-CBFE-6748-9FEA-A2A7EBFB7553}"/>
              </a:ext>
            </a:extLst>
          </p:cNvPr>
          <p:cNvSpPr>
            <a:spLocks noGrp="1"/>
          </p:cNvSpPr>
          <p:nvPr>
            <p:ph type="title"/>
          </p:nvPr>
        </p:nvSpPr>
        <p:spPr>
          <a:xfrm>
            <a:off x="838200" y="54882"/>
            <a:ext cx="10515600" cy="696232"/>
          </a:xfrm>
        </p:spPr>
        <p:txBody>
          <a:bodyPr/>
          <a:lstStyle/>
          <a:p>
            <a:r>
              <a:rPr lang="en-US" dirty="0"/>
              <a:t>For Loop</a:t>
            </a:r>
          </a:p>
        </p:txBody>
      </p:sp>
      <p:sp>
        <p:nvSpPr>
          <p:cNvPr id="3" name="Content Placeholder 2">
            <a:extLst>
              <a:ext uri="{FF2B5EF4-FFF2-40B4-BE49-F238E27FC236}">
                <a16:creationId xmlns:a16="http://schemas.microsoft.com/office/drawing/2014/main" id="{B18AFF8A-5DA9-904B-AE64-8A43630AA8C9}"/>
              </a:ext>
            </a:extLst>
          </p:cNvPr>
          <p:cNvSpPr>
            <a:spLocks noGrp="1"/>
          </p:cNvSpPr>
          <p:nvPr>
            <p:ph idx="1"/>
          </p:nvPr>
        </p:nvSpPr>
        <p:spPr>
          <a:xfrm>
            <a:off x="838200" y="751114"/>
            <a:ext cx="10515600" cy="5861957"/>
          </a:xfrm>
        </p:spPr>
        <p:txBody>
          <a:bodyPr>
            <a:noAutofit/>
          </a:bodyPr>
          <a:lstStyle/>
          <a:p>
            <a:pPr marL="0" indent="0">
              <a:buNone/>
            </a:pPr>
            <a:r>
              <a:rPr lang="en-US" sz="1400" dirty="0">
                <a:latin typeface="Courier New" panose="02070309020205020404" pitchFamily="49" charset="0"/>
                <a:cs typeface="Courier New" panose="02070309020205020404" pitchFamily="49" charset="0"/>
              </a:rPr>
              <a:t>/*  program to calculate the triangular number</a:t>
            </a:r>
          </a:p>
          <a:p>
            <a:pPr marL="0" indent="0">
              <a:buNone/>
            </a:pPr>
            <a:r>
              <a:rPr lang="en-US" sz="1400" dirty="0">
                <a:latin typeface="Courier New" panose="02070309020205020404" pitchFamily="49" charset="0"/>
                <a:cs typeface="Courier New" panose="02070309020205020404" pitchFamily="49" charset="0"/>
              </a:rPr>
              <a:t>    of whatever number the user inputs, giving the user 5 tries;</a:t>
            </a:r>
          </a:p>
          <a:p>
            <a:pPr marL="0" indent="0">
              <a:buNone/>
            </a:pPr>
            <a:r>
              <a:rPr lang="en-US" sz="1400" dirty="0">
                <a:latin typeface="Courier New" panose="02070309020205020404" pitchFamily="49" charset="0"/>
                <a:cs typeface="Courier New" panose="02070309020205020404" pitchFamily="49" charset="0"/>
              </a:rPr>
              <a:t>    this demonstrates nested for loops  </a:t>
            </a:r>
          </a:p>
          <a:p>
            <a:pPr marL="0" indent="0">
              <a:buNone/>
            </a:pP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a:latin typeface="Courier New" panose="02070309020205020404" pitchFamily="49" charset="0"/>
                <a:cs typeface="Courier New" panose="02070309020205020404" pitchFamily="49" charset="0"/>
              </a:rPr>
              <a:t>&gt;</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 (void) {</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 number, </a:t>
            </a:r>
            <a:r>
              <a:rPr lang="en-US" sz="1400" dirty="0" err="1">
                <a:latin typeface="Courier New" panose="02070309020205020404" pitchFamily="49" charset="0"/>
                <a:cs typeface="Courier New" panose="02070309020205020404" pitchFamily="49" charset="0"/>
              </a:rPr>
              <a:t>triangularNumber</a:t>
            </a:r>
            <a:r>
              <a:rPr lang="en-US" sz="1400" dirty="0">
                <a:latin typeface="Courier New" panose="02070309020205020404" pitchFamily="49" charset="0"/>
                <a:cs typeface="Courier New" panose="02070309020205020404" pitchFamily="49" charset="0"/>
              </a:rPr>
              <a:t>, counter;</a:t>
            </a:r>
          </a:p>
          <a:p>
            <a:pPr marL="0" indent="0">
              <a:buNone/>
            </a:pPr>
            <a:r>
              <a:rPr lang="en-US" sz="1400" dirty="0">
                <a:latin typeface="Courier New" panose="02070309020205020404" pitchFamily="49" charset="0"/>
                <a:cs typeface="Courier New" panose="02070309020205020404" pitchFamily="49" charset="0"/>
              </a:rPr>
              <a:t>    </a:t>
            </a:r>
            <a:r>
              <a:rPr lang="en-US" sz="1400" b="1" dirty="0">
                <a:solidFill>
                  <a:schemeClr val="accent2"/>
                </a:solidFill>
                <a:latin typeface="Courier New" panose="02070309020205020404" pitchFamily="49" charset="0"/>
                <a:cs typeface="Courier New" panose="02070309020205020404" pitchFamily="49" charset="0"/>
              </a:rPr>
              <a:t>for (counter = 1; counter &lt;= 5; ++counter)  {</a:t>
            </a:r>
          </a:p>
          <a:p>
            <a:pPr marL="0" indent="0">
              <a:buNone/>
            </a:pPr>
            <a:r>
              <a:rPr lang="en-US" sz="1400" dirty="0">
                <a:solidFill>
                  <a:schemeClr val="accent2"/>
                </a:solidFill>
                <a:latin typeface="Courier New" panose="02070309020205020404" pitchFamily="49" charset="0"/>
                <a:cs typeface="Courier New" panose="02070309020205020404" pitchFamily="49" charset="0"/>
              </a:rPr>
              <a:t>        </a:t>
            </a:r>
            <a:r>
              <a:rPr lang="en-US" sz="1400" b="1" dirty="0" err="1">
                <a:solidFill>
                  <a:schemeClr val="accent2"/>
                </a:solidFill>
                <a:latin typeface="Courier New" panose="02070309020205020404" pitchFamily="49" charset="0"/>
                <a:cs typeface="Courier New" panose="02070309020205020404" pitchFamily="49" charset="0"/>
              </a:rPr>
              <a:t>printf</a:t>
            </a:r>
            <a:r>
              <a:rPr lang="en-US" sz="1400" b="1" dirty="0">
                <a:solidFill>
                  <a:schemeClr val="accent2"/>
                </a:solidFill>
                <a:latin typeface="Courier New" panose="02070309020205020404" pitchFamily="49" charset="0"/>
                <a:cs typeface="Courier New" panose="02070309020205020404" pitchFamily="49" charset="0"/>
              </a:rPr>
              <a:t> (“What triangular number do you want? “);</a:t>
            </a:r>
          </a:p>
          <a:p>
            <a:pPr marL="0" indent="0">
              <a:buNone/>
            </a:pPr>
            <a:r>
              <a:rPr lang="en-US" sz="1400" b="1" dirty="0">
                <a:solidFill>
                  <a:schemeClr val="accent2"/>
                </a:solidFill>
                <a:latin typeface="Courier New" panose="02070309020205020404" pitchFamily="49" charset="0"/>
                <a:cs typeface="Courier New" panose="02070309020205020404" pitchFamily="49" charset="0"/>
              </a:rPr>
              <a:t>        </a:t>
            </a:r>
            <a:r>
              <a:rPr lang="en-US" sz="1400" b="1" dirty="0" err="1">
                <a:solidFill>
                  <a:schemeClr val="accent2"/>
                </a:solidFill>
                <a:latin typeface="Courier New" panose="02070309020205020404" pitchFamily="49" charset="0"/>
                <a:cs typeface="Courier New" panose="02070309020205020404" pitchFamily="49" charset="0"/>
              </a:rPr>
              <a:t>scanf</a:t>
            </a:r>
            <a:r>
              <a:rPr lang="en-US" sz="1400" b="1" dirty="0">
                <a:solidFill>
                  <a:schemeClr val="accent2"/>
                </a:solidFill>
                <a:latin typeface="Courier New" panose="02070309020205020404" pitchFamily="49" charset="0"/>
                <a:cs typeface="Courier New" panose="02070309020205020404" pitchFamily="49" charset="0"/>
              </a:rPr>
              <a:t> (“%</a:t>
            </a:r>
            <a:r>
              <a:rPr lang="en-US" sz="1400" b="1" dirty="0" err="1">
                <a:solidFill>
                  <a:schemeClr val="accent2"/>
                </a:solidFill>
                <a:latin typeface="Courier New" panose="02070309020205020404" pitchFamily="49" charset="0"/>
                <a:cs typeface="Courier New" panose="02070309020205020404" pitchFamily="49" charset="0"/>
              </a:rPr>
              <a:t>i</a:t>
            </a:r>
            <a:r>
              <a:rPr lang="en-US" sz="1400" b="1" dirty="0">
                <a:solidFill>
                  <a:schemeClr val="accent2"/>
                </a:solidFill>
                <a:latin typeface="Courier New" panose="02070309020205020404" pitchFamily="49" charset="0"/>
                <a:cs typeface="Courier New" panose="02070309020205020404" pitchFamily="49" charset="0"/>
              </a:rPr>
              <a:t>”, &amp;number);</a:t>
            </a:r>
          </a:p>
          <a:p>
            <a:pPr marL="0" indent="0">
              <a:buNone/>
            </a:pPr>
            <a:r>
              <a:rPr lang="en-US" sz="1400" b="1" dirty="0">
                <a:solidFill>
                  <a:schemeClr val="accent2"/>
                </a:solidFill>
                <a:latin typeface="Courier New" panose="02070309020205020404" pitchFamily="49" charset="0"/>
                <a:cs typeface="Courier New" panose="02070309020205020404" pitchFamily="49" charset="0"/>
              </a:rPr>
              <a:t>        </a:t>
            </a:r>
            <a:r>
              <a:rPr lang="en-US" sz="1400" b="1" dirty="0" err="1">
                <a:solidFill>
                  <a:schemeClr val="accent2"/>
                </a:solidFill>
                <a:latin typeface="Courier New" panose="02070309020205020404" pitchFamily="49" charset="0"/>
                <a:cs typeface="Courier New" panose="02070309020205020404" pitchFamily="49" charset="0"/>
              </a:rPr>
              <a:t>triangularNumber</a:t>
            </a:r>
            <a:r>
              <a:rPr lang="en-US" sz="1400" b="1" dirty="0">
                <a:solidFill>
                  <a:schemeClr val="accent2"/>
                </a:solidFill>
                <a:latin typeface="Courier New" panose="02070309020205020404" pitchFamily="49" charset="0"/>
                <a:cs typeface="Courier New" panose="02070309020205020404" pitchFamily="49" charset="0"/>
              </a:rPr>
              <a:t> = 0;</a:t>
            </a:r>
          </a:p>
          <a:p>
            <a:pPr marL="0" indent="0">
              <a:buNone/>
            </a:pPr>
            <a:r>
              <a:rPr lang="en-US" sz="1400" b="1" dirty="0">
                <a:solidFill>
                  <a:schemeClr val="accent2"/>
                </a:solidFill>
                <a:latin typeface="Courier New" panose="02070309020205020404" pitchFamily="49" charset="0"/>
                <a:cs typeface="Courier New" panose="02070309020205020404" pitchFamily="49" charset="0"/>
              </a:rPr>
              <a:t>        </a:t>
            </a:r>
            <a:r>
              <a:rPr lang="en-US" sz="1400" b="1" dirty="0">
                <a:solidFill>
                  <a:srgbClr val="7030A0"/>
                </a:solidFill>
                <a:latin typeface="Courier New" panose="02070309020205020404" pitchFamily="49" charset="0"/>
                <a:cs typeface="Courier New" panose="02070309020205020404" pitchFamily="49" charset="0"/>
              </a:rPr>
              <a:t>for (n = 1; n &lt;= number; ++n)</a:t>
            </a:r>
          </a:p>
          <a:p>
            <a:pPr marL="0" indent="0">
              <a:buNone/>
            </a:pPr>
            <a:r>
              <a:rPr lang="en-US" sz="1400" b="1" dirty="0">
                <a:solidFill>
                  <a:srgbClr val="7030A0"/>
                </a:solidFill>
                <a:latin typeface="Courier New" panose="02070309020205020404" pitchFamily="49" charset="0"/>
                <a:cs typeface="Courier New" panose="02070309020205020404" pitchFamily="49" charset="0"/>
              </a:rPr>
              <a:t>            </a:t>
            </a:r>
            <a:r>
              <a:rPr lang="en-US" sz="1400" b="1" dirty="0" err="1">
                <a:solidFill>
                  <a:srgbClr val="7030A0"/>
                </a:solidFill>
                <a:latin typeface="Courier New" panose="02070309020205020404" pitchFamily="49" charset="0"/>
                <a:cs typeface="Courier New" panose="02070309020205020404" pitchFamily="49" charset="0"/>
              </a:rPr>
              <a:t>triangularNumber</a:t>
            </a:r>
            <a:r>
              <a:rPr lang="en-US" sz="1400" b="1" dirty="0">
                <a:solidFill>
                  <a:srgbClr val="7030A0"/>
                </a:solidFill>
                <a:latin typeface="Courier New" panose="02070309020205020404" pitchFamily="49" charset="0"/>
                <a:cs typeface="Courier New" panose="02070309020205020404" pitchFamily="49" charset="0"/>
              </a:rPr>
              <a:t> += n;</a:t>
            </a:r>
          </a:p>
          <a:p>
            <a:pPr marL="0" indent="0">
              <a:buNone/>
            </a:pPr>
            <a:r>
              <a:rPr lang="en-US" sz="1400" b="1" dirty="0">
                <a:solidFill>
                  <a:schemeClr val="accent2"/>
                </a:solidFill>
                <a:latin typeface="Courier New" panose="02070309020205020404" pitchFamily="49" charset="0"/>
                <a:cs typeface="Courier New" panose="02070309020205020404" pitchFamily="49" charset="0"/>
              </a:rPr>
              <a:t>        </a:t>
            </a:r>
            <a:r>
              <a:rPr lang="en-US" sz="1400" b="1" dirty="0" err="1">
                <a:solidFill>
                  <a:schemeClr val="accent2"/>
                </a:solidFill>
                <a:latin typeface="Courier New" panose="02070309020205020404" pitchFamily="49" charset="0"/>
                <a:cs typeface="Courier New" panose="02070309020205020404" pitchFamily="49" charset="0"/>
              </a:rPr>
              <a:t>printf</a:t>
            </a:r>
            <a:r>
              <a:rPr lang="en-US" sz="1400" b="1" dirty="0">
                <a:solidFill>
                  <a:schemeClr val="accent2"/>
                </a:solidFill>
                <a:latin typeface="Courier New" panose="02070309020205020404" pitchFamily="49" charset="0"/>
                <a:cs typeface="Courier New" panose="02070309020205020404" pitchFamily="49" charset="0"/>
              </a:rPr>
              <a:t> (“Triangular number %</a:t>
            </a:r>
            <a:r>
              <a:rPr lang="en-US" sz="1400" b="1" dirty="0" err="1">
                <a:solidFill>
                  <a:schemeClr val="accent2"/>
                </a:solidFill>
                <a:latin typeface="Courier New" panose="02070309020205020404" pitchFamily="49" charset="0"/>
                <a:cs typeface="Courier New" panose="02070309020205020404" pitchFamily="49" charset="0"/>
              </a:rPr>
              <a:t>i</a:t>
            </a:r>
            <a:r>
              <a:rPr lang="en-US" sz="1400" b="1" dirty="0">
                <a:solidFill>
                  <a:schemeClr val="accent2"/>
                </a:solidFill>
                <a:latin typeface="Courier New" panose="02070309020205020404" pitchFamily="49" charset="0"/>
                <a:cs typeface="Courier New" panose="02070309020205020404" pitchFamily="49" charset="0"/>
              </a:rPr>
              <a:t> is %</a:t>
            </a:r>
            <a:r>
              <a:rPr lang="en-US" sz="1400" b="1" dirty="0" err="1">
                <a:solidFill>
                  <a:schemeClr val="accent2"/>
                </a:solidFill>
                <a:latin typeface="Courier New" panose="02070309020205020404" pitchFamily="49" charset="0"/>
                <a:cs typeface="Courier New" panose="02070309020205020404" pitchFamily="49" charset="0"/>
              </a:rPr>
              <a:t>i</a:t>
            </a:r>
            <a:r>
              <a:rPr lang="en-US" sz="1400" b="1" dirty="0">
                <a:solidFill>
                  <a:schemeClr val="accent2"/>
                </a:solidFill>
                <a:latin typeface="Courier New" panose="02070309020205020404" pitchFamily="49" charset="0"/>
                <a:cs typeface="Courier New" panose="02070309020205020404" pitchFamily="49" charset="0"/>
              </a:rPr>
              <a:t> \n\n”, number, </a:t>
            </a:r>
            <a:r>
              <a:rPr lang="en-US" sz="1400" b="1" dirty="0" err="1">
                <a:solidFill>
                  <a:schemeClr val="accent2"/>
                </a:solidFill>
                <a:latin typeface="Courier New" panose="02070309020205020404" pitchFamily="49" charset="0"/>
                <a:cs typeface="Courier New" panose="02070309020205020404" pitchFamily="49" charset="0"/>
              </a:rPr>
              <a:t>triangularNumber</a:t>
            </a:r>
            <a:r>
              <a:rPr lang="en-US" sz="1400" b="1" dirty="0">
                <a:solidFill>
                  <a:schemeClr val="accent2"/>
                </a:solidFill>
                <a:latin typeface="Courier New" panose="02070309020205020404" pitchFamily="49" charset="0"/>
                <a:cs typeface="Courier New" panose="02070309020205020404" pitchFamily="49" charset="0"/>
              </a:rPr>
              <a:t>);</a:t>
            </a:r>
          </a:p>
          <a:p>
            <a:pPr marL="0" indent="0">
              <a:buNone/>
            </a:pPr>
            <a:r>
              <a:rPr lang="en-US" sz="1400" dirty="0">
                <a:solidFill>
                  <a:schemeClr val="accent2"/>
                </a:solidFill>
                <a:latin typeface="Courier New" panose="02070309020205020404" pitchFamily="49" charset="0"/>
                <a:cs typeface="Courier New" panose="02070309020205020404" pitchFamily="49" charset="0"/>
              </a:rPr>
              <a:t>    </a:t>
            </a:r>
            <a:r>
              <a:rPr lang="en-US" sz="1400" b="1" dirty="0">
                <a:solidFill>
                  <a:schemeClr val="accent2"/>
                </a:solidFill>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return 0; </a:t>
            </a:r>
          </a:p>
          <a:p>
            <a:pPr marL="0" indent="0">
              <a:buNone/>
            </a:pP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389099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F907-CBFE-6748-9FEA-A2A7EBFB7553}"/>
              </a:ext>
            </a:extLst>
          </p:cNvPr>
          <p:cNvSpPr>
            <a:spLocks noGrp="1"/>
          </p:cNvSpPr>
          <p:nvPr>
            <p:ph type="title"/>
          </p:nvPr>
        </p:nvSpPr>
        <p:spPr/>
        <p:txBody>
          <a:bodyPr/>
          <a:lstStyle/>
          <a:p>
            <a:r>
              <a:rPr lang="en-US" dirty="0"/>
              <a:t>Why indent, you ask?</a:t>
            </a:r>
          </a:p>
        </p:txBody>
      </p:sp>
      <p:sp>
        <p:nvSpPr>
          <p:cNvPr id="3" name="Content Placeholder 2">
            <a:extLst>
              <a:ext uri="{FF2B5EF4-FFF2-40B4-BE49-F238E27FC236}">
                <a16:creationId xmlns:a16="http://schemas.microsoft.com/office/drawing/2014/main" id="{B18AFF8A-5DA9-904B-AE64-8A43630AA8C9}"/>
              </a:ext>
            </a:extLst>
          </p:cNvPr>
          <p:cNvSpPr>
            <a:spLocks noGrp="1"/>
          </p:cNvSpPr>
          <p:nvPr>
            <p:ph idx="1"/>
          </p:nvPr>
        </p:nvSpPr>
        <p:spPr/>
        <p:txBody>
          <a:bodyPr>
            <a:normAutofit fontScale="55000" lnSpcReduction="20000"/>
          </a:bodyPr>
          <a:lstStyle/>
          <a:p>
            <a:pPr marL="0" indent="0">
              <a:buNone/>
            </a:pPr>
            <a:r>
              <a:rPr lang="en-US" dirty="0">
                <a:latin typeface="Courier New" panose="02070309020205020404" pitchFamily="49" charset="0"/>
                <a:cs typeface="Courier New" panose="02070309020205020404" pitchFamily="49" charset="0"/>
              </a:rPr>
              <a:t>/*  program to calculate the triangular number</a:t>
            </a:r>
          </a:p>
          <a:p>
            <a:pPr marL="0" indent="0">
              <a:buNone/>
            </a:pPr>
            <a:r>
              <a:rPr lang="en-US" dirty="0">
                <a:latin typeface="Courier New" panose="02070309020205020404" pitchFamily="49" charset="0"/>
                <a:cs typeface="Courier New" panose="02070309020205020404" pitchFamily="49" charset="0"/>
              </a:rPr>
              <a:t>of whatever number the user inputs, giving the user 5 tries;</a:t>
            </a:r>
          </a:p>
          <a:p>
            <a:pPr marL="0" indent="0">
              <a:buNone/>
            </a:pPr>
            <a:r>
              <a:rPr lang="en-US" dirty="0">
                <a:latin typeface="Courier New" panose="02070309020205020404" pitchFamily="49" charset="0"/>
                <a:cs typeface="Courier New" panose="02070309020205020404" pitchFamily="49" charset="0"/>
              </a:rPr>
              <a:t>this demonstrates nested for loops  */ </a:t>
            </a:r>
          </a:p>
          <a:p>
            <a:pPr marL="0" indent="0">
              <a:buNone/>
            </a:pPr>
            <a:r>
              <a:rPr lang="en-US" dirty="0">
                <a:latin typeface="Courier New" panose="02070309020205020404" pitchFamily="49" charset="0"/>
                <a:cs typeface="Courier New" panose="02070309020205020404" pitchFamily="49" charset="0"/>
              </a:rPr>
              <a:t>#include &lt;</a:t>
            </a:r>
            <a:r>
              <a:rPr lang="en-US" dirty="0" err="1">
                <a:latin typeface="Courier New" panose="02070309020205020404" pitchFamily="49" charset="0"/>
                <a:cs typeface="Courier New" panose="02070309020205020404" pitchFamily="49" charset="0"/>
              </a:rPr>
              <a:t>stdio.h</a:t>
            </a:r>
            <a:r>
              <a:rPr lang="en-US" dirty="0">
                <a:latin typeface="Courier New" panose="02070309020205020404" pitchFamily="49" charset="0"/>
                <a:cs typeface="Courier New" panose="02070309020205020404" pitchFamily="49" charset="0"/>
              </a:rPr>
              <a:t>&gt;</a:t>
            </a:r>
          </a:p>
          <a:p>
            <a:pPr marL="0" indent="0">
              <a:buNone/>
            </a:pP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main (void) {</a:t>
            </a:r>
          </a:p>
          <a:p>
            <a:pPr marL="0" indent="0">
              <a:buNone/>
            </a:pP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number, </a:t>
            </a:r>
            <a:r>
              <a:rPr lang="en-US" dirty="0" err="1">
                <a:latin typeface="Courier New" panose="02070309020205020404" pitchFamily="49" charset="0"/>
                <a:cs typeface="Courier New" panose="02070309020205020404" pitchFamily="49" charset="0"/>
              </a:rPr>
              <a:t>triangularNumber</a:t>
            </a:r>
            <a:r>
              <a:rPr lang="en-US" dirty="0">
                <a:latin typeface="Courier New" panose="02070309020205020404" pitchFamily="49" charset="0"/>
                <a:cs typeface="Courier New" panose="02070309020205020404" pitchFamily="49" charset="0"/>
              </a:rPr>
              <a:t>, counter;</a:t>
            </a:r>
          </a:p>
          <a:p>
            <a:pPr marL="0" indent="0">
              <a:buNone/>
            </a:pPr>
            <a:r>
              <a:rPr lang="en-US" dirty="0">
                <a:latin typeface="Courier New" panose="02070309020205020404" pitchFamily="49" charset="0"/>
                <a:cs typeface="Courier New" panose="02070309020205020404" pitchFamily="49" charset="0"/>
              </a:rPr>
              <a:t>for (counter = 1; counter &lt;= 5; ++counter)  {</a:t>
            </a:r>
          </a:p>
          <a:p>
            <a:pPr marL="0" indent="0">
              <a:buNone/>
            </a:pP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 (“What triangular number do you want? “);</a:t>
            </a:r>
          </a:p>
          <a:p>
            <a:pPr marL="0" indent="0">
              <a:buNone/>
            </a:pPr>
            <a:r>
              <a:rPr lang="en-US" dirty="0" err="1">
                <a:latin typeface="Courier New" panose="02070309020205020404" pitchFamily="49" charset="0"/>
                <a:cs typeface="Courier New" panose="02070309020205020404" pitchFamily="49" charset="0"/>
              </a:rPr>
              <a:t>scanf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&amp;number);</a:t>
            </a:r>
          </a:p>
          <a:p>
            <a:pPr marL="0" indent="0">
              <a:buNone/>
            </a:pPr>
            <a:r>
              <a:rPr lang="en-US" dirty="0" err="1">
                <a:latin typeface="Courier New" panose="02070309020205020404" pitchFamily="49" charset="0"/>
                <a:cs typeface="Courier New" panose="02070309020205020404" pitchFamily="49" charset="0"/>
              </a:rPr>
              <a:t>triangularNumber</a:t>
            </a:r>
            <a:r>
              <a:rPr lang="en-US" dirty="0">
                <a:latin typeface="Courier New" panose="02070309020205020404" pitchFamily="49" charset="0"/>
                <a:cs typeface="Courier New" panose="02070309020205020404" pitchFamily="49" charset="0"/>
              </a:rPr>
              <a:t> = 0;</a:t>
            </a:r>
          </a:p>
          <a:p>
            <a:pPr marL="0" indent="0">
              <a:buNone/>
            </a:pPr>
            <a:r>
              <a:rPr lang="en-US" dirty="0">
                <a:latin typeface="Courier New" panose="02070309020205020404" pitchFamily="49" charset="0"/>
                <a:cs typeface="Courier New" panose="02070309020205020404" pitchFamily="49" charset="0"/>
              </a:rPr>
              <a:t>for (n = 1; n &lt;= number; ++n)</a:t>
            </a:r>
          </a:p>
          <a:p>
            <a:pPr marL="0" indent="0">
              <a:buNone/>
            </a:pPr>
            <a:r>
              <a:rPr lang="en-US" dirty="0" err="1">
                <a:latin typeface="Courier New" panose="02070309020205020404" pitchFamily="49" charset="0"/>
                <a:cs typeface="Courier New" panose="02070309020205020404" pitchFamily="49" charset="0"/>
              </a:rPr>
              <a:t>triangularNumber</a:t>
            </a:r>
            <a:r>
              <a:rPr lang="en-US" dirty="0">
                <a:latin typeface="Courier New" panose="02070309020205020404" pitchFamily="49" charset="0"/>
                <a:cs typeface="Courier New" panose="02070309020205020404" pitchFamily="49" charset="0"/>
              </a:rPr>
              <a:t> += n;</a:t>
            </a:r>
          </a:p>
          <a:p>
            <a:pPr marL="0" indent="0">
              <a:buNone/>
            </a:pPr>
            <a:r>
              <a:rPr lang="en-US" dirty="0" err="1">
                <a:latin typeface="Courier New" panose="02070309020205020404" pitchFamily="49" charset="0"/>
                <a:cs typeface="Courier New" panose="02070309020205020404" pitchFamily="49" charset="0"/>
              </a:rPr>
              <a:t>printf</a:t>
            </a:r>
            <a:r>
              <a:rPr lang="en-US" dirty="0">
                <a:latin typeface="Courier New" panose="02070309020205020404" pitchFamily="49" charset="0"/>
                <a:cs typeface="Courier New" panose="02070309020205020404" pitchFamily="49" charset="0"/>
              </a:rPr>
              <a:t> (“Triangular number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is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\n\n”, number, </a:t>
            </a:r>
            <a:r>
              <a:rPr lang="en-US" dirty="0" err="1">
                <a:latin typeface="Courier New" panose="02070309020205020404" pitchFamily="49" charset="0"/>
                <a:cs typeface="Courier New" panose="02070309020205020404" pitchFamily="49" charset="0"/>
              </a:rPr>
              <a:t>triangularNumber</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return 0; }</a:t>
            </a:r>
          </a:p>
          <a:p>
            <a:pPr marL="0" indent="0">
              <a:buNone/>
            </a:pPr>
            <a:r>
              <a:rPr lang="en-US" dirty="0">
                <a:latin typeface="Courier New" panose="02070309020205020404" pitchFamily="49" charset="0"/>
                <a:cs typeface="Courier New" panose="02070309020205020404" pitchFamily="49" charset="0"/>
              </a:rPr>
              <a:t> </a:t>
            </a:r>
          </a:p>
          <a:p>
            <a:endParaRPr lang="en-US" dirty="0"/>
          </a:p>
        </p:txBody>
      </p:sp>
    </p:spTree>
    <p:extLst>
      <p:ext uri="{BB962C8B-B14F-4D97-AF65-F5344CB8AC3E}">
        <p14:creationId xmlns:p14="http://schemas.microsoft.com/office/powerpoint/2010/main" val="228619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The </a:t>
            </a:r>
            <a:r>
              <a:rPr lang="en-US" noProof="1">
                <a:latin typeface="Courier New" charset="0"/>
                <a:ea typeface="Courier New" charset="0"/>
                <a:cs typeface="Courier New" charset="0"/>
              </a:rPr>
              <a:t>while</a:t>
            </a:r>
            <a:r>
              <a:rPr lang="en-US" noProof="1"/>
              <a:t> Loop</a:t>
            </a:r>
            <a:endParaRPr lang="en-US" dirty="0"/>
          </a:p>
        </p:txBody>
      </p:sp>
      <p:sp>
        <p:nvSpPr>
          <p:cNvPr id="3" name="Text Placeholder 2"/>
          <p:cNvSpPr>
            <a:spLocks noGrp="1"/>
          </p:cNvSpPr>
          <p:nvPr>
            <p:ph sz="quarter" idx="1"/>
          </p:nvPr>
        </p:nvSpPr>
        <p:spPr>
          <a:xfrm>
            <a:off x="2438400" y="1447800"/>
            <a:ext cx="3657600" cy="4572000"/>
          </a:xfrm>
        </p:spPr>
        <p:txBody>
          <a:bodyPr>
            <a:normAutofit/>
          </a:bodyPr>
          <a:lstStyle/>
          <a:p>
            <a:pPr marL="457200" indent="-457200">
              <a:spcBef>
                <a:spcPct val="50000"/>
              </a:spcBef>
              <a:buFontTx/>
              <a:buChar char="•"/>
            </a:pPr>
            <a:r>
              <a:rPr lang="en-US" dirty="0">
                <a:latin typeface="Arial" charset="0"/>
              </a:rPr>
              <a:t>The condition is tested</a:t>
            </a:r>
          </a:p>
          <a:p>
            <a:pPr marL="457200" indent="-457200">
              <a:spcBef>
                <a:spcPct val="50000"/>
              </a:spcBef>
              <a:buFontTx/>
              <a:buChar char="•"/>
            </a:pPr>
            <a:r>
              <a:rPr lang="en-US" dirty="0">
                <a:latin typeface="Arial" charset="0"/>
              </a:rPr>
              <a:t>If the condition is true, the loop body is executed and the condition is retested.</a:t>
            </a:r>
          </a:p>
          <a:p>
            <a:pPr marL="457200" indent="-457200">
              <a:spcBef>
                <a:spcPct val="50000"/>
              </a:spcBef>
              <a:buFontTx/>
              <a:buChar char="•"/>
            </a:pPr>
            <a:r>
              <a:rPr lang="en-US" dirty="0">
                <a:latin typeface="Arial" charset="0"/>
              </a:rPr>
              <a:t>When the condition is false, the loop is exited.</a:t>
            </a:r>
          </a:p>
          <a:p>
            <a:endParaRPr lang="en-US" dirty="0"/>
          </a:p>
        </p:txBody>
      </p:sp>
      <p:grpSp>
        <p:nvGrpSpPr>
          <p:cNvPr id="5" name="Group 4"/>
          <p:cNvGrpSpPr/>
          <p:nvPr/>
        </p:nvGrpSpPr>
        <p:grpSpPr>
          <a:xfrm>
            <a:off x="6237250" y="1203960"/>
            <a:ext cx="4049751" cy="4892040"/>
            <a:chOff x="4713249" y="1203960"/>
            <a:chExt cx="4049751" cy="4892040"/>
          </a:xfrm>
        </p:grpSpPr>
        <p:sp>
          <p:nvSpPr>
            <p:cNvPr id="6" name="AutoShape 3"/>
            <p:cNvSpPr>
              <a:spLocks noChangeArrowheads="1"/>
            </p:cNvSpPr>
            <p:nvPr/>
          </p:nvSpPr>
          <p:spPr bwMode="auto">
            <a:xfrm>
              <a:off x="5551449" y="1752600"/>
              <a:ext cx="1752600" cy="1295400"/>
            </a:xfrm>
            <a:prstGeom prst="diamond">
              <a:avLst/>
            </a:prstGeom>
            <a:solidFill>
              <a:srgbClr val="FFFF66"/>
            </a:solidFill>
            <a:ln w="9525">
              <a:solidFill>
                <a:schemeClr val="tx1"/>
              </a:solidFill>
              <a:miter lim="800000"/>
              <a:headEnd/>
              <a:tailEnd/>
            </a:ln>
          </p:spPr>
          <p:txBody>
            <a:bodyPr wrap="none" anchor="ctr"/>
            <a:lstStyle/>
            <a:p>
              <a:pPr algn="ctr">
                <a:spcBef>
                  <a:spcPct val="50000"/>
                </a:spcBef>
              </a:pPr>
              <a:endParaRPr lang="en-US" sz="1200" b="1">
                <a:solidFill>
                  <a:srgbClr val="000000"/>
                </a:solidFill>
                <a:latin typeface="Times New Roman" pitchFamily="18" charset="0"/>
                <a:cs typeface="Times New Roman" pitchFamily="18" charset="0"/>
              </a:endParaRPr>
            </a:p>
          </p:txBody>
        </p:sp>
        <p:sp>
          <p:nvSpPr>
            <p:cNvPr id="7" name="Text Box 4"/>
            <p:cNvSpPr txBox="1">
              <a:spLocks noChangeArrowheads="1"/>
            </p:cNvSpPr>
            <p:nvPr/>
          </p:nvSpPr>
          <p:spPr bwMode="auto">
            <a:xfrm>
              <a:off x="5932449" y="2286000"/>
              <a:ext cx="1066800" cy="244475"/>
            </a:xfrm>
            <a:prstGeom prst="rect">
              <a:avLst/>
            </a:prstGeom>
            <a:noFill/>
            <a:ln w="9525">
              <a:noFill/>
              <a:miter lim="800000"/>
              <a:headEnd/>
              <a:tailEnd/>
            </a:ln>
          </p:spPr>
          <p:txBody>
            <a:bodyPr lIns="0" tIns="0" rIns="0" bIns="0">
              <a:spAutoFit/>
            </a:bodyPr>
            <a:lstStyle/>
            <a:p>
              <a:pPr algn="ctr" eaLnBrk="1" hangingPunct="1"/>
              <a:r>
                <a:rPr lang="en-US" sz="1600">
                  <a:latin typeface="Arial" charset="0"/>
                </a:rPr>
                <a:t>condition</a:t>
              </a:r>
            </a:p>
          </p:txBody>
        </p:sp>
        <p:sp>
          <p:nvSpPr>
            <p:cNvPr id="8" name="Rectangle 5"/>
            <p:cNvSpPr>
              <a:spLocks noChangeArrowheads="1"/>
            </p:cNvSpPr>
            <p:nvPr/>
          </p:nvSpPr>
          <p:spPr bwMode="auto">
            <a:xfrm>
              <a:off x="5703849" y="3810000"/>
              <a:ext cx="1524000" cy="533400"/>
            </a:xfrm>
            <a:prstGeom prst="rect">
              <a:avLst/>
            </a:prstGeom>
            <a:solidFill>
              <a:srgbClr val="CCCCFF"/>
            </a:solidFill>
            <a:ln w="9525">
              <a:solidFill>
                <a:schemeClr val="tx1"/>
              </a:solidFill>
              <a:round/>
              <a:headEnd/>
              <a:tailEnd/>
            </a:ln>
          </p:spPr>
          <p:txBody>
            <a:bodyPr wrap="none" anchor="ctr"/>
            <a:lstStyle/>
            <a:p>
              <a:endParaRPr lang="en-US"/>
            </a:p>
          </p:txBody>
        </p:sp>
        <p:sp>
          <p:nvSpPr>
            <p:cNvPr id="9" name="Text Box 6"/>
            <p:cNvSpPr txBox="1">
              <a:spLocks noChangeArrowheads="1"/>
            </p:cNvSpPr>
            <p:nvPr/>
          </p:nvSpPr>
          <p:spPr bwMode="auto">
            <a:xfrm>
              <a:off x="5932449" y="3962400"/>
              <a:ext cx="1219200" cy="274638"/>
            </a:xfrm>
            <a:prstGeom prst="rect">
              <a:avLst/>
            </a:prstGeom>
            <a:noFill/>
            <a:ln w="9525">
              <a:noFill/>
              <a:miter lim="800000"/>
              <a:headEnd/>
              <a:tailEnd/>
            </a:ln>
          </p:spPr>
          <p:txBody>
            <a:bodyPr lIns="0" tIns="0" rIns="0" bIns="0">
              <a:spAutoFit/>
            </a:bodyPr>
            <a:lstStyle/>
            <a:p>
              <a:pPr eaLnBrk="1" hangingPunct="1"/>
              <a:r>
                <a:rPr lang="en-US">
                  <a:latin typeface="Arial" charset="0"/>
                </a:rPr>
                <a:t>loop body</a:t>
              </a:r>
            </a:p>
          </p:txBody>
        </p:sp>
        <p:sp>
          <p:nvSpPr>
            <p:cNvPr id="10" name="Line 7"/>
            <p:cNvSpPr>
              <a:spLocks noChangeShapeType="1"/>
            </p:cNvSpPr>
            <p:nvPr/>
          </p:nvSpPr>
          <p:spPr bwMode="auto">
            <a:xfrm>
              <a:off x="6432396" y="1360449"/>
              <a:ext cx="0" cy="381000"/>
            </a:xfrm>
            <a:prstGeom prst="line">
              <a:avLst/>
            </a:prstGeom>
            <a:noFill/>
            <a:ln w="9525">
              <a:solidFill>
                <a:schemeClr val="tx1"/>
              </a:solidFill>
              <a:round/>
              <a:headEnd/>
              <a:tailEnd type="triangle" w="med" len="med"/>
            </a:ln>
          </p:spPr>
          <p:txBody>
            <a:bodyPr wrap="none"/>
            <a:lstStyle/>
            <a:p>
              <a:endParaRPr lang="en-US"/>
            </a:p>
          </p:txBody>
        </p:sp>
        <p:sp>
          <p:nvSpPr>
            <p:cNvPr id="11" name="Text Box 8"/>
            <p:cNvSpPr txBox="1">
              <a:spLocks noChangeArrowheads="1"/>
            </p:cNvSpPr>
            <p:nvPr/>
          </p:nvSpPr>
          <p:spPr bwMode="auto">
            <a:xfrm>
              <a:off x="7761249" y="1981200"/>
              <a:ext cx="533400" cy="274638"/>
            </a:xfrm>
            <a:prstGeom prst="rect">
              <a:avLst/>
            </a:prstGeom>
            <a:noFill/>
            <a:ln w="9525">
              <a:noFill/>
              <a:miter lim="800000"/>
              <a:headEnd/>
              <a:tailEnd/>
            </a:ln>
          </p:spPr>
          <p:txBody>
            <a:bodyPr lIns="0" tIns="0" rIns="0" bIns="0">
              <a:spAutoFit/>
            </a:bodyPr>
            <a:lstStyle/>
            <a:p>
              <a:pPr eaLnBrk="1" hangingPunct="1">
                <a:spcBef>
                  <a:spcPct val="50000"/>
                </a:spcBef>
              </a:pPr>
              <a:r>
                <a:rPr lang="en-US" dirty="0">
                  <a:latin typeface="Arial" charset="0"/>
                </a:rPr>
                <a:t>false</a:t>
              </a:r>
            </a:p>
          </p:txBody>
        </p:sp>
        <p:sp>
          <p:nvSpPr>
            <p:cNvPr id="12" name="Text Box 9"/>
            <p:cNvSpPr txBox="1">
              <a:spLocks noChangeArrowheads="1"/>
            </p:cNvSpPr>
            <p:nvPr/>
          </p:nvSpPr>
          <p:spPr bwMode="auto">
            <a:xfrm>
              <a:off x="5780049" y="3276600"/>
              <a:ext cx="396875" cy="274638"/>
            </a:xfrm>
            <a:prstGeom prst="rect">
              <a:avLst/>
            </a:prstGeom>
            <a:noFill/>
            <a:ln w="9525">
              <a:noFill/>
              <a:miter lim="800000"/>
              <a:headEnd/>
              <a:tailEnd/>
            </a:ln>
          </p:spPr>
          <p:txBody>
            <a:bodyPr lIns="0" tIns="0" rIns="0" bIns="0">
              <a:spAutoFit/>
            </a:bodyPr>
            <a:lstStyle/>
            <a:p>
              <a:pPr eaLnBrk="1" hangingPunct="1"/>
              <a:r>
                <a:rPr lang="en-US">
                  <a:latin typeface="Arial" charset="0"/>
                </a:rPr>
                <a:t>true</a:t>
              </a:r>
            </a:p>
          </p:txBody>
        </p:sp>
        <p:sp>
          <p:nvSpPr>
            <p:cNvPr id="13" name="Text Box 10"/>
            <p:cNvSpPr txBox="1">
              <a:spLocks noChangeArrowheads="1"/>
            </p:cNvSpPr>
            <p:nvPr/>
          </p:nvSpPr>
          <p:spPr bwMode="auto">
            <a:xfrm>
              <a:off x="4941849" y="5562600"/>
              <a:ext cx="1219200" cy="457200"/>
            </a:xfrm>
            <a:prstGeom prst="rect">
              <a:avLst/>
            </a:prstGeom>
            <a:noFill/>
            <a:ln w="9525">
              <a:noFill/>
              <a:miter lim="800000"/>
              <a:headEnd/>
              <a:tailEnd/>
            </a:ln>
          </p:spPr>
          <p:txBody>
            <a:bodyPr>
              <a:spAutoFit/>
            </a:bodyPr>
            <a:lstStyle/>
            <a:p>
              <a:pPr eaLnBrk="1" hangingPunct="1">
                <a:spcBef>
                  <a:spcPct val="50000"/>
                </a:spcBef>
              </a:pPr>
              <a:endParaRPr lang="en-US" sz="2400">
                <a:latin typeface="Arial" charset="0"/>
              </a:endParaRPr>
            </a:p>
          </p:txBody>
        </p:sp>
        <p:sp>
          <p:nvSpPr>
            <p:cNvPr id="14" name="Line 12"/>
            <p:cNvSpPr>
              <a:spLocks noChangeShapeType="1"/>
            </p:cNvSpPr>
            <p:nvPr/>
          </p:nvSpPr>
          <p:spPr bwMode="auto">
            <a:xfrm>
              <a:off x="6465849" y="3048000"/>
              <a:ext cx="0" cy="762000"/>
            </a:xfrm>
            <a:prstGeom prst="line">
              <a:avLst/>
            </a:prstGeom>
            <a:noFill/>
            <a:ln w="9525">
              <a:solidFill>
                <a:schemeClr val="tx1"/>
              </a:solidFill>
              <a:round/>
              <a:headEnd/>
              <a:tailEnd type="triangle" w="med" len="med"/>
            </a:ln>
          </p:spPr>
          <p:txBody>
            <a:bodyPr wrap="none" anchor="ctr"/>
            <a:lstStyle/>
            <a:p>
              <a:endParaRPr lang="en-US"/>
            </a:p>
          </p:txBody>
        </p:sp>
        <p:sp>
          <p:nvSpPr>
            <p:cNvPr id="15" name="Rectangle 13"/>
            <p:cNvSpPr>
              <a:spLocks noChangeArrowheads="1"/>
            </p:cNvSpPr>
            <p:nvPr/>
          </p:nvSpPr>
          <p:spPr bwMode="auto">
            <a:xfrm>
              <a:off x="5627649" y="5486400"/>
              <a:ext cx="1524000" cy="609600"/>
            </a:xfrm>
            <a:prstGeom prst="rect">
              <a:avLst/>
            </a:prstGeom>
            <a:solidFill>
              <a:srgbClr val="CCCCFF"/>
            </a:solidFill>
            <a:ln w="9525">
              <a:solidFill>
                <a:schemeClr val="tx1"/>
              </a:solidFill>
              <a:round/>
              <a:headEnd/>
              <a:tailEnd/>
            </a:ln>
          </p:spPr>
          <p:txBody>
            <a:bodyPr wrap="none" anchor="ctr"/>
            <a:lstStyle/>
            <a:p>
              <a:endParaRPr lang="en-US"/>
            </a:p>
          </p:txBody>
        </p:sp>
        <p:sp>
          <p:nvSpPr>
            <p:cNvPr id="16" name="Text Box 14"/>
            <p:cNvSpPr txBox="1">
              <a:spLocks noChangeArrowheads="1"/>
            </p:cNvSpPr>
            <p:nvPr/>
          </p:nvSpPr>
          <p:spPr bwMode="auto">
            <a:xfrm>
              <a:off x="5856249" y="5638800"/>
              <a:ext cx="1111250" cy="366713"/>
            </a:xfrm>
            <a:prstGeom prst="rect">
              <a:avLst/>
            </a:prstGeom>
            <a:noFill/>
            <a:ln w="9525">
              <a:noFill/>
              <a:miter lim="800000"/>
              <a:headEnd/>
              <a:tailEnd/>
            </a:ln>
          </p:spPr>
          <p:txBody>
            <a:bodyPr wrap="none">
              <a:spAutoFit/>
            </a:bodyPr>
            <a:lstStyle/>
            <a:p>
              <a:pPr eaLnBrk="1" hangingPunct="1"/>
              <a:r>
                <a:rPr lang="en-US" dirty="0">
                  <a:latin typeface="Arial" charset="0"/>
                </a:rPr>
                <a:t>next </a:t>
              </a:r>
              <a:r>
                <a:rPr lang="en-US" dirty="0" err="1">
                  <a:latin typeface="Arial" charset="0"/>
                </a:rPr>
                <a:t>stmt</a:t>
              </a:r>
              <a:endParaRPr lang="en-US" dirty="0">
                <a:latin typeface="Arial" charset="0"/>
              </a:endParaRPr>
            </a:p>
          </p:txBody>
        </p:sp>
        <p:sp>
          <p:nvSpPr>
            <p:cNvPr id="17" name="Line 15"/>
            <p:cNvSpPr>
              <a:spLocks noChangeShapeType="1"/>
            </p:cNvSpPr>
            <p:nvPr/>
          </p:nvSpPr>
          <p:spPr bwMode="auto">
            <a:xfrm>
              <a:off x="7315200" y="2395653"/>
              <a:ext cx="1447800" cy="0"/>
            </a:xfrm>
            <a:prstGeom prst="line">
              <a:avLst/>
            </a:prstGeom>
            <a:noFill/>
            <a:ln w="9525">
              <a:solidFill>
                <a:schemeClr val="tx1"/>
              </a:solidFill>
              <a:round/>
              <a:headEnd/>
              <a:tailEnd type="triangle" w="med" len="med"/>
            </a:ln>
          </p:spPr>
          <p:txBody>
            <a:bodyPr wrap="none" anchor="ctr"/>
            <a:lstStyle/>
            <a:p>
              <a:endParaRPr lang="en-US"/>
            </a:p>
          </p:txBody>
        </p:sp>
        <p:sp>
          <p:nvSpPr>
            <p:cNvPr id="18" name="Line 16"/>
            <p:cNvSpPr>
              <a:spLocks noChangeShapeType="1"/>
            </p:cNvSpPr>
            <p:nvPr/>
          </p:nvSpPr>
          <p:spPr bwMode="auto">
            <a:xfrm>
              <a:off x="8751849" y="2427249"/>
              <a:ext cx="0" cy="2667000"/>
            </a:xfrm>
            <a:prstGeom prst="line">
              <a:avLst/>
            </a:prstGeom>
            <a:noFill/>
            <a:ln w="9525">
              <a:solidFill>
                <a:schemeClr val="tx1"/>
              </a:solidFill>
              <a:round/>
              <a:headEnd/>
              <a:tailEnd type="triangle" w="med" len="med"/>
            </a:ln>
          </p:spPr>
          <p:txBody>
            <a:bodyPr wrap="none" anchor="ctr"/>
            <a:lstStyle/>
            <a:p>
              <a:endParaRPr lang="en-US"/>
            </a:p>
          </p:txBody>
        </p:sp>
        <p:sp>
          <p:nvSpPr>
            <p:cNvPr id="19" name="Line 17"/>
            <p:cNvSpPr>
              <a:spLocks noChangeShapeType="1"/>
            </p:cNvSpPr>
            <p:nvPr/>
          </p:nvSpPr>
          <p:spPr bwMode="auto">
            <a:xfrm>
              <a:off x="6465849" y="4343400"/>
              <a:ext cx="0" cy="457200"/>
            </a:xfrm>
            <a:prstGeom prst="line">
              <a:avLst/>
            </a:prstGeom>
            <a:noFill/>
            <a:ln w="9525">
              <a:solidFill>
                <a:schemeClr val="tx1"/>
              </a:solidFill>
              <a:round/>
              <a:headEnd/>
              <a:tailEnd/>
            </a:ln>
          </p:spPr>
          <p:txBody>
            <a:bodyPr wrap="none" anchor="ctr"/>
            <a:lstStyle/>
            <a:p>
              <a:endParaRPr lang="en-US"/>
            </a:p>
          </p:txBody>
        </p:sp>
        <p:sp>
          <p:nvSpPr>
            <p:cNvPr id="20" name="Line 18"/>
            <p:cNvSpPr>
              <a:spLocks noChangeShapeType="1"/>
            </p:cNvSpPr>
            <p:nvPr/>
          </p:nvSpPr>
          <p:spPr bwMode="auto">
            <a:xfrm flipH="1">
              <a:off x="4713249" y="4800600"/>
              <a:ext cx="1752600" cy="0"/>
            </a:xfrm>
            <a:prstGeom prst="line">
              <a:avLst/>
            </a:prstGeom>
            <a:noFill/>
            <a:ln w="9525">
              <a:solidFill>
                <a:schemeClr val="tx1"/>
              </a:solidFill>
              <a:round/>
              <a:headEnd/>
              <a:tailEnd type="triangle" w="med" len="med"/>
            </a:ln>
          </p:spPr>
          <p:txBody>
            <a:bodyPr wrap="none" anchor="ctr"/>
            <a:lstStyle/>
            <a:p>
              <a:endParaRPr lang="en-US"/>
            </a:p>
          </p:txBody>
        </p:sp>
        <p:sp>
          <p:nvSpPr>
            <p:cNvPr id="21" name="Line 19"/>
            <p:cNvSpPr>
              <a:spLocks noChangeShapeType="1"/>
            </p:cNvSpPr>
            <p:nvPr/>
          </p:nvSpPr>
          <p:spPr bwMode="auto">
            <a:xfrm flipV="1">
              <a:off x="4713249" y="2362200"/>
              <a:ext cx="0" cy="2438400"/>
            </a:xfrm>
            <a:prstGeom prst="line">
              <a:avLst/>
            </a:prstGeom>
            <a:noFill/>
            <a:ln w="9525">
              <a:solidFill>
                <a:schemeClr val="tx1"/>
              </a:solidFill>
              <a:round/>
              <a:headEnd/>
              <a:tailEnd type="triangle" w="med" len="med"/>
            </a:ln>
          </p:spPr>
          <p:txBody>
            <a:bodyPr wrap="none" anchor="ctr"/>
            <a:lstStyle/>
            <a:p>
              <a:endParaRPr lang="en-US"/>
            </a:p>
          </p:txBody>
        </p:sp>
        <p:sp>
          <p:nvSpPr>
            <p:cNvPr id="22" name="Line 20"/>
            <p:cNvSpPr>
              <a:spLocks noChangeShapeType="1"/>
            </p:cNvSpPr>
            <p:nvPr/>
          </p:nvSpPr>
          <p:spPr bwMode="auto">
            <a:xfrm>
              <a:off x="4713249" y="2384502"/>
              <a:ext cx="869796" cy="0"/>
            </a:xfrm>
            <a:prstGeom prst="line">
              <a:avLst/>
            </a:prstGeom>
            <a:noFill/>
            <a:ln w="9525">
              <a:solidFill>
                <a:schemeClr val="tx1"/>
              </a:solidFill>
              <a:round/>
              <a:headEnd/>
              <a:tailEnd type="triangle" w="med" len="med"/>
            </a:ln>
          </p:spPr>
          <p:txBody>
            <a:bodyPr wrap="none" anchor="ctr"/>
            <a:lstStyle/>
            <a:p>
              <a:endParaRPr lang="en-US"/>
            </a:p>
          </p:txBody>
        </p:sp>
        <p:sp>
          <p:nvSpPr>
            <p:cNvPr id="23" name="Line 21"/>
            <p:cNvSpPr>
              <a:spLocks noChangeShapeType="1"/>
            </p:cNvSpPr>
            <p:nvPr/>
          </p:nvSpPr>
          <p:spPr bwMode="auto">
            <a:xfrm flipH="1">
              <a:off x="6389649" y="5105400"/>
              <a:ext cx="2362200" cy="0"/>
            </a:xfrm>
            <a:prstGeom prst="line">
              <a:avLst/>
            </a:prstGeom>
            <a:noFill/>
            <a:ln w="9525">
              <a:solidFill>
                <a:schemeClr val="tx1"/>
              </a:solidFill>
              <a:round/>
              <a:headEnd/>
              <a:tailEnd/>
            </a:ln>
          </p:spPr>
          <p:txBody>
            <a:bodyPr wrap="none" anchor="ctr"/>
            <a:lstStyle/>
            <a:p>
              <a:endParaRPr lang="en-US"/>
            </a:p>
          </p:txBody>
        </p:sp>
        <p:sp>
          <p:nvSpPr>
            <p:cNvPr id="24" name="Line 22"/>
            <p:cNvSpPr>
              <a:spLocks noChangeShapeType="1"/>
            </p:cNvSpPr>
            <p:nvPr/>
          </p:nvSpPr>
          <p:spPr bwMode="auto">
            <a:xfrm>
              <a:off x="6389649" y="51054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25" name="Oval 6"/>
            <p:cNvSpPr>
              <a:spLocks noChangeArrowheads="1"/>
            </p:cNvSpPr>
            <p:nvPr/>
          </p:nvSpPr>
          <p:spPr bwMode="auto">
            <a:xfrm>
              <a:off x="6355080" y="1203960"/>
              <a:ext cx="170562" cy="165555"/>
            </a:xfrm>
            <a:prstGeom prst="ellipse">
              <a:avLst/>
            </a:prstGeom>
            <a:noFill/>
            <a:ln w="317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348298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1447800"/>
            <a:ext cx="7750969" cy="29337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5535" y="4526281"/>
            <a:ext cx="3727302" cy="2062103"/>
          </a:xfrm>
          <a:prstGeom prst="rect">
            <a:avLst/>
          </a:prstGeom>
          <a:noFill/>
          <a:ln>
            <a:solidFill>
              <a:srgbClr val="FF9933"/>
            </a:solidFill>
            <a:prstDash val="dash"/>
          </a:ln>
        </p:spPr>
        <p:txBody>
          <a:bodyPr wrap="none" rtlCol="0">
            <a:spAutoFit/>
          </a:bodyPr>
          <a:lstStyle/>
          <a:p>
            <a:pPr algn="ctr" defTabSz="457200"/>
            <a:r>
              <a:rPr lang="en-US" sz="1600" b="1" cap="all" dirty="0">
                <a:latin typeface="Courier New" pitchFamily="49" charset="0"/>
                <a:cs typeface="Courier New" pitchFamily="49" charset="0"/>
              </a:rPr>
              <a:t>Execution Chart</a:t>
            </a:r>
          </a:p>
          <a:p>
            <a:pPr defTabSz="457200"/>
            <a:r>
              <a:rPr lang="en-US" sz="1600" b="1" u="sng" dirty="0">
                <a:latin typeface="Courier New" pitchFamily="49" charset="0"/>
                <a:cs typeface="Courier New" pitchFamily="49" charset="0"/>
              </a:rPr>
              <a:t>count	count&lt;5		repetition</a:t>
            </a:r>
          </a:p>
          <a:p>
            <a:pPr defTabSz="457200"/>
            <a:r>
              <a:rPr lang="en-US" sz="1600" dirty="0">
                <a:latin typeface="Courier New" pitchFamily="49" charset="0"/>
                <a:cs typeface="Courier New" pitchFamily="49" charset="0"/>
              </a:rPr>
              <a:t>	0	true			1</a:t>
            </a:r>
          </a:p>
          <a:p>
            <a:pPr defTabSz="457200"/>
            <a:r>
              <a:rPr lang="en-US" sz="1600" dirty="0">
                <a:latin typeface="Courier New" pitchFamily="49" charset="0"/>
                <a:cs typeface="Courier New" pitchFamily="49" charset="0"/>
              </a:rPr>
              <a:t>	1	true			2</a:t>
            </a:r>
          </a:p>
          <a:p>
            <a:pPr defTabSz="457200"/>
            <a:r>
              <a:rPr lang="en-US" sz="1600" dirty="0">
                <a:latin typeface="Courier New" pitchFamily="49" charset="0"/>
                <a:cs typeface="Courier New" pitchFamily="49" charset="0"/>
              </a:rPr>
              <a:t>	2	true			3</a:t>
            </a:r>
          </a:p>
          <a:p>
            <a:pPr defTabSz="457200"/>
            <a:r>
              <a:rPr lang="en-US" sz="1600" dirty="0">
                <a:latin typeface="Courier New" pitchFamily="49" charset="0"/>
                <a:cs typeface="Courier New" pitchFamily="49" charset="0"/>
              </a:rPr>
              <a:t>	3	true			4</a:t>
            </a:r>
          </a:p>
          <a:p>
            <a:pPr defTabSz="457200"/>
            <a:r>
              <a:rPr lang="en-US" sz="1600" dirty="0">
                <a:latin typeface="Courier New" pitchFamily="49" charset="0"/>
                <a:cs typeface="Courier New" pitchFamily="49" charset="0"/>
              </a:rPr>
              <a:t>	4	true			5</a:t>
            </a:r>
          </a:p>
          <a:p>
            <a:pPr defTabSz="457200"/>
            <a:r>
              <a:rPr lang="en-US" sz="1600" dirty="0">
                <a:latin typeface="Courier New" pitchFamily="49" charset="0"/>
                <a:cs typeface="Courier New" pitchFamily="49" charset="0"/>
              </a:rPr>
              <a:t>	5	false</a:t>
            </a:r>
          </a:p>
        </p:txBody>
      </p:sp>
    </p:spTree>
    <p:extLst>
      <p:ext uri="{BB962C8B-B14F-4D97-AF65-F5344CB8AC3E}">
        <p14:creationId xmlns:p14="http://schemas.microsoft.com/office/powerpoint/2010/main" val="1740857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l="9777" t="1371" r="14246" b="1371"/>
          <a:stretch>
            <a:fillRect/>
          </a:stretch>
        </p:blipFill>
        <p:spPr bwMode="auto">
          <a:xfrm>
            <a:off x="3429000" y="4973333"/>
            <a:ext cx="1219200" cy="1525795"/>
          </a:xfrm>
          <a:prstGeom prst="rect">
            <a:avLst/>
          </a:prstGeom>
          <a:noFill/>
          <a:ln w="9525">
            <a:noFill/>
            <a:miter lim="800000"/>
            <a:headEnd/>
            <a:tailEnd/>
          </a:ln>
        </p:spPr>
      </p:pic>
      <p:sp>
        <p:nvSpPr>
          <p:cNvPr id="27651" name="Rectangle 2"/>
          <p:cNvSpPr>
            <a:spLocks noGrp="1" noChangeArrowheads="1"/>
          </p:cNvSpPr>
          <p:nvPr>
            <p:ph type="title"/>
          </p:nvPr>
        </p:nvSpPr>
        <p:spPr/>
        <p:txBody>
          <a:bodyPr/>
          <a:lstStyle/>
          <a:p>
            <a:pPr eaLnBrk="1" hangingPunct="1"/>
            <a:r>
              <a:rPr lang="en-US" dirty="0"/>
              <a:t>Loop Pitfalls</a:t>
            </a:r>
          </a:p>
        </p:txBody>
      </p:sp>
      <p:sp>
        <p:nvSpPr>
          <p:cNvPr id="2" name="TextBox 1"/>
          <p:cNvSpPr txBox="1"/>
          <p:nvPr/>
        </p:nvSpPr>
        <p:spPr>
          <a:xfrm>
            <a:off x="2895600" y="4419601"/>
            <a:ext cx="5715026" cy="461665"/>
          </a:xfrm>
          <a:prstGeom prst="rect">
            <a:avLst/>
          </a:prstGeom>
          <a:noFill/>
          <a:ln>
            <a:solidFill>
              <a:srgbClr val="FF9900"/>
            </a:solidFill>
            <a:prstDash val="dash"/>
          </a:ln>
        </p:spPr>
        <p:txBody>
          <a:bodyPr wrap="none" rtlCol="0">
            <a:spAutoFit/>
          </a:bodyPr>
          <a:lstStyle/>
          <a:p>
            <a:r>
              <a:rPr lang="en-US" sz="2400" b="1" dirty="0">
                <a:latin typeface="Courier New" pitchFamily="49" charset="0"/>
                <a:cs typeface="Courier New" pitchFamily="49" charset="0"/>
              </a:rPr>
              <a:t>Enter number or zero to end: 2</a:t>
            </a:r>
          </a:p>
        </p:txBody>
      </p:sp>
      <p:sp>
        <p:nvSpPr>
          <p:cNvPr id="3" name="Oval Callout 2"/>
          <p:cNvSpPr/>
          <p:nvPr/>
        </p:nvSpPr>
        <p:spPr>
          <a:xfrm>
            <a:off x="5424100" y="5063836"/>
            <a:ext cx="4710500" cy="914400"/>
          </a:xfrm>
          <a:prstGeom prst="wedgeEllipseCallout">
            <a:avLst>
              <a:gd name="adj1" fmla="val -71928"/>
              <a:gd name="adj2" fmla="val -2368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rPr>
              <a:t>What is wrong with my program? It just sits there!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1527049"/>
            <a:ext cx="6250781" cy="2633663"/>
          </a:xfrm>
          <a:prstGeom prst="rect">
            <a:avLst/>
          </a:prstGeom>
          <a:noFill/>
          <a:ln w="9525">
            <a:solidFill>
              <a:srgbClr val="C7781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6049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848E-2655-1647-B9AD-B71EC9E12A02}"/>
              </a:ext>
            </a:extLst>
          </p:cNvPr>
          <p:cNvSpPr>
            <a:spLocks noGrp="1"/>
          </p:cNvSpPr>
          <p:nvPr>
            <p:ph type="title"/>
          </p:nvPr>
        </p:nvSpPr>
        <p:spPr>
          <a:xfrm>
            <a:off x="931025" y="2181399"/>
            <a:ext cx="10284988" cy="1325563"/>
          </a:xfrm>
        </p:spPr>
        <p:txBody>
          <a:bodyPr>
            <a:normAutofit fontScale="90000"/>
          </a:bodyPr>
          <a:lstStyle/>
          <a:p>
            <a:pPr algn="ctr"/>
            <a:r>
              <a:rPr lang="en-US" sz="6000" dirty="0"/>
              <a:t>First:  </a:t>
            </a:r>
            <a:br>
              <a:rPr lang="en-US" sz="6000" dirty="0"/>
            </a:br>
            <a:r>
              <a:rPr lang="en-US" sz="6000" dirty="0"/>
              <a:t>Review of the Basics</a:t>
            </a:r>
          </a:p>
        </p:txBody>
      </p:sp>
    </p:spTree>
    <p:extLst>
      <p:ext uri="{BB962C8B-B14F-4D97-AF65-F5344CB8AC3E}">
        <p14:creationId xmlns:p14="http://schemas.microsoft.com/office/powerpoint/2010/main" val="148043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noProof="1">
                <a:latin typeface="Courier New" charset="0"/>
                <a:ea typeface="Courier New" charset="0"/>
                <a:cs typeface="Courier New" charset="0"/>
              </a:rPr>
              <a:t>for</a:t>
            </a:r>
            <a:r>
              <a:rPr lang="en-US" noProof="1"/>
              <a:t> vs </a:t>
            </a:r>
            <a:r>
              <a:rPr lang="en-US" noProof="1">
                <a:latin typeface="Courier New" charset="0"/>
                <a:ea typeface="Courier New" charset="0"/>
                <a:cs typeface="Courier New" charset="0"/>
              </a:rPr>
              <a:t>while</a:t>
            </a:r>
            <a:endParaRPr lang="en-US" dirty="0"/>
          </a:p>
        </p:txBody>
      </p:sp>
      <p:sp>
        <p:nvSpPr>
          <p:cNvPr id="36868" name="Rectangle 3"/>
          <p:cNvSpPr>
            <a:spLocks noGrp="1" noChangeArrowheads="1"/>
          </p:cNvSpPr>
          <p:nvPr>
            <p:ph sz="quarter" idx="1"/>
          </p:nvPr>
        </p:nvSpPr>
        <p:spPr/>
        <p:txBody>
          <a:bodyPr/>
          <a:lstStyle/>
          <a:p>
            <a:r>
              <a:rPr lang="en-US" dirty="0"/>
              <a:t>Prints the integers from one to ten</a:t>
            </a:r>
          </a:p>
        </p:txBody>
      </p:sp>
      <p:grpSp>
        <p:nvGrpSpPr>
          <p:cNvPr id="2" name="Group 4"/>
          <p:cNvGrpSpPr>
            <a:grpSpLocks/>
          </p:cNvGrpSpPr>
          <p:nvPr/>
        </p:nvGrpSpPr>
        <p:grpSpPr bwMode="auto">
          <a:xfrm>
            <a:off x="1524000" y="2330452"/>
            <a:ext cx="5486400" cy="677863"/>
            <a:chOff x="0" y="632"/>
            <a:chExt cx="3456" cy="427"/>
          </a:xfrm>
        </p:grpSpPr>
        <p:sp>
          <p:nvSpPr>
            <p:cNvPr id="36871" name="Rectangle 5"/>
            <p:cNvSpPr>
              <a:spLocks noChangeArrowheads="1"/>
            </p:cNvSpPr>
            <p:nvPr/>
          </p:nvSpPr>
          <p:spPr bwMode="auto">
            <a:xfrm>
              <a:off x="0" y="749"/>
              <a:ext cx="3456" cy="233"/>
            </a:xfrm>
            <a:prstGeom prst="rect">
              <a:avLst/>
            </a:prstGeom>
            <a:noFill/>
            <a:ln w="9525">
              <a:noFill/>
              <a:miter lim="800000"/>
              <a:headEnd/>
              <a:tailEnd/>
            </a:ln>
          </p:spPr>
          <p:txBody>
            <a:bodyPr>
              <a:spAutoFit/>
            </a:bodyPr>
            <a:lstStyle/>
            <a:p>
              <a:endParaRPr lang="en-US"/>
            </a:p>
          </p:txBody>
        </p:sp>
        <p:sp>
          <p:nvSpPr>
            <p:cNvPr id="36872" name="Rectangle 6"/>
            <p:cNvSpPr>
              <a:spLocks noChangeArrowheads="1"/>
            </p:cNvSpPr>
            <p:nvPr/>
          </p:nvSpPr>
          <p:spPr bwMode="auto">
            <a:xfrm>
              <a:off x="0" y="632"/>
              <a:ext cx="3456" cy="427"/>
            </a:xfrm>
            <a:prstGeom prst="rect">
              <a:avLst/>
            </a:prstGeom>
            <a:noFill/>
            <a:ln w="9525">
              <a:noFill/>
              <a:miter lim="800000"/>
              <a:headEnd/>
              <a:tailEnd/>
            </a:ln>
          </p:spPr>
          <p:txBody>
            <a:bodyPr>
              <a:spAutoFit/>
            </a:bodyPr>
            <a:lstStyle/>
            <a:p>
              <a:pPr eaLnBrk="1" hangingPunct="1"/>
              <a:r>
                <a:rPr lang="en-US" sz="1400">
                  <a:solidFill>
                    <a:srgbClr val="000000"/>
                  </a:solidFill>
                  <a:latin typeface="Times New Roman" charset="0"/>
                  <a:cs typeface="Times New Roman" charset="0"/>
                </a:rPr>
                <a:t> </a:t>
              </a:r>
              <a:endParaRPr lang="en-US" sz="2400">
                <a:latin typeface="Times New Roman" charset="0"/>
              </a:endParaRPr>
            </a:p>
            <a:p>
              <a:endParaRPr lang="en-US" sz="2400">
                <a:latin typeface="Times New Roman" charset="0"/>
              </a:endParaRPr>
            </a:p>
          </p:txBody>
        </p:sp>
      </p:grpSp>
      <p:sp>
        <p:nvSpPr>
          <p:cNvPr id="36870" name="Rectangle 7"/>
          <p:cNvSpPr>
            <a:spLocks noChangeArrowheads="1"/>
          </p:cNvSpPr>
          <p:nvPr/>
        </p:nvSpPr>
        <p:spPr bwMode="auto">
          <a:xfrm>
            <a:off x="1524000" y="3705226"/>
            <a:ext cx="9144000" cy="830997"/>
          </a:xfrm>
          <a:prstGeom prst="rect">
            <a:avLst/>
          </a:prstGeom>
          <a:noFill/>
          <a:ln w="9525">
            <a:noFill/>
            <a:miter lim="800000"/>
            <a:headEnd/>
            <a:tailEnd/>
          </a:ln>
        </p:spPr>
        <p:txBody>
          <a:bodyPr>
            <a:spAutoFit/>
          </a:bodyPr>
          <a:lstStyle/>
          <a:p>
            <a:pPr eaLnBrk="1" hangingPunct="1"/>
            <a:br>
              <a:rPr lang="en-US" sz="2400">
                <a:latin typeface="Times New Roman" charset="0"/>
              </a:rPr>
            </a:br>
            <a:endParaRPr lang="en-US" sz="2400">
              <a:latin typeface="Times New Roman"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1"/>
            <a:ext cx="5950744" cy="15335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206241"/>
            <a:ext cx="5900738" cy="206692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34183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a:bodyPr>
          <a:lstStyle/>
          <a:p>
            <a:pPr eaLnBrk="1" hangingPunct="1"/>
            <a:r>
              <a:rPr lang="en-US" noProof="1"/>
              <a:t>The </a:t>
            </a:r>
            <a:r>
              <a:rPr lang="en-US" noProof="1">
                <a:latin typeface="Courier New" charset="0"/>
                <a:ea typeface="Courier New" charset="0"/>
                <a:cs typeface="Courier New" charset="0"/>
              </a:rPr>
              <a:t>do-while</a:t>
            </a:r>
            <a:r>
              <a:rPr lang="en-US" noProof="1"/>
              <a:t> Loop</a:t>
            </a:r>
            <a:endParaRPr lang="en-US" dirty="0"/>
          </a:p>
        </p:txBody>
      </p:sp>
      <p:sp>
        <p:nvSpPr>
          <p:cNvPr id="37892" name="Rectangle 3"/>
          <p:cNvSpPr>
            <a:spLocks noGrp="1" noChangeArrowheads="1"/>
          </p:cNvSpPr>
          <p:nvPr>
            <p:ph sz="quarter" idx="1"/>
          </p:nvPr>
        </p:nvSpPr>
        <p:spPr/>
        <p:txBody>
          <a:bodyPr/>
          <a:lstStyle/>
          <a:p>
            <a:pPr eaLnBrk="1" hangingPunct="1"/>
            <a:r>
              <a:rPr lang="en-US" dirty="0"/>
              <a:t>The </a:t>
            </a:r>
            <a:r>
              <a:rPr lang="en-US" b="1" dirty="0">
                <a:latin typeface="Courier New" pitchFamily="49" charset="0"/>
              </a:rPr>
              <a:t>do-while</a:t>
            </a:r>
            <a:r>
              <a:rPr lang="en-US" dirty="0"/>
              <a:t> loop is similar to the </a:t>
            </a:r>
            <a:r>
              <a:rPr lang="en-US" b="1" dirty="0">
                <a:latin typeface="Courier New" pitchFamily="49" charset="0"/>
              </a:rPr>
              <a:t>while</a:t>
            </a:r>
            <a:r>
              <a:rPr lang="en-US" dirty="0"/>
              <a:t> loop</a:t>
            </a:r>
          </a:p>
          <a:p>
            <a:pPr lvl="1" eaLnBrk="1" hangingPunct="1"/>
            <a:r>
              <a:rPr lang="en-US" dirty="0"/>
              <a:t>Condition for repetition tested after the body of the loop is executed</a:t>
            </a:r>
          </a:p>
        </p:txBody>
      </p:sp>
      <p:grpSp>
        <p:nvGrpSpPr>
          <p:cNvPr id="2" name="Group 1"/>
          <p:cNvGrpSpPr/>
          <p:nvPr/>
        </p:nvGrpSpPr>
        <p:grpSpPr>
          <a:xfrm>
            <a:off x="3200400" y="3200400"/>
            <a:ext cx="2743200" cy="3276600"/>
            <a:chOff x="1676400" y="3200400"/>
            <a:chExt cx="2743200" cy="3276600"/>
          </a:xfrm>
        </p:grpSpPr>
        <p:sp>
          <p:nvSpPr>
            <p:cNvPr id="37897" name="Freeform 5"/>
            <p:cNvSpPr>
              <a:spLocks/>
            </p:cNvSpPr>
            <p:nvPr/>
          </p:nvSpPr>
          <p:spPr bwMode="auto">
            <a:xfrm>
              <a:off x="2699770" y="3365955"/>
              <a:ext cx="0" cy="662218"/>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p:spPr>
          <p:txBody>
            <a:bodyPr/>
            <a:lstStyle/>
            <a:p>
              <a:endParaRPr lang="en-US"/>
            </a:p>
          </p:txBody>
        </p:sp>
        <p:sp>
          <p:nvSpPr>
            <p:cNvPr id="37898" name="Oval 6"/>
            <p:cNvSpPr>
              <a:spLocks noChangeArrowheads="1"/>
            </p:cNvSpPr>
            <p:nvPr/>
          </p:nvSpPr>
          <p:spPr bwMode="auto">
            <a:xfrm>
              <a:off x="2614489" y="3200400"/>
              <a:ext cx="170562" cy="165555"/>
            </a:xfrm>
            <a:prstGeom prst="ellipse">
              <a:avLst/>
            </a:prstGeom>
            <a:noFill/>
            <a:ln w="3175">
              <a:solidFill>
                <a:srgbClr val="000000"/>
              </a:solidFill>
              <a:round/>
              <a:headEnd/>
              <a:tailEnd/>
            </a:ln>
          </p:spPr>
          <p:txBody>
            <a:bodyPr/>
            <a:lstStyle/>
            <a:p>
              <a:endParaRPr lang="en-US"/>
            </a:p>
          </p:txBody>
        </p:sp>
        <p:sp>
          <p:nvSpPr>
            <p:cNvPr id="37899" name="Rectangle 7"/>
            <p:cNvSpPr>
              <a:spLocks noChangeArrowheads="1"/>
            </p:cNvSpPr>
            <p:nvPr/>
          </p:nvSpPr>
          <p:spPr bwMode="auto">
            <a:xfrm>
              <a:off x="3737353" y="4993907"/>
              <a:ext cx="604073" cy="331109"/>
            </a:xfrm>
            <a:prstGeom prst="rect">
              <a:avLst/>
            </a:prstGeom>
            <a:noFill/>
            <a:ln w="0">
              <a:noFill/>
              <a:miter lim="800000"/>
              <a:headEnd/>
              <a:tailEnd/>
            </a:ln>
          </p:spPr>
          <p:txBody>
            <a:bodyPr lIns="0" tIns="0" rIns="0" bIns="0"/>
            <a:lstStyle/>
            <a:p>
              <a:pPr eaLnBrk="1" hangingPunct="1"/>
              <a:r>
                <a:rPr lang="en-US" sz="1000" b="1">
                  <a:solidFill>
                    <a:srgbClr val="000000"/>
                  </a:solidFill>
                  <a:latin typeface="Courier New" pitchFamily="49" charset="0"/>
                  <a:cs typeface="Times New Roman" charset="0"/>
                </a:rPr>
                <a:t>true</a:t>
              </a:r>
            </a:p>
            <a:p>
              <a:endParaRPr lang="en-US" sz="1000" b="1">
                <a:latin typeface="Courier New" pitchFamily="49" charset="0"/>
              </a:endParaRPr>
            </a:p>
          </p:txBody>
        </p:sp>
        <p:sp>
          <p:nvSpPr>
            <p:cNvPr id="37900" name="Freeform 8"/>
            <p:cNvSpPr>
              <a:spLocks/>
            </p:cNvSpPr>
            <p:nvPr/>
          </p:nvSpPr>
          <p:spPr bwMode="auto">
            <a:xfrm>
              <a:off x="2699770" y="5649227"/>
              <a:ext cx="0" cy="662218"/>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p:spPr>
          <p:txBody>
            <a:bodyPr/>
            <a:lstStyle/>
            <a:p>
              <a:endParaRPr lang="en-US"/>
            </a:p>
          </p:txBody>
        </p:sp>
        <p:sp>
          <p:nvSpPr>
            <p:cNvPr id="37901" name="Freeform 9"/>
            <p:cNvSpPr>
              <a:spLocks/>
            </p:cNvSpPr>
            <p:nvPr/>
          </p:nvSpPr>
          <p:spPr bwMode="auto">
            <a:xfrm>
              <a:off x="2699770" y="4304097"/>
              <a:ext cx="0" cy="662218"/>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19958"/>
                  </a:moveTo>
                  <a:lnTo>
                    <a:pt x="0" y="0"/>
                  </a:lnTo>
                </a:path>
              </a:pathLst>
            </a:custGeom>
            <a:noFill/>
            <a:ln w="3175">
              <a:solidFill>
                <a:srgbClr val="000000"/>
              </a:solidFill>
              <a:round/>
              <a:headEnd type="triangle" w="med" len="sm"/>
              <a:tailEnd/>
            </a:ln>
          </p:spPr>
          <p:txBody>
            <a:bodyPr/>
            <a:lstStyle/>
            <a:p>
              <a:endParaRPr lang="en-US"/>
            </a:p>
          </p:txBody>
        </p:sp>
        <p:sp>
          <p:nvSpPr>
            <p:cNvPr id="37902" name="Oval 10"/>
            <p:cNvSpPr>
              <a:spLocks noChangeArrowheads="1"/>
            </p:cNvSpPr>
            <p:nvPr/>
          </p:nvSpPr>
          <p:spPr bwMode="auto">
            <a:xfrm>
              <a:off x="2614489" y="6311445"/>
              <a:ext cx="170562" cy="165555"/>
            </a:xfrm>
            <a:prstGeom prst="ellipse">
              <a:avLst/>
            </a:prstGeom>
            <a:noFill/>
            <a:ln w="3175">
              <a:solidFill>
                <a:srgbClr val="000000"/>
              </a:solidFill>
              <a:round/>
              <a:headEnd/>
              <a:tailEnd/>
            </a:ln>
          </p:spPr>
          <p:txBody>
            <a:bodyPr/>
            <a:lstStyle/>
            <a:p>
              <a:endParaRPr lang="en-US"/>
            </a:p>
          </p:txBody>
        </p:sp>
        <p:sp>
          <p:nvSpPr>
            <p:cNvPr id="37903" name="Rectangle 11"/>
            <p:cNvSpPr>
              <a:spLocks noChangeArrowheads="1"/>
            </p:cNvSpPr>
            <p:nvPr/>
          </p:nvSpPr>
          <p:spPr bwMode="auto">
            <a:xfrm>
              <a:off x="2770837" y="5656125"/>
              <a:ext cx="739101" cy="331109"/>
            </a:xfrm>
            <a:prstGeom prst="rect">
              <a:avLst/>
            </a:prstGeom>
            <a:noFill/>
            <a:ln w="0">
              <a:noFill/>
              <a:miter lim="800000"/>
              <a:headEnd/>
              <a:tailEnd/>
            </a:ln>
          </p:spPr>
          <p:txBody>
            <a:bodyPr lIns="0" tIns="0" rIns="0" bIns="0"/>
            <a:lstStyle/>
            <a:p>
              <a:pPr eaLnBrk="1" hangingPunct="1"/>
              <a:r>
                <a:rPr lang="en-US" sz="1000" b="1">
                  <a:solidFill>
                    <a:srgbClr val="000000"/>
                  </a:solidFill>
                  <a:latin typeface="Courier New" pitchFamily="49" charset="0"/>
                  <a:cs typeface="Times New Roman" charset="0"/>
                </a:rPr>
                <a:t>false</a:t>
              </a:r>
            </a:p>
            <a:p>
              <a:endParaRPr lang="en-US" sz="1000" b="1">
                <a:latin typeface="Courier New" pitchFamily="49" charset="0"/>
              </a:endParaRPr>
            </a:p>
          </p:txBody>
        </p:sp>
        <p:sp>
          <p:nvSpPr>
            <p:cNvPr id="37904" name="Freeform 12"/>
            <p:cNvSpPr>
              <a:spLocks/>
            </p:cNvSpPr>
            <p:nvPr/>
          </p:nvSpPr>
          <p:spPr bwMode="auto">
            <a:xfrm>
              <a:off x="3737353" y="5307771"/>
              <a:ext cx="682247" cy="0"/>
            </a:xfrm>
            <a:custGeom>
              <a:avLst/>
              <a:gdLst>
                <a:gd name="T0" fmla="*/ 0 w 20000"/>
                <a:gd name="T1" fmla="*/ 0 h 20000"/>
                <a:gd name="T2" fmla="*/ 0 w 20000"/>
                <a:gd name="T3" fmla="*/ 0 h 20000"/>
                <a:gd name="T4" fmla="*/ 0 60000 65536"/>
                <a:gd name="T5" fmla="*/ 0 60000 65536"/>
                <a:gd name="T6" fmla="*/ 0 w 20000"/>
                <a:gd name="T7" fmla="*/ 0 h 20000"/>
                <a:gd name="T8" fmla="*/ 20000 w 20000"/>
                <a:gd name="T9" fmla="*/ 0 h 20000"/>
              </a:gdLst>
              <a:ahLst/>
              <a:cxnLst>
                <a:cxn ang="T4">
                  <a:pos x="T0" y="T1"/>
                </a:cxn>
                <a:cxn ang="T5">
                  <a:pos x="T2" y="T3"/>
                </a:cxn>
              </a:cxnLst>
              <a:rect l="T6" t="T7" r="T8" b="T9"/>
              <a:pathLst>
                <a:path w="20000" h="20000">
                  <a:moveTo>
                    <a:pt x="19958" y="0"/>
                  </a:moveTo>
                  <a:lnTo>
                    <a:pt x="0" y="0"/>
                  </a:lnTo>
                </a:path>
              </a:pathLst>
            </a:custGeom>
            <a:noFill/>
            <a:ln w="3175">
              <a:solidFill>
                <a:srgbClr val="000000"/>
              </a:solidFill>
              <a:round/>
              <a:headEnd/>
              <a:tailEnd/>
            </a:ln>
          </p:spPr>
          <p:txBody>
            <a:bodyPr/>
            <a:lstStyle/>
            <a:p>
              <a:endParaRPr lang="en-US"/>
            </a:p>
          </p:txBody>
        </p:sp>
        <p:sp>
          <p:nvSpPr>
            <p:cNvPr id="37905" name="Freeform 13"/>
            <p:cNvSpPr>
              <a:spLocks/>
            </p:cNvSpPr>
            <p:nvPr/>
          </p:nvSpPr>
          <p:spPr bwMode="auto">
            <a:xfrm>
              <a:off x="4419600" y="3721207"/>
              <a:ext cx="0" cy="1586564"/>
            </a:xfrm>
            <a:custGeom>
              <a:avLst/>
              <a:gdLst>
                <a:gd name="T0" fmla="*/ 0 w 20000"/>
                <a:gd name="T1" fmla="*/ 0 h 20000"/>
                <a:gd name="T2" fmla="*/ 0 w 20000"/>
                <a:gd name="T3" fmla="*/ 0 h 20000"/>
                <a:gd name="T4" fmla="*/ 0 60000 65536"/>
                <a:gd name="T5" fmla="*/ 0 60000 65536"/>
                <a:gd name="T6" fmla="*/ 0 w 20000"/>
                <a:gd name="T7" fmla="*/ 0 h 20000"/>
                <a:gd name="T8" fmla="*/ 0 w 20000"/>
                <a:gd name="T9" fmla="*/ 20000 h 20000"/>
              </a:gdLst>
              <a:ahLst/>
              <a:cxnLst>
                <a:cxn ang="T4">
                  <a:pos x="T0" y="T1"/>
                </a:cxn>
                <a:cxn ang="T5">
                  <a:pos x="T2" y="T3"/>
                </a:cxn>
              </a:cxnLst>
              <a:rect l="T6" t="T7" r="T8" b="T9"/>
              <a:pathLst>
                <a:path w="20000" h="20000">
                  <a:moveTo>
                    <a:pt x="0" y="0"/>
                  </a:moveTo>
                  <a:lnTo>
                    <a:pt x="0" y="19983"/>
                  </a:lnTo>
                </a:path>
              </a:pathLst>
            </a:custGeom>
            <a:noFill/>
            <a:ln w="3175">
              <a:solidFill>
                <a:srgbClr val="000000"/>
              </a:solidFill>
              <a:round/>
              <a:headEnd/>
              <a:tailEnd/>
            </a:ln>
          </p:spPr>
          <p:txBody>
            <a:bodyPr/>
            <a:lstStyle/>
            <a:p>
              <a:endParaRPr lang="en-US"/>
            </a:p>
          </p:txBody>
        </p:sp>
        <p:sp>
          <p:nvSpPr>
            <p:cNvPr id="37906" name="Freeform 14"/>
            <p:cNvSpPr>
              <a:spLocks/>
            </p:cNvSpPr>
            <p:nvPr/>
          </p:nvSpPr>
          <p:spPr bwMode="auto">
            <a:xfrm>
              <a:off x="2713983" y="3721207"/>
              <a:ext cx="1705617" cy="0"/>
            </a:xfrm>
            <a:custGeom>
              <a:avLst/>
              <a:gdLst>
                <a:gd name="T0" fmla="*/ 0 w 20000"/>
                <a:gd name="T1" fmla="*/ 0 h 20000"/>
                <a:gd name="T2" fmla="*/ 0 w 20000"/>
                <a:gd name="T3" fmla="*/ 0 h 20000"/>
                <a:gd name="T4" fmla="*/ 0 60000 65536"/>
                <a:gd name="T5" fmla="*/ 0 60000 65536"/>
                <a:gd name="T6" fmla="*/ 0 w 20000"/>
                <a:gd name="T7" fmla="*/ 0 h 20000"/>
                <a:gd name="T8" fmla="*/ 20000 w 20000"/>
                <a:gd name="T9" fmla="*/ 0 h 20000"/>
              </a:gdLst>
              <a:ahLst/>
              <a:cxnLst>
                <a:cxn ang="T4">
                  <a:pos x="T0" y="T1"/>
                </a:cxn>
                <a:cxn ang="T5">
                  <a:pos x="T2" y="T3"/>
                </a:cxn>
              </a:cxnLst>
              <a:rect l="T6" t="T7" r="T8" b="T9"/>
              <a:pathLst>
                <a:path w="20000" h="20000">
                  <a:moveTo>
                    <a:pt x="0" y="0"/>
                  </a:moveTo>
                  <a:lnTo>
                    <a:pt x="19983" y="0"/>
                  </a:lnTo>
                </a:path>
              </a:pathLst>
            </a:custGeom>
            <a:noFill/>
            <a:ln w="3175">
              <a:solidFill>
                <a:srgbClr val="000000"/>
              </a:solidFill>
              <a:round/>
              <a:headEnd type="triangle" w="med" len="sm"/>
              <a:tailEnd/>
            </a:ln>
          </p:spPr>
          <p:txBody>
            <a:bodyPr/>
            <a:lstStyle/>
            <a:p>
              <a:endParaRPr lang="en-US"/>
            </a:p>
          </p:txBody>
        </p:sp>
        <p:sp>
          <p:nvSpPr>
            <p:cNvPr id="37911" name="Freeform 16"/>
            <p:cNvSpPr>
              <a:spLocks/>
            </p:cNvSpPr>
            <p:nvPr/>
          </p:nvSpPr>
          <p:spPr bwMode="auto">
            <a:xfrm>
              <a:off x="1761681" y="4028173"/>
              <a:ext cx="1876178" cy="274577"/>
            </a:xfrm>
            <a:custGeom>
              <a:avLst/>
              <a:gdLst>
                <a:gd name="T0" fmla="*/ 19985 w 20000"/>
                <a:gd name="T1" fmla="*/ 0 h 20000"/>
                <a:gd name="T2" fmla="*/ 19985 w 20000"/>
                <a:gd name="T3" fmla="*/ 16664 h 20000"/>
                <a:gd name="T4" fmla="*/ 0 w 20000"/>
                <a:gd name="T5" fmla="*/ 16664 h 20000"/>
                <a:gd name="T6" fmla="*/ 0 w 20000"/>
                <a:gd name="T7" fmla="*/ 0 h 20000"/>
                <a:gd name="T8" fmla="*/ 19985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985" y="0"/>
                  </a:moveTo>
                  <a:lnTo>
                    <a:pt x="19985" y="19900"/>
                  </a:lnTo>
                  <a:lnTo>
                    <a:pt x="0" y="19900"/>
                  </a:lnTo>
                  <a:lnTo>
                    <a:pt x="0" y="0"/>
                  </a:lnTo>
                  <a:lnTo>
                    <a:pt x="19985" y="0"/>
                  </a:lnTo>
                  <a:close/>
                </a:path>
              </a:pathLst>
            </a:custGeom>
            <a:solidFill>
              <a:srgbClr val="CCCCFF"/>
            </a:solidFill>
            <a:ln w="9525">
              <a:solidFill>
                <a:schemeClr val="tx1"/>
              </a:solidFill>
              <a:round/>
              <a:headEnd/>
              <a:tailEnd/>
            </a:ln>
          </p:spPr>
          <p:txBody>
            <a:bodyPr wrap="none" anchor="ctr"/>
            <a:lstStyle/>
            <a:p>
              <a:endParaRPr lang="en-US"/>
            </a:p>
          </p:txBody>
        </p:sp>
        <p:sp>
          <p:nvSpPr>
            <p:cNvPr id="37912" name="Rectangle 17"/>
            <p:cNvSpPr>
              <a:spLocks noChangeArrowheads="1"/>
            </p:cNvSpPr>
            <p:nvPr/>
          </p:nvSpPr>
          <p:spPr bwMode="auto">
            <a:xfrm>
              <a:off x="2016091" y="4120585"/>
              <a:ext cx="1365951" cy="236142"/>
            </a:xfrm>
            <a:prstGeom prst="rect">
              <a:avLst/>
            </a:prstGeom>
            <a:noFill/>
            <a:ln w="0">
              <a:noFill/>
              <a:miter lim="800000"/>
              <a:headEnd/>
              <a:tailEnd/>
            </a:ln>
          </p:spPr>
          <p:txBody>
            <a:bodyPr lIns="0" tIns="0" rIns="0" bIns="0"/>
            <a:lstStyle/>
            <a:p>
              <a:pPr algn="ctr" eaLnBrk="1" hangingPunct="1"/>
              <a:r>
                <a:rPr lang="en-US" sz="1000" b="1" dirty="0">
                  <a:solidFill>
                    <a:srgbClr val="000000"/>
                  </a:solidFill>
                  <a:latin typeface="Courier New" pitchFamily="49" charset="0"/>
                  <a:cs typeface="Times New Roman" charset="0"/>
                </a:rPr>
                <a:t>loop body</a:t>
              </a:r>
              <a:endParaRPr lang="en-US" sz="1000" b="1" dirty="0">
                <a:latin typeface="Courier New" pitchFamily="49" charset="0"/>
              </a:endParaRPr>
            </a:p>
          </p:txBody>
        </p:sp>
        <p:sp>
          <p:nvSpPr>
            <p:cNvPr id="37909" name="Freeform 19"/>
            <p:cNvSpPr>
              <a:spLocks/>
            </p:cNvSpPr>
            <p:nvPr/>
          </p:nvSpPr>
          <p:spPr bwMode="auto">
            <a:xfrm>
              <a:off x="1676400" y="4966315"/>
              <a:ext cx="2046740" cy="682912"/>
            </a:xfrm>
            <a:custGeom>
              <a:avLst/>
              <a:gdLst>
                <a:gd name="T0" fmla="*/ 19986 w 20000"/>
                <a:gd name="T1" fmla="*/ 9980 h 20000"/>
                <a:gd name="T2" fmla="*/ 9986 w 20000"/>
                <a:gd name="T3" fmla="*/ 19960 h 20000"/>
                <a:gd name="T4" fmla="*/ 0 w 20000"/>
                <a:gd name="T5" fmla="*/ 9980 h 20000"/>
                <a:gd name="T6" fmla="*/ 9986 w 20000"/>
                <a:gd name="T7" fmla="*/ 0 h 20000"/>
                <a:gd name="T8" fmla="*/ 19986 w 20000"/>
                <a:gd name="T9" fmla="*/ 998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986" y="9980"/>
                  </a:moveTo>
                  <a:lnTo>
                    <a:pt x="9986" y="19960"/>
                  </a:lnTo>
                  <a:lnTo>
                    <a:pt x="0" y="9980"/>
                  </a:lnTo>
                  <a:lnTo>
                    <a:pt x="9986" y="0"/>
                  </a:lnTo>
                  <a:lnTo>
                    <a:pt x="19986" y="9980"/>
                  </a:lnTo>
                  <a:close/>
                </a:path>
              </a:pathLst>
            </a:custGeom>
            <a:solidFill>
              <a:srgbClr val="FFFF66"/>
            </a:solidFill>
            <a:ln w="9525">
              <a:solidFill>
                <a:schemeClr val="tx1"/>
              </a:solidFill>
              <a:miter lim="800000"/>
              <a:headEnd/>
              <a:tailEnd/>
            </a:ln>
          </p:spPr>
          <p:txBody>
            <a:bodyPr wrap="none" anchor="ctr"/>
            <a:lstStyle/>
            <a:p>
              <a:pPr algn="ctr">
                <a:spcBef>
                  <a:spcPct val="50000"/>
                </a:spcBef>
              </a:pPr>
              <a:endParaRPr lang="en-US" sz="1200" b="1">
                <a:solidFill>
                  <a:srgbClr val="000000"/>
                </a:solidFill>
                <a:latin typeface="Times New Roman" pitchFamily="18" charset="0"/>
                <a:cs typeface="Times New Roman" pitchFamily="18" charset="0"/>
              </a:endParaRPr>
            </a:p>
          </p:txBody>
        </p:sp>
        <p:sp>
          <p:nvSpPr>
            <p:cNvPr id="37910" name="Rectangle 20"/>
            <p:cNvSpPr>
              <a:spLocks noChangeArrowheads="1"/>
            </p:cNvSpPr>
            <p:nvPr/>
          </p:nvSpPr>
          <p:spPr bwMode="auto">
            <a:xfrm>
              <a:off x="2016057" y="5214656"/>
              <a:ext cx="1365994" cy="242809"/>
            </a:xfrm>
            <a:prstGeom prst="rect">
              <a:avLst/>
            </a:prstGeom>
            <a:noFill/>
            <a:ln w="0">
              <a:noFill/>
              <a:miter lim="800000"/>
              <a:headEnd/>
              <a:tailEnd/>
            </a:ln>
          </p:spPr>
          <p:txBody>
            <a:bodyPr lIns="0" tIns="0" rIns="0" bIns="0"/>
            <a:lstStyle/>
            <a:p>
              <a:pPr algn="ctr" eaLnBrk="1" hangingPunct="1"/>
              <a:r>
                <a:rPr lang="en-US" sz="1000" b="1" dirty="0">
                  <a:solidFill>
                    <a:srgbClr val="000000"/>
                  </a:solidFill>
                  <a:latin typeface="Courier New" pitchFamily="49" charset="0"/>
                  <a:cs typeface="Times New Roman" charset="0"/>
                </a:rPr>
                <a:t>condition</a:t>
              </a:r>
            </a:p>
            <a:p>
              <a:endParaRPr lang="en-US" sz="1000" b="1" dirty="0">
                <a:latin typeface="Courier New" pitchFamily="49" charset="0"/>
              </a:endParaRPr>
            </a:p>
          </p:txBody>
        </p:sp>
      </p:grpSp>
      <p:sp>
        <p:nvSpPr>
          <p:cNvPr id="37894" name="Rectangle 22"/>
          <p:cNvSpPr>
            <a:spLocks noChangeArrowheads="1"/>
          </p:cNvSpPr>
          <p:nvPr/>
        </p:nvSpPr>
        <p:spPr bwMode="auto">
          <a:xfrm>
            <a:off x="1524000" y="3276601"/>
            <a:ext cx="1646238" cy="646331"/>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charset="0"/>
                <a:cs typeface="Times New Roman" charset="0"/>
              </a:rPr>
              <a:t> </a:t>
            </a:r>
            <a:endParaRPr lang="en-US" sz="1200">
              <a:latin typeface="Times New Roman" charset="0"/>
              <a:cs typeface="Times New Roman" charset="0"/>
            </a:endParaRPr>
          </a:p>
          <a:p>
            <a:endParaRPr lang="en-US" sz="2400">
              <a:latin typeface="Times New Roman" charset="0"/>
            </a:endParaRPr>
          </a:p>
        </p:txBody>
      </p:sp>
      <p:sp>
        <p:nvSpPr>
          <p:cNvPr id="37896" name="Rectangle 24"/>
          <p:cNvSpPr>
            <a:spLocks noChangeArrowheads="1"/>
          </p:cNvSpPr>
          <p:nvPr/>
        </p:nvSpPr>
        <p:spPr bwMode="auto">
          <a:xfrm rot="2127592">
            <a:off x="5751526" y="4467178"/>
            <a:ext cx="4626588" cy="400110"/>
          </a:xfrm>
          <a:prstGeom prst="rect">
            <a:avLst/>
          </a:prstGeom>
          <a:noFill/>
          <a:ln w="9525">
            <a:noFill/>
            <a:miter lim="800000"/>
            <a:headEnd/>
            <a:tailEnd/>
          </a:ln>
        </p:spPr>
        <p:txBody>
          <a:bodyPr wrap="none">
            <a:spAutoFit/>
          </a:bodyPr>
          <a:lstStyle/>
          <a:p>
            <a:pPr algn="ctr" eaLnBrk="1" hangingPunct="1">
              <a:spcBef>
                <a:spcPct val="20000"/>
              </a:spcBef>
            </a:pPr>
            <a:r>
              <a:rPr lang="en-US" sz="2000" dirty="0">
                <a:solidFill>
                  <a:srgbClr val="FF0000"/>
                </a:solidFill>
                <a:latin typeface="Arial" charset="0"/>
              </a:rPr>
              <a:t>All actions are performed at least once!</a:t>
            </a:r>
          </a:p>
        </p:txBody>
      </p:sp>
    </p:spTree>
    <p:extLst>
      <p:ext uri="{BB962C8B-B14F-4D97-AF65-F5344CB8AC3E}">
        <p14:creationId xmlns:p14="http://schemas.microsoft.com/office/powerpoint/2010/main" val="16252928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z="3200" noProof="1"/>
              <a:t>The </a:t>
            </a:r>
            <a:r>
              <a:rPr lang="en-US" sz="3200" noProof="1">
                <a:latin typeface="Courier New" charset="0"/>
                <a:ea typeface="Courier New" charset="0"/>
                <a:cs typeface="Courier New" charset="0"/>
              </a:rPr>
              <a:t>do-while</a:t>
            </a:r>
            <a:r>
              <a:rPr lang="en-US" sz="3200" noProof="1"/>
              <a:t> Loop</a:t>
            </a:r>
            <a:endParaRPr lang="en-US" sz="3200" dirty="0"/>
          </a:p>
        </p:txBody>
      </p:sp>
      <p:sp>
        <p:nvSpPr>
          <p:cNvPr id="38916" name="Rectangle 3"/>
          <p:cNvSpPr>
            <a:spLocks noGrp="1" noChangeArrowheads="1"/>
          </p:cNvSpPr>
          <p:nvPr>
            <p:ph sz="quarter" idx="1"/>
          </p:nvPr>
        </p:nvSpPr>
        <p:spPr/>
        <p:txBody>
          <a:bodyPr/>
          <a:lstStyle/>
          <a:p>
            <a:pPr eaLnBrk="1" hangingPunct="1"/>
            <a:r>
              <a:rPr lang="en-US" dirty="0"/>
              <a:t>Example </a:t>
            </a:r>
          </a:p>
          <a:p>
            <a:pPr eaLnBrk="1" hangingPunct="1"/>
            <a:endParaRPr lang="en-US" dirty="0"/>
          </a:p>
          <a:p>
            <a:pPr eaLnBrk="1" hangingPunct="1"/>
            <a:endParaRPr lang="en-US" dirty="0"/>
          </a:p>
          <a:p>
            <a:pPr eaLnBrk="1" hangingPunct="1"/>
            <a:endParaRPr lang="en-US" dirty="0"/>
          </a:p>
          <a:p>
            <a:pPr eaLnBrk="1" hangingPunct="1">
              <a:buNone/>
            </a:pPr>
            <a:endParaRPr lang="en-US" dirty="0"/>
          </a:p>
          <a:p>
            <a:pPr lvl="1"/>
            <a:r>
              <a:rPr lang="en-US" dirty="0"/>
              <a:t>Prints the integers from </a:t>
            </a:r>
            <a:r>
              <a:rPr lang="en-US" b="1" dirty="0">
                <a:latin typeface="Courier New" pitchFamily="49" charset="0"/>
              </a:rPr>
              <a:t>1</a:t>
            </a:r>
            <a:r>
              <a:rPr lang="en-US" dirty="0"/>
              <a:t> to </a:t>
            </a:r>
            <a:r>
              <a:rPr lang="en-US" b="1" dirty="0">
                <a:latin typeface="Courier New" pitchFamily="49" charset="0"/>
              </a:rPr>
              <a:t>10</a:t>
            </a:r>
          </a:p>
          <a:p>
            <a:pPr lvl="1" eaLnBrk="1" hangingPunct="1">
              <a:buFont typeface="Wingdings" pitchFamily="2" charset="2"/>
              <a:buNone/>
            </a:pPr>
            <a:endParaRPr lang="en-US" dirty="0"/>
          </a:p>
        </p:txBody>
      </p:sp>
      <p:sp>
        <p:nvSpPr>
          <p:cNvPr id="38917" name="Rectangle 4"/>
          <p:cNvSpPr>
            <a:spLocks noChangeArrowheads="1"/>
          </p:cNvSpPr>
          <p:nvPr/>
        </p:nvSpPr>
        <p:spPr bwMode="auto">
          <a:xfrm>
            <a:off x="1524000" y="1747838"/>
            <a:ext cx="1646238" cy="369332"/>
          </a:xfrm>
          <a:prstGeom prst="rect">
            <a:avLst/>
          </a:prstGeom>
          <a:noFill/>
          <a:ln w="9525">
            <a:noFill/>
            <a:miter lim="800000"/>
            <a:headEnd/>
            <a:tailEnd/>
          </a:ln>
        </p:spPr>
        <p:txBody>
          <a:bodyPr>
            <a:spAutoFit/>
          </a:bodyPr>
          <a:lstStyle/>
          <a:p>
            <a:endParaRPr lang="en-US"/>
          </a:p>
        </p:txBody>
      </p:sp>
      <p:sp>
        <p:nvSpPr>
          <p:cNvPr id="38918" name="Rectangle 5"/>
          <p:cNvSpPr>
            <a:spLocks noChangeArrowheads="1"/>
          </p:cNvSpPr>
          <p:nvPr/>
        </p:nvSpPr>
        <p:spPr bwMode="auto">
          <a:xfrm>
            <a:off x="1524000" y="3276601"/>
            <a:ext cx="1646238" cy="646331"/>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charset="0"/>
                <a:cs typeface="Times New Roman" charset="0"/>
              </a:rPr>
              <a:t> </a:t>
            </a:r>
            <a:endParaRPr lang="en-US" sz="1200">
              <a:latin typeface="Times New Roman" charset="0"/>
              <a:cs typeface="Times New Roman" charset="0"/>
            </a:endParaRPr>
          </a:p>
          <a:p>
            <a:endParaRPr lang="en-US" sz="2400">
              <a:latin typeface="Times New Roman"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2103121"/>
            <a:ext cx="3800475" cy="1483519"/>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8649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sz="3200" noProof="1"/>
              <a:t>The </a:t>
            </a:r>
            <a:r>
              <a:rPr lang="en-US" sz="3200" noProof="1">
                <a:latin typeface="Courier New" charset="0"/>
                <a:ea typeface="Courier New" charset="0"/>
                <a:cs typeface="Courier New" charset="0"/>
              </a:rPr>
              <a:t>do-while</a:t>
            </a:r>
            <a:r>
              <a:rPr lang="en-US" sz="3200" noProof="1"/>
              <a:t> Loop</a:t>
            </a:r>
            <a:endParaRPr lang="en-US" sz="3200" dirty="0"/>
          </a:p>
        </p:txBody>
      </p:sp>
      <p:sp>
        <p:nvSpPr>
          <p:cNvPr id="39940" name="Rectangle 3"/>
          <p:cNvSpPr>
            <a:spLocks noGrp="1" noChangeArrowheads="1"/>
          </p:cNvSpPr>
          <p:nvPr>
            <p:ph sz="quarter" idx="1"/>
          </p:nvPr>
        </p:nvSpPr>
        <p:spPr/>
        <p:txBody>
          <a:bodyPr/>
          <a:lstStyle/>
          <a:p>
            <a:pPr eaLnBrk="1" hangingPunct="1"/>
            <a:r>
              <a:rPr lang="en-US" dirty="0"/>
              <a:t>Example </a:t>
            </a:r>
          </a:p>
          <a:p>
            <a:pPr eaLnBrk="1" hangingPunct="1"/>
            <a:endParaRPr lang="en-US" b="1" dirty="0"/>
          </a:p>
          <a:p>
            <a:pPr eaLnBrk="1" hangingPunct="1"/>
            <a:endParaRPr lang="en-US" b="1" dirty="0"/>
          </a:p>
          <a:p>
            <a:pPr eaLnBrk="1" hangingPunct="1">
              <a:buNone/>
            </a:pPr>
            <a:endParaRPr lang="en-US" b="1" dirty="0"/>
          </a:p>
          <a:p>
            <a:pPr lvl="1" eaLnBrk="1" hangingPunct="1"/>
            <a:r>
              <a:rPr lang="en-US" dirty="0"/>
              <a:t>	Makes sure that the user enters a valid weight</a:t>
            </a:r>
          </a:p>
        </p:txBody>
      </p:sp>
      <p:sp>
        <p:nvSpPr>
          <p:cNvPr id="39941" name="Rectangle 4"/>
          <p:cNvSpPr>
            <a:spLocks noChangeArrowheads="1"/>
          </p:cNvSpPr>
          <p:nvPr/>
        </p:nvSpPr>
        <p:spPr bwMode="auto">
          <a:xfrm>
            <a:off x="1524000" y="1747838"/>
            <a:ext cx="1646238" cy="369332"/>
          </a:xfrm>
          <a:prstGeom prst="rect">
            <a:avLst/>
          </a:prstGeom>
          <a:noFill/>
          <a:ln w="9525">
            <a:noFill/>
            <a:miter lim="800000"/>
            <a:headEnd/>
            <a:tailEnd/>
          </a:ln>
        </p:spPr>
        <p:txBody>
          <a:bodyPr>
            <a:spAutoFit/>
          </a:bodyPr>
          <a:lstStyle/>
          <a:p>
            <a:endParaRPr lang="en-US"/>
          </a:p>
        </p:txBody>
      </p:sp>
      <p:sp>
        <p:nvSpPr>
          <p:cNvPr id="39942" name="Rectangle 5"/>
          <p:cNvSpPr>
            <a:spLocks noChangeArrowheads="1"/>
          </p:cNvSpPr>
          <p:nvPr/>
        </p:nvSpPr>
        <p:spPr bwMode="auto">
          <a:xfrm>
            <a:off x="1524000" y="3276601"/>
            <a:ext cx="1646238" cy="646331"/>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charset="0"/>
                <a:cs typeface="Times New Roman" charset="0"/>
              </a:rPr>
              <a:t> </a:t>
            </a:r>
            <a:endParaRPr lang="en-US" sz="1200">
              <a:latin typeface="Times New Roman" charset="0"/>
              <a:cs typeface="Times New Roman" charset="0"/>
            </a:endParaRPr>
          </a:p>
          <a:p>
            <a:endParaRPr lang="en-US" sz="2400">
              <a:latin typeface="Times New Roman"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2011680"/>
            <a:ext cx="5434013" cy="123348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3527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5486400" y="3456465"/>
            <a:ext cx="3100090" cy="3081494"/>
          </a:xfrm>
          <a:prstGeom prst="rect">
            <a:avLst/>
          </a:prstGeom>
          <a:noFill/>
          <a:ln w="9525">
            <a:noFill/>
            <a:miter lim="800000"/>
            <a:headEnd/>
            <a:tailEnd/>
          </a:ln>
        </p:spPr>
      </p:pic>
      <p:sp>
        <p:nvSpPr>
          <p:cNvPr id="40963" name="Rectangle 2"/>
          <p:cNvSpPr>
            <a:spLocks noGrp="1" noChangeArrowheads="1"/>
          </p:cNvSpPr>
          <p:nvPr>
            <p:ph type="title"/>
          </p:nvPr>
        </p:nvSpPr>
        <p:spPr/>
        <p:txBody>
          <a:bodyPr>
            <a:normAutofit/>
          </a:bodyPr>
          <a:lstStyle/>
          <a:p>
            <a:pPr eaLnBrk="1" hangingPunct="1"/>
            <a:r>
              <a:rPr lang="en-US" sz="3200" noProof="1"/>
              <a:t>The break Statement</a:t>
            </a:r>
            <a:endParaRPr lang="en-US" sz="3200" dirty="0"/>
          </a:p>
        </p:txBody>
      </p:sp>
      <p:sp>
        <p:nvSpPr>
          <p:cNvPr id="40964" name="Rectangle 3"/>
          <p:cNvSpPr>
            <a:spLocks noGrp="1" noChangeArrowheads="1"/>
          </p:cNvSpPr>
          <p:nvPr>
            <p:ph sz="quarter" idx="1"/>
          </p:nvPr>
        </p:nvSpPr>
        <p:spPr/>
        <p:txBody>
          <a:bodyPr/>
          <a:lstStyle/>
          <a:p>
            <a:pPr eaLnBrk="1" hangingPunct="1"/>
            <a:r>
              <a:rPr lang="en-US" b="1" dirty="0">
                <a:solidFill>
                  <a:srgbClr val="00487E"/>
                </a:solidFill>
                <a:latin typeface="Courier New" pitchFamily="49" charset="0"/>
                <a:cs typeface="Courier New" pitchFamily="49" charset="0"/>
              </a:rPr>
              <a:t>break</a:t>
            </a:r>
          </a:p>
          <a:p>
            <a:pPr lvl="1" eaLnBrk="1" hangingPunct="1"/>
            <a:r>
              <a:rPr lang="en-US" dirty="0"/>
              <a:t>Causes immediate exit from </a:t>
            </a:r>
            <a:br>
              <a:rPr lang="en-US" dirty="0"/>
            </a:br>
            <a:r>
              <a:rPr lang="en-US" dirty="0"/>
              <a:t>a </a:t>
            </a:r>
            <a:r>
              <a:rPr lang="en-US" b="1" dirty="0">
                <a:latin typeface="Courier New" pitchFamily="49" charset="0"/>
              </a:rPr>
              <a:t>while</a:t>
            </a:r>
            <a:r>
              <a:rPr lang="en-US" dirty="0"/>
              <a:t>, </a:t>
            </a:r>
            <a:r>
              <a:rPr lang="en-US" b="1" dirty="0">
                <a:latin typeface="Courier New" pitchFamily="49" charset="0"/>
              </a:rPr>
              <a:t>for</a:t>
            </a:r>
            <a:r>
              <a:rPr lang="en-US" dirty="0"/>
              <a:t>, </a:t>
            </a:r>
            <a:r>
              <a:rPr lang="en-US" b="1" dirty="0">
                <a:latin typeface="Courier New" pitchFamily="49" charset="0"/>
              </a:rPr>
              <a:t>do/while</a:t>
            </a:r>
            <a:r>
              <a:rPr lang="en-US" dirty="0"/>
              <a:t> or </a:t>
            </a:r>
            <a:r>
              <a:rPr lang="en-US" b="1" dirty="0">
                <a:latin typeface="Courier New" pitchFamily="49" charset="0"/>
              </a:rPr>
              <a:t>switch</a:t>
            </a:r>
            <a:r>
              <a:rPr lang="en-US" dirty="0"/>
              <a:t> structure</a:t>
            </a:r>
          </a:p>
          <a:p>
            <a:pPr lvl="1" eaLnBrk="1" hangingPunct="1"/>
            <a:r>
              <a:rPr lang="en-US" b="1" dirty="0">
                <a:solidFill>
                  <a:srgbClr val="FF0000"/>
                </a:solidFill>
              </a:rPr>
              <a:t>We will use the break statement </a:t>
            </a:r>
            <a:br>
              <a:rPr lang="en-US" b="1" dirty="0">
                <a:solidFill>
                  <a:srgbClr val="FF0000"/>
                </a:solidFill>
              </a:rPr>
            </a:br>
            <a:r>
              <a:rPr lang="en-US" b="1" dirty="0">
                <a:solidFill>
                  <a:srgbClr val="FF0000"/>
                </a:solidFill>
              </a:rPr>
              <a:t>only to exit the switch structure!</a:t>
            </a:r>
          </a:p>
        </p:txBody>
      </p:sp>
      <p:pic>
        <p:nvPicPr>
          <p:cNvPr id="20482" name="Picture 2" descr="http://www.technoexam.com/c-language-lecture-study-notes-tutorials-material/c-images/break-stru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313" y="4175205"/>
            <a:ext cx="1480185" cy="161353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1" y="4649638"/>
            <a:ext cx="10382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8189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4976736" y="2763300"/>
            <a:ext cx="3100464" cy="3079516"/>
          </a:xfrm>
          <a:prstGeom prst="rect">
            <a:avLst/>
          </a:prstGeom>
          <a:noFill/>
          <a:ln w="9525">
            <a:noFill/>
            <a:miter lim="800000"/>
            <a:headEnd/>
            <a:tailEnd/>
          </a:ln>
        </p:spPr>
      </p:pic>
      <p:sp>
        <p:nvSpPr>
          <p:cNvPr id="40963" name="Rectangle 2"/>
          <p:cNvSpPr>
            <a:spLocks noGrp="1" noChangeArrowheads="1"/>
          </p:cNvSpPr>
          <p:nvPr>
            <p:ph type="title"/>
          </p:nvPr>
        </p:nvSpPr>
        <p:spPr/>
        <p:txBody>
          <a:bodyPr>
            <a:normAutofit/>
          </a:bodyPr>
          <a:lstStyle/>
          <a:p>
            <a:pPr eaLnBrk="1" hangingPunct="1"/>
            <a:r>
              <a:rPr lang="en-US" sz="3200" noProof="1"/>
              <a:t>The continue Statement</a:t>
            </a:r>
            <a:endParaRPr lang="en-US" sz="3200" dirty="0"/>
          </a:p>
        </p:txBody>
      </p:sp>
      <p:sp>
        <p:nvSpPr>
          <p:cNvPr id="40964" name="Rectangle 3"/>
          <p:cNvSpPr>
            <a:spLocks noGrp="1" noChangeArrowheads="1"/>
          </p:cNvSpPr>
          <p:nvPr>
            <p:ph sz="quarter" idx="1"/>
          </p:nvPr>
        </p:nvSpPr>
        <p:spPr/>
        <p:txBody>
          <a:bodyPr/>
          <a:lstStyle/>
          <a:p>
            <a:r>
              <a:rPr lang="en-US" b="1" dirty="0">
                <a:solidFill>
                  <a:srgbClr val="00487E"/>
                </a:solidFill>
                <a:latin typeface="Courier New" pitchFamily="49" charset="0"/>
                <a:cs typeface="Courier New" pitchFamily="49" charset="0"/>
              </a:rPr>
              <a:t>continue</a:t>
            </a:r>
            <a:endParaRPr lang="en-US" b="1" dirty="0">
              <a:solidFill>
                <a:srgbClr val="0070C0"/>
              </a:solidFill>
              <a:latin typeface="Courier New" pitchFamily="49" charset="0"/>
            </a:endParaRPr>
          </a:p>
          <a:p>
            <a:pPr lvl="1"/>
            <a:r>
              <a:rPr lang="en-US" dirty="0"/>
              <a:t>Control passes to the next iteration</a:t>
            </a:r>
          </a:p>
          <a:p>
            <a:pPr lvl="1"/>
            <a:r>
              <a:rPr lang="en-US" b="1" dirty="0">
                <a:solidFill>
                  <a:srgbClr val="FF0000"/>
                </a:solidFill>
              </a:rPr>
              <a:t>We will not use the continue statement!</a:t>
            </a:r>
          </a:p>
        </p:txBody>
      </p:sp>
      <p:sp>
        <p:nvSpPr>
          <p:cNvPr id="40965" name="Text Box 4"/>
          <p:cNvSpPr txBox="1">
            <a:spLocks noChangeArrowheads="1"/>
          </p:cNvSpPr>
          <p:nvPr/>
        </p:nvSpPr>
        <p:spPr bwMode="auto">
          <a:xfrm>
            <a:off x="7772400" y="5867400"/>
            <a:ext cx="2362200" cy="274638"/>
          </a:xfrm>
          <a:prstGeom prst="rect">
            <a:avLst/>
          </a:prstGeom>
          <a:noFill/>
          <a:ln w="9525">
            <a:noFill/>
            <a:miter lim="800000"/>
            <a:headEnd/>
            <a:tailEnd/>
          </a:ln>
        </p:spPr>
        <p:txBody>
          <a:bodyPr>
            <a:spAutoFit/>
          </a:bodyPr>
          <a:lstStyle/>
          <a:p>
            <a:pPr>
              <a:spcBef>
                <a:spcPct val="50000"/>
              </a:spcBef>
            </a:pPr>
            <a:endParaRPr lang="en-US" sz="1200">
              <a:solidFill>
                <a:srgbClr val="000000"/>
              </a:solidFill>
              <a:latin typeface="Times New Roman" charset="0"/>
              <a:cs typeface="Times New Roman" charset="0"/>
            </a:endParaRPr>
          </a:p>
        </p:txBody>
      </p:sp>
      <p:sp>
        <p:nvSpPr>
          <p:cNvPr id="2" name="AutoShape 2" descr="data:image/jpg;base64,/9j/4AAQSkZJRgABAQAAAQABAAD/2wCEAAkGBhASEBUSEhQVFRAVFBUVFREUFBQVFBUVFRUXFRUVFxYYJyceGBkkGRcVHy8gJDMpLCwuGB49NjMqNScsLCsBCQoKBQUFDQUFDSkYEhgpKSkpKSkpKSkpKSkpKSkpKSkpKSkpKSkpKSkpKSkpKSkpKSkpKSkpKSkpKSkpKSkpKf/AABEIAJsAlAMBIgACEQEDEQH/xAAbAAEAAgMBAQAAAAAAAAAAAAAAAQUDBAYHAv/EAD0QAAIBAwMCAgcGAwYHAAAAAAECAwAEEQUSIRMxBkEUIjJRYXGBByM1QnSzVJTUM1JykaGjJUNTYnOSk//EABQBAQAAAAAAAAAAAAAAAAAAAAD/xAAUEQEAAAAAAAAAAAAAAAAAAAAA/9oADAMBAAIRAxEAPwD3GlKg0E0rza81O/EMeoW8SJJci32Qm9uJo3afGxWhaIKvD8lWQDbnPFejQBgoDkF8DcVBUE45IUkkDPlk/M0H3Wvf3qQxPLIcRxozueThUUsxwO/ANV/i+SdbC5a3LLcLC7xlQGbcq7gApBznGMfGvN9S8W3VykqbpOlcxXlxHH0zj0JbO5hQE485kjf3/ep76D1OPV4TbrcbwIGRZA5yBscAqcd+QRUW+sRSTy26nMsAjaRSDgCYMUwexyEbt7q8oOtalaWpSOV2/wCC21zGOkuIZRJHDsQAf9MnIbJyCeO1XWtahcW13q00IYNs0teosZkMaHqrLKE/OUUk4+VB6VmtWLVI2meBTmRFVnABwm72QzdgxHO3vjnzFc/9nWptPas5uTdKJnCSlRuVMKQjOFVZGGeWUYGcc7cnL4HJK3Zf+0OoXW/6OFj/ANoR/TFB0uaZrz+28R3D3twvWkF1G8yxaX0cRyRRq3SdpSpKmRhnqBsDIGDiqKy8W6i6Aw3DyBm0/qySQgej3U1wI7i1CBVzGEOSCSVwPW9bNB66TWhZ65BI21H9bfLHtIIJaEgSAZ9xI5+NeeXfiG7iLwT3U0dql7NFJqIjQzIot4ZYU4QooaSRxu2/lA86jwTfXHUtoUkk6M8+sGWTphGYiRGikIK+o3rswGB37UHpkmoRKoYuu0uI8g5G8tsC8ee7itjNeXaAtza2LMk0zu+sdNi4U/dm/McjABR7aklj7+2K+dT8V3wuJ1SWQXCemq1kIQUit4oJmtrlX2ZLM6x85IbfjHFB6lmtW21OJ5ZIgfvYtu9CCDhxlWGfaU4IBHGVI7g1xng7Vr1ryKOeVpUn0uC7bdGqLHMXCFU2jjKnJBJJPIwOKttRLDWbPYBza3nW9/TD25jP/wBCQPm1B1FKgVNAqDU1BoKPwfCrabZbgDi1tmGQDgiFMEZ7H41e1S+Cvw2z/SW37KVdUEGoAr5uJwiM7Z2qCxwCxwBk4AyScDsOa5n7MrFo9Nhd/wC2nBnmfdv3ySncXLZIJK7e1B1OKYqaUEYrVh0uJJnmUESSACTBO1yoAVmXsWAGM98cVt0oIxTFTSgjFMVNKCMUxU0oIxWrBpcaSvMB97IFDOSSdq52oM+yoJY4HmxNbdKBSlKBUGpqDQU3gr8Ns/0lt+ylXVUvgr8Ns/0lt+ylXVBBqj8G6DJZWwtmZGjjdxCVDA9EtuQSZ7uMkEjjgVe1G6gmlQWoWoJpUZpuoJpUA0LUE0pUA0E0pSgUpSgUpSgVBqag0FN4K/DbP9JbfspV1VL4K/DbP9JbfspV1QY7iBXRkcZRlKsp7FWGCD9DWnougW1pGYraJYoyxYqgwCxABJ+OAP8AKrClBV6d4ZtIJZZoYUSaYkyyKPWcltxyfmc0k8M2jXS3bQobpRhZiPXAwV4+hI+tWM0m1S2CQAThQSTgZwAO5+FVuseIEt4VlKSOZGRI4UX715HGVQK2ADgHOcYwc0H1rPhm0uyhuYUl6ZLJvGdpOMkf+o/yrNq2jwXURhuI1kiYglG7Eqcj/UVNxqaRwGebMaLHvcNglBjJUhc5YdsDOT2zWWxuDJGrlGjLAHpvjeufJsZAPwoFjYxwxrFEoSJFCoijAUDsBWnf+GbSeeO4lhR54sdORhlkwdwx8jzVnSgVWab4ZtLeaWaGFEmmJMsij1nJYsc/U5qzqvOroLn0dgyu0ZkjYgbJApAcKf7ykrkHBwwIyM4CwpQUoFKUoFKUoFQamoNBTeCvw2z/AElt+ylXVUvgr8Ns/wBJbfspV1QKUpQVniUS+h3HR3db0ebp7Pb6nTbZt/7t2MfGuP1Tw1Lcx6O0ouDKjQi4xJKpQeiuXd9pG1+phS3fkjzxXoRFMUHM/aGp9C3f8tLi1kl/8MdzG0hPwCgk/AGr3UIpHhZYZBHIy+pLsEgU+TbCQG+WazvGGBBAKkYIIyCDwQR5ivi1tUjQIgCoowqjsB7h8KDX0e1njhVJ5uvMM7phGsQbJJGEUkDAwO9a+hafdxb/AEm5FwWYFMQJAEXnj1Sd3lyfdVtUZoKmDT7sXbytchrUjCWvQRSpwOTNks3YnGB3+FV/ibLXumqh+8FxLIff0VtpUkJ+G54xn3sK6YGsCWMYkaUKOqwCl/zFV7LnyHwoM4qaUoFKUoFKUoFY5w20hSA2DtLAsAccEqCCRnyyPmKyUoOa0vRNRggigS5tikUaRqWspdxCKFBOLgDOAK2fRNT/AIm1/kpv6mrzFKCj9E1P+Jtf5Kb+pp6Jqf8AE2v8lN/U1eUoKP0TU/4m1/kpv6mrmANtG4gvgbiAVBOOSFJJAz5ZPzNfdKCv8QaylpazXLgssMbOVXu20cAe7JwM+Vc3P4m1CKJFlS09KnlSKAxyStChkWRx1uN3ATAK+2TxtrsZYlZSrAMrAhlIBBBGCCD3BHlVTF4M09YHt1tYBA53PGI12sfIn4jyPl5UHGSfaXfMJFigg6kVncXDszyGPda3MkEmzGC6MIzt7YJ5PFZtI1y9n1qJg6LaTaZFciD7wkJJIvfnb1g7EbsY2jGM812qeHLRRhYIgOibfARQOixy0XH5CecVmg0iBHV0jRXWJYVYKAViU5WMHyUHnFB5rp/2jXRt0Ftb26AaW99hmkCII53R0AHLAqvHbBPJxV1a/aHJJAZhGgze2Vuqktnp3SW7knn2x1m7ccCupi8NWajasEYXotBgIAOixLNF/gJJOPjWu3grTjKsxtYeqgQK/TXcoix08HyK7VwfgKCj8JeNLq8uN3ThFjIshjYNIJkKMVVX3eq7sAWKp7AHrHkV18hk3pjZ08NvzndnjZtPbHtZz8K0bLwtZQztcxW8SXDghpVQBjuILdveQM1ttp8ZmExGZFQopJOFDEFtq9gTgZPfAHlQbVKUoFKUoFKUoFKUoPiWVVUsxCqASWJAAAGSST2GK19N1a3uELwSxzIDtLxSJIoIAJBKkjOCOPjWzIgYEEAggggjIIPBBBrDZ2EUS7IkSNM52oqouT3OF4zQYrTW7aWR4o54nljz1I0kRnTBwd6qcrzxzR9btlnFuZ4hcMMrAZUEpGCciPO48Ant5Vkt9OiRmdI0R3OXZUVWY98sQMnue/vqDpsJkEvTTrAYEuxd4GMYD4zjmg+NR1u2t9vXmih3khOrIke4jGQu4jJ5Hb3ist/qMMCGSaRIoxgGSR1RBk4GWYgDmou9OilKmSNHKnKl0Vtp45XI4PA7e6vq6so5VKSIrocZR1DKccjIPFB9Wt3HKiyRurxsMq6MGVgfMMOCPlWvd63bRSJFLNFHLJjpxvIiu+TgbFJy3PHFbUMKooVQFVQAFUAAAdgAOAKwzadE7rI0aNInsOyKWX/CxGR9KDZrStNbtpZHiinikljz1I0lRnTBwdyqcrzxzW6a1rbToo2Z0jRXc5dlRVZznOWIGWPJ70GzSlKBSlKBSlKBSlKBSlKBSsdxFuRl3MpZSNy4DLkYyucjI7itLRNKa3jKGee4JYt1LhldxkAbQVVRt493maCxpVVp2itFNJKbm4lEhJEUroY4stuxGqqCB5ck8CkuiM10tx6TcBVGPRg6C3bgjLLt3E859ruBQWtKqta0VrjZi4uINhJIgdE6mccPuVsjjyx3NZ9W08zxGMTSwkkHqwMqyDBzgFgwwe3ag3qVr6famOJIy7yFVA6khDSNj8zEAAn5AVpahorSzxyi5uIxHjMMTosUmGz94CpY+7gjigtaUNVWmaK0U0spuLiUSEkRSuhijy27EaqoIHlyTwKC1pSlApSlApSlApSlApSlBr6hfxwRPNKwWKNSzsc8KO5wOT9K+7W7SVFkjYPG6hldSCrKeQQR3FZDXI/ZR+FQKOY03pFJ26sQkbZLt7pu/unkUHX0pSgUpSgUpSgUpSgUpSgUpSgUpSgUpSgUpSg19Qs+rE8e9496lepEwWRM/mUkEA/Q18aVpkVtBHBENsUSKiD4KMcnzPmT5k1t0oFKUoFKUoFKUoFKUoFKUoFKUoFKUoP/2Q=="/>
          <p:cNvSpPr>
            <a:spLocks noChangeAspect="1" noChangeArrowheads="1"/>
          </p:cNvSpPr>
          <p:nvPr/>
        </p:nvSpPr>
        <p:spPr bwMode="auto">
          <a:xfrm>
            <a:off x="1600200" y="-719138"/>
            <a:ext cx="1409700" cy="147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g;base64,/9j/4AAQSkZJRgABAQAAAQABAAD/2wCEAAkGBhASEBUSEhQVFRAVFBUVFREUFBQVFBUVFRUXFRUVFxYYJyceGBkkGRcVHy8gJDMpLCwuGB49NjMqNScsLCsBCQoKBQUFDQUFDSkYEhgpKSkpKSkpKSkpKSkpKSkpKSkpKSkpKSkpKSkpKSkpKSkpKSkpKSkpKSkpKSkpKSkpKf/AABEIAJsAlAMBIgACEQEDEQH/xAAbAAEAAgMBAQAAAAAAAAAAAAAAAQUDBAYHAv/EAD0QAAIBAwMCAgcGAwYHAAAAAAECAwAEEQUSIRMxBkEUIjJRYXGBByM1QnSzVJTUM1JykaGjJUNTYnOSk//EABQBAQAAAAAAAAAAAAAAAAAAAAD/xAAUEQEAAAAAAAAAAAAAAAAAAAAA/9oADAMBAAIRAxEAPwD3GlKg0E0rza81O/EMeoW8SJJci32Qm9uJo3afGxWhaIKvD8lWQDbnPFejQBgoDkF8DcVBUE45IUkkDPlk/M0H3Wvf3qQxPLIcRxozueThUUsxwO/ANV/i+SdbC5a3LLcLC7xlQGbcq7gApBznGMfGvN9S8W3VykqbpOlcxXlxHH0zj0JbO5hQE485kjf3/ep76D1OPV4TbrcbwIGRZA5yBscAqcd+QRUW+sRSTy26nMsAjaRSDgCYMUwexyEbt7q8oOtalaWpSOV2/wCC21zGOkuIZRJHDsQAf9MnIbJyCeO1XWtahcW13q00IYNs0teosZkMaHqrLKE/OUUk4+VB6VmtWLVI2meBTmRFVnABwm72QzdgxHO3vjnzFc/9nWptPas5uTdKJnCSlRuVMKQjOFVZGGeWUYGcc7cnL4HJK3Zf+0OoXW/6OFj/ANoR/TFB0uaZrz+28R3D3twvWkF1G8yxaX0cRyRRq3SdpSpKmRhnqBsDIGDiqKy8W6i6Aw3DyBm0/qySQgej3U1wI7i1CBVzGEOSCSVwPW9bNB66TWhZ65BI21H9bfLHtIIJaEgSAZ9xI5+NeeXfiG7iLwT3U0dql7NFJqIjQzIot4ZYU4QooaSRxu2/lA86jwTfXHUtoUkk6M8+sGWTphGYiRGikIK+o3rswGB37UHpkmoRKoYuu0uI8g5G8tsC8ee7itjNeXaAtza2LMk0zu+sdNi4U/dm/McjABR7aklj7+2K+dT8V3wuJ1SWQXCemq1kIQUit4oJmtrlX2ZLM6x85IbfjHFB6lmtW21OJ5ZIgfvYtu9CCDhxlWGfaU4IBHGVI7g1xng7Vr1ryKOeVpUn0uC7bdGqLHMXCFU2jjKnJBJJPIwOKttRLDWbPYBza3nW9/TD25jP/wBCQPm1B1FKgVNAqDU1BoKPwfCrabZbgDi1tmGQDgiFMEZ7H41e1S+Cvw2z/SW37KVdUEGoAr5uJwiM7Z2qCxwCxwBk4AyScDsOa5n7MrFo9Nhd/wC2nBnmfdv3ySncXLZIJK7e1B1OKYqaUEYrVh0uJJnmUESSACTBO1yoAVmXsWAGM98cVt0oIxTFTSgjFMVNKCMUxU0oIxWrBpcaSvMB97IFDOSSdq52oM+yoJY4HmxNbdKBSlKBUGpqDQU3gr8Ns/0lt+ylXVUvgr8Ns/0lt+ylXVBBqj8G6DJZWwtmZGjjdxCVDA9EtuQSZ7uMkEjjgVe1G6gmlQWoWoJpUZpuoJpUA0LUE0pUA0E0pSgUpSgUpSgVBqag0FN4K/DbP9JbfspV1VL4K/DbP9JbfspV1QY7iBXRkcZRlKsp7FWGCD9DWnougW1pGYraJYoyxYqgwCxABJ+OAP8AKrClBV6d4ZtIJZZoYUSaYkyyKPWcltxyfmc0k8M2jXS3bQobpRhZiPXAwV4+hI+tWM0m1S2CQAThQSTgZwAO5+FVuseIEt4VlKSOZGRI4UX715HGVQK2ADgHOcYwc0H1rPhm0uyhuYUl6ZLJvGdpOMkf+o/yrNq2jwXURhuI1kiYglG7Eqcj/UVNxqaRwGebMaLHvcNglBjJUhc5YdsDOT2zWWxuDJGrlGjLAHpvjeufJsZAPwoFjYxwxrFEoSJFCoijAUDsBWnf+GbSeeO4lhR54sdORhlkwdwx8jzVnSgVWab4ZtLeaWaGFEmmJMsij1nJYsc/U5qzqvOroLn0dgyu0ZkjYgbJApAcKf7ykrkHBwwIyM4CwpQUoFKUoFKUoFQamoNBTeCvw2z/AElt+ylXVUvgr8Ns/wBJbfspV1QKUpQVniUS+h3HR3db0ebp7Pb6nTbZt/7t2MfGuP1Tw1Lcx6O0ouDKjQi4xJKpQeiuXd9pG1+phS3fkjzxXoRFMUHM/aGp9C3f8tLi1kl/8MdzG0hPwCgk/AGr3UIpHhZYZBHIy+pLsEgU+TbCQG+WazvGGBBAKkYIIyCDwQR5ivi1tUjQIgCoowqjsB7h8KDX0e1njhVJ5uvMM7phGsQbJJGEUkDAwO9a+hafdxb/AEm5FwWYFMQJAEXnj1Sd3lyfdVtUZoKmDT7sXbytchrUjCWvQRSpwOTNks3YnGB3+FV/ibLXumqh+8FxLIff0VtpUkJ+G54xn3sK6YGsCWMYkaUKOqwCl/zFV7LnyHwoM4qaUoFKUoFKUoFY5w20hSA2DtLAsAccEqCCRnyyPmKyUoOa0vRNRggigS5tikUaRqWspdxCKFBOLgDOAK2fRNT/AIm1/kpv6mrzFKCj9E1P+Jtf5Kb+pp6Jqf8AE2v8lN/U1eUoKP0TU/4m1/kpv6mrmANtG4gvgbiAVBOOSFJJAz5ZPzNfdKCv8QaylpazXLgssMbOVXu20cAe7JwM+Vc3P4m1CKJFlS09KnlSKAxyStChkWRx1uN3ATAK+2TxtrsZYlZSrAMrAhlIBBBGCCD3BHlVTF4M09YHt1tYBA53PGI12sfIn4jyPl5UHGSfaXfMJFigg6kVncXDszyGPda3MkEmzGC6MIzt7YJ5PFZtI1y9n1qJg6LaTaZFciD7wkJJIvfnb1g7EbsY2jGM812qeHLRRhYIgOibfARQOixy0XH5CecVmg0iBHV0jRXWJYVYKAViU5WMHyUHnFB5rp/2jXRt0Ftb26AaW99hmkCII53R0AHLAqvHbBPJxV1a/aHJJAZhGgze2Vuqktnp3SW7knn2x1m7ccCupi8NWajasEYXotBgIAOixLNF/gJJOPjWu3grTjKsxtYeqgQK/TXcoix08HyK7VwfgKCj8JeNLq8uN3ThFjIshjYNIJkKMVVX3eq7sAWKp7AHrHkV18hk3pjZ08NvzndnjZtPbHtZz8K0bLwtZQztcxW8SXDghpVQBjuILdveQM1ttp8ZmExGZFQopJOFDEFtq9gTgZPfAHlQbVKUoFKUoFKUoFKUoPiWVVUsxCqASWJAAAGSST2GK19N1a3uELwSxzIDtLxSJIoIAJBKkjOCOPjWzIgYEEAggggjIIPBBBrDZ2EUS7IkSNM52oqouT3OF4zQYrTW7aWR4o54nljz1I0kRnTBwd6qcrzxzR9btlnFuZ4hcMMrAZUEpGCciPO48Ant5Vkt9OiRmdI0R3OXZUVWY98sQMnue/vqDpsJkEvTTrAYEuxd4GMYD4zjmg+NR1u2t9vXmih3khOrIke4jGQu4jJ5Hb3ist/qMMCGSaRIoxgGSR1RBk4GWYgDmou9OilKmSNHKnKl0Vtp45XI4PA7e6vq6so5VKSIrocZR1DKccjIPFB9Wt3HKiyRurxsMq6MGVgfMMOCPlWvd63bRSJFLNFHLJjpxvIiu+TgbFJy3PHFbUMKooVQFVQAFUAAAdgAOAKwzadE7rI0aNInsOyKWX/CxGR9KDZrStNbtpZHiinikljz1I0lRnTBwdyqcrzxzW6a1rbToo2Z0jRXc5dlRVZznOWIGWPJ70GzSlKBSlKBSlKBSlKBSlKBSsdxFuRl3MpZSNy4DLkYyucjI7itLRNKa3jKGee4JYt1LhldxkAbQVVRt493maCxpVVp2itFNJKbm4lEhJEUroY4stuxGqqCB5ck8CkuiM10tx6TcBVGPRg6C3bgjLLt3E859ruBQWtKqta0VrjZi4uINhJIgdE6mccPuVsjjyx3NZ9W08zxGMTSwkkHqwMqyDBzgFgwwe3ag3qVr6famOJIy7yFVA6khDSNj8zEAAn5AVpahorSzxyi5uIxHjMMTosUmGz94CpY+7gjigtaUNVWmaK0U0spuLiUSEkRSuhijy27EaqoIHlyTwKC1pSlApSlApSlApSlApSlBr6hfxwRPNKwWKNSzsc8KO5wOT9K+7W7SVFkjYPG6hldSCrKeQQR3FZDXI/ZR+FQKOY03pFJ26sQkbZLt7pu/unkUHX0pSgUpSgUpSgUpSgUpSgUpSgUpSgUpSgUpSg19Qs+rE8e9496lepEwWRM/mUkEA/Q18aVpkVtBHBENsUSKiD4KMcnzPmT5k1t0oFKUoFKUoFKUoFKUoFKUoFKUoFKUoP/2Q=="/>
          <p:cNvSpPr>
            <a:spLocks noChangeAspect="1" noChangeArrowheads="1"/>
          </p:cNvSpPr>
          <p:nvPr/>
        </p:nvSpPr>
        <p:spPr bwMode="auto">
          <a:xfrm>
            <a:off x="1752600" y="-566738"/>
            <a:ext cx="1409700" cy="147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g;base64,/9j/4AAQSkZJRgABAQAAAQABAAD/2wCEAAkGBhASEBUSEhQVFRAVFBUVFREUFBQVFBUVFRUXFRUVFxYYJyceGBkkGRcVHy8gJDMpLCwuGB49NjMqNScsLCsBCQoKBQUFDQUFDSkYEhgpKSkpKSkpKSkpKSkpKSkpKSkpKSkpKSkpKSkpKSkpKSkpKSkpKSkpKSkpKSkpKSkpKf/AABEIAJsAlAMBIgACEQEDEQH/xAAbAAEAAgMBAQAAAAAAAAAAAAAAAQUDBAYHAv/EAD0QAAIBAwMCAgcGAwYHAAAAAAECAwAEEQUSIRMxBkEUIjJRYXGBByM1QnSzVJTUM1JykaGjJUNTYnOSk//EABQBAQAAAAAAAAAAAAAAAAAAAAD/xAAUEQEAAAAAAAAAAAAAAAAAAAAA/9oADAMBAAIRAxEAPwD3GlKg0E0rza81O/EMeoW8SJJci32Qm9uJo3afGxWhaIKvD8lWQDbnPFejQBgoDkF8DcVBUE45IUkkDPlk/M0H3Wvf3qQxPLIcRxozueThUUsxwO/ANV/i+SdbC5a3LLcLC7xlQGbcq7gApBznGMfGvN9S8W3VykqbpOlcxXlxHH0zj0JbO5hQE485kjf3/ep76D1OPV4TbrcbwIGRZA5yBscAqcd+QRUW+sRSTy26nMsAjaRSDgCYMUwexyEbt7q8oOtalaWpSOV2/wCC21zGOkuIZRJHDsQAf9MnIbJyCeO1XWtahcW13q00IYNs0teosZkMaHqrLKE/OUUk4+VB6VmtWLVI2meBTmRFVnABwm72QzdgxHO3vjnzFc/9nWptPas5uTdKJnCSlRuVMKQjOFVZGGeWUYGcc7cnL4HJK3Zf+0OoXW/6OFj/ANoR/TFB0uaZrz+28R3D3twvWkF1G8yxaX0cRyRRq3SdpSpKmRhnqBsDIGDiqKy8W6i6Aw3DyBm0/qySQgej3U1wI7i1CBVzGEOSCSVwPW9bNB66TWhZ65BI21H9bfLHtIIJaEgSAZ9xI5+NeeXfiG7iLwT3U0dql7NFJqIjQzIot4ZYU4QooaSRxu2/lA86jwTfXHUtoUkk6M8+sGWTphGYiRGikIK+o3rswGB37UHpkmoRKoYuu0uI8g5G8tsC8ee7itjNeXaAtza2LMk0zu+sdNi4U/dm/McjABR7aklj7+2K+dT8V3wuJ1SWQXCemq1kIQUit4oJmtrlX2ZLM6x85IbfjHFB6lmtW21OJ5ZIgfvYtu9CCDhxlWGfaU4IBHGVI7g1xng7Vr1ryKOeVpUn0uC7bdGqLHMXCFU2jjKnJBJJPIwOKttRLDWbPYBza3nW9/TD25jP/wBCQPm1B1FKgVNAqDU1BoKPwfCrabZbgDi1tmGQDgiFMEZ7H41e1S+Cvw2z/SW37KVdUEGoAr5uJwiM7Z2qCxwCxwBk4AyScDsOa5n7MrFo9Nhd/wC2nBnmfdv3ySncXLZIJK7e1B1OKYqaUEYrVh0uJJnmUESSACTBO1yoAVmXsWAGM98cVt0oIxTFTSgjFMVNKCMUxU0oIxWrBpcaSvMB97IFDOSSdq52oM+yoJY4HmxNbdKBSlKBUGpqDQU3gr8Ns/0lt+ylXVUvgr8Ns/0lt+ylXVBBqj8G6DJZWwtmZGjjdxCVDA9EtuQSZ7uMkEjjgVe1G6gmlQWoWoJpUZpuoJpUA0LUE0pUA0E0pSgUpSgUpSgVBqag0FN4K/DbP9JbfspV1VL4K/DbP9JbfspV1QY7iBXRkcZRlKsp7FWGCD9DWnougW1pGYraJYoyxYqgwCxABJ+OAP8AKrClBV6d4ZtIJZZoYUSaYkyyKPWcltxyfmc0k8M2jXS3bQobpRhZiPXAwV4+hI+tWM0m1S2CQAThQSTgZwAO5+FVuseIEt4VlKSOZGRI4UX715HGVQK2ADgHOcYwc0H1rPhm0uyhuYUl6ZLJvGdpOMkf+o/yrNq2jwXURhuI1kiYglG7Eqcj/UVNxqaRwGebMaLHvcNglBjJUhc5YdsDOT2zWWxuDJGrlGjLAHpvjeufJsZAPwoFjYxwxrFEoSJFCoijAUDsBWnf+GbSeeO4lhR54sdORhlkwdwx8jzVnSgVWab4ZtLeaWaGFEmmJMsij1nJYsc/U5qzqvOroLn0dgyu0ZkjYgbJApAcKf7ykrkHBwwIyM4CwpQUoFKUoFKUoFQamoNBTeCvw2z/AElt+ylXVUvgr8Ns/wBJbfspV1QKUpQVniUS+h3HR3db0ebp7Pb6nTbZt/7t2MfGuP1Tw1Lcx6O0ouDKjQi4xJKpQeiuXd9pG1+phS3fkjzxXoRFMUHM/aGp9C3f8tLi1kl/8MdzG0hPwCgk/AGr3UIpHhZYZBHIy+pLsEgU+TbCQG+WazvGGBBAKkYIIyCDwQR5ivi1tUjQIgCoowqjsB7h8KDX0e1njhVJ5uvMM7phGsQbJJGEUkDAwO9a+hafdxb/AEm5FwWYFMQJAEXnj1Sd3lyfdVtUZoKmDT7sXbytchrUjCWvQRSpwOTNks3YnGB3+FV/ibLXumqh+8FxLIff0VtpUkJ+G54xn3sK6YGsCWMYkaUKOqwCl/zFV7LnyHwoM4qaUoFKUoFKUoFY5w20hSA2DtLAsAccEqCCRnyyPmKyUoOa0vRNRggigS5tikUaRqWspdxCKFBOLgDOAK2fRNT/AIm1/kpv6mrzFKCj9E1P+Jtf5Kb+pp6Jqf8AE2v8lN/U1eUoKP0TU/4m1/kpv6mrmANtG4gvgbiAVBOOSFJJAz5ZPzNfdKCv8QaylpazXLgssMbOVXu20cAe7JwM+Vc3P4m1CKJFlS09KnlSKAxyStChkWRx1uN3ATAK+2TxtrsZYlZSrAMrAhlIBBBGCCD3BHlVTF4M09YHt1tYBA53PGI12sfIn4jyPl5UHGSfaXfMJFigg6kVncXDszyGPda3MkEmzGC6MIzt7YJ5PFZtI1y9n1qJg6LaTaZFciD7wkJJIvfnb1g7EbsY2jGM812qeHLRRhYIgOibfARQOixy0XH5CecVmg0iBHV0jRXWJYVYKAViU5WMHyUHnFB5rp/2jXRt0Ftb26AaW99hmkCII53R0AHLAqvHbBPJxV1a/aHJJAZhGgze2Vuqktnp3SW7knn2x1m7ccCupi8NWajasEYXotBgIAOixLNF/gJJOPjWu3grTjKsxtYeqgQK/TXcoix08HyK7VwfgKCj8JeNLq8uN3ThFjIshjYNIJkKMVVX3eq7sAWKp7AHrHkV18hk3pjZ08NvzndnjZtPbHtZz8K0bLwtZQztcxW8SXDghpVQBjuILdveQM1ttp8ZmExGZFQopJOFDEFtq9gTgZPfAHlQbVKUoFKUoFKUoFKUoPiWVVUsxCqASWJAAAGSST2GK19N1a3uELwSxzIDtLxSJIoIAJBKkjOCOPjWzIgYEEAggggjIIPBBBrDZ2EUS7IkSNM52oqouT3OF4zQYrTW7aWR4o54nljz1I0kRnTBwd6qcrzxzR9btlnFuZ4hcMMrAZUEpGCciPO48Ant5Vkt9OiRmdI0R3OXZUVWY98sQMnue/vqDpsJkEvTTrAYEuxd4GMYD4zjmg+NR1u2t9vXmih3khOrIke4jGQu4jJ5Hb3ist/qMMCGSaRIoxgGSR1RBk4GWYgDmou9OilKmSNHKnKl0Vtp45XI4PA7e6vq6so5VKSIrocZR1DKccjIPFB9Wt3HKiyRurxsMq6MGVgfMMOCPlWvd63bRSJFLNFHLJjpxvIiu+TgbFJy3PHFbUMKooVQFVQAFUAAAdgAOAKwzadE7rI0aNInsOyKWX/CxGR9KDZrStNbtpZHiinikljz1I0lRnTBwdyqcrzxzW6a1rbToo2Z0jRXc5dlRVZznOWIGWPJ70GzSlKBSlKBSlKBSlKBSlKBSsdxFuRl3MpZSNy4DLkYyucjI7itLRNKa3jKGee4JYt1LhldxkAbQVVRt493maCxpVVp2itFNJKbm4lEhJEUroY4stuxGqqCB5ck8CkuiM10tx6TcBVGPRg6C3bgjLLt3E859ruBQWtKqta0VrjZi4uINhJIgdE6mccPuVsjjyx3NZ9W08zxGMTSwkkHqwMqyDBzgFgwwe3ag3qVr6famOJIy7yFVA6khDSNj8zEAAn5AVpahorSzxyi5uIxHjMMTosUmGz94CpY+7gjigtaUNVWmaK0U0spuLiUSEkRSuhijy27EaqoIHlyTwKC1pSlApSlApSlApSlApSlBr6hfxwRPNKwWKNSzsc8KO5wOT9K+7W7SVFkjYPG6hldSCrKeQQR3FZDXI/ZR+FQKOY03pFJ26sQkbZLt7pu/unkUHX0pSgUpSgUpSgUpSgUpSgUpSgUpSgUpSgUpSg19Qs+rE8e9496lepEwWRM/mUkEA/Q18aVpkVtBHBENsUSKiD4KMcnzPmT5k1t0oFKUoFKUoFKUoFKUoFKUoFKUoFKUoP/2Q=="/>
          <p:cNvSpPr>
            <a:spLocks noChangeAspect="1" noChangeArrowheads="1"/>
          </p:cNvSpPr>
          <p:nvPr/>
        </p:nvSpPr>
        <p:spPr bwMode="auto">
          <a:xfrm>
            <a:off x="1905000" y="-414338"/>
            <a:ext cx="1409700" cy="1476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4" name="Picture 8" descr="http://3.bp.blogspot.com/_ynkoLGkpwXY/Sy4Q-fuBvXI/AAAAAAAAAF4/Ho_L3AWVbXo/s320/while_continue.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701" y="3456432"/>
            <a:ext cx="1543404" cy="161848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764" y="4038601"/>
            <a:ext cx="1409700" cy="150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6038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848E-2655-1647-B9AD-B71EC9E12A02}"/>
              </a:ext>
            </a:extLst>
          </p:cNvPr>
          <p:cNvSpPr>
            <a:spLocks noGrp="1"/>
          </p:cNvSpPr>
          <p:nvPr>
            <p:ph type="title"/>
          </p:nvPr>
        </p:nvSpPr>
        <p:spPr>
          <a:xfrm>
            <a:off x="1611953" y="2381164"/>
            <a:ext cx="8573022" cy="1325563"/>
          </a:xfrm>
        </p:spPr>
        <p:txBody>
          <a:bodyPr>
            <a:normAutofit fontScale="90000"/>
          </a:bodyPr>
          <a:lstStyle/>
          <a:p>
            <a:pPr algn="ctr"/>
            <a:r>
              <a:rPr lang="en-US" sz="6000" dirty="0"/>
              <a:t>Conditional Statements: Making Decisions</a:t>
            </a:r>
          </a:p>
        </p:txBody>
      </p:sp>
    </p:spTree>
    <p:extLst>
      <p:ext uri="{BB962C8B-B14F-4D97-AF65-F5344CB8AC3E}">
        <p14:creationId xmlns:p14="http://schemas.microsoft.com/office/powerpoint/2010/main" val="3147492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612" y="304800"/>
            <a:ext cx="8229600" cy="838200"/>
          </a:xfrm>
        </p:spPr>
        <p:txBody>
          <a:bodyPr/>
          <a:lstStyle/>
          <a:p>
            <a:r>
              <a:rPr lang="en-US" dirty="0"/>
              <a:t>Boolean Types</a:t>
            </a:r>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003612" y="1524000"/>
            <a:ext cx="4114800" cy="513876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412" y="1524000"/>
            <a:ext cx="4114800" cy="5138760"/>
          </a:xfrm>
          <a:prstGeom prst="rect">
            <a:avLst/>
          </a:prstGeom>
        </p:spPr>
      </p:pic>
      <p:sp>
        <p:nvSpPr>
          <p:cNvPr id="6" name="TextBox 5"/>
          <p:cNvSpPr txBox="1"/>
          <p:nvPr/>
        </p:nvSpPr>
        <p:spPr>
          <a:xfrm>
            <a:off x="2819400" y="1143000"/>
            <a:ext cx="7620000" cy="369332"/>
          </a:xfrm>
          <a:prstGeom prst="rect">
            <a:avLst/>
          </a:prstGeom>
          <a:noFill/>
        </p:spPr>
        <p:txBody>
          <a:bodyPr wrap="square" rtlCol="0">
            <a:spAutoFit/>
          </a:bodyPr>
          <a:lstStyle/>
          <a:p>
            <a:r>
              <a:rPr lang="en-US" dirty="0"/>
              <a:t>C type    </a:t>
            </a:r>
            <a:r>
              <a:rPr lang="en-US" dirty="0">
                <a:latin typeface="Courier New" charset="0"/>
                <a:ea typeface="Courier New" charset="0"/>
                <a:cs typeface="Courier New" charset="0"/>
              </a:rPr>
              <a:t>_Bool</a:t>
            </a:r>
            <a:r>
              <a:rPr lang="en-US" dirty="0"/>
              <a:t>			     </a:t>
            </a:r>
            <a:r>
              <a:rPr lang="en-US" dirty="0">
                <a:latin typeface="Courier New" charset="0"/>
                <a:ea typeface="Courier New" charset="0"/>
                <a:cs typeface="Courier New" charset="0"/>
              </a:rPr>
              <a:t>bool</a:t>
            </a:r>
            <a:r>
              <a:rPr lang="en-US" dirty="0"/>
              <a:t>   if #include &lt;</a:t>
            </a:r>
            <a:r>
              <a:rPr lang="en-US" dirty="0" err="1"/>
              <a:t>stdbool.h</a:t>
            </a:r>
            <a:r>
              <a:rPr lang="en-US" dirty="0"/>
              <a:t>&gt; </a:t>
            </a:r>
          </a:p>
        </p:txBody>
      </p:sp>
    </p:spTree>
    <p:extLst>
      <p:ext uri="{BB962C8B-B14F-4D97-AF65-F5344CB8AC3E}">
        <p14:creationId xmlns:p14="http://schemas.microsoft.com/office/powerpoint/2010/main" val="983948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p:txBody>
          <a:bodyPr/>
          <a:lstStyle/>
          <a:p>
            <a:pPr eaLnBrk="1" hangingPunct="1"/>
            <a:r>
              <a:rPr lang="en-US" noProof="1"/>
              <a:t>The </a:t>
            </a:r>
            <a:r>
              <a:rPr lang="en-US" i="1" noProof="1">
                <a:latin typeface="Courier New" pitchFamily="49" charset="0"/>
                <a:cs typeface="Courier New" pitchFamily="49" charset="0"/>
              </a:rPr>
              <a:t>if</a:t>
            </a:r>
            <a:r>
              <a:rPr lang="en-US" noProof="1"/>
              <a:t> Selection Structure</a:t>
            </a:r>
            <a:endParaRPr lang="en-US" dirty="0"/>
          </a:p>
        </p:txBody>
      </p:sp>
      <p:sp>
        <p:nvSpPr>
          <p:cNvPr id="7172" name="Rectangle 7"/>
          <p:cNvSpPr>
            <a:spLocks noGrp="1" noChangeArrowheads="1"/>
          </p:cNvSpPr>
          <p:nvPr>
            <p:ph type="body" idx="1"/>
          </p:nvPr>
        </p:nvSpPr>
        <p:spPr/>
        <p:txBody>
          <a:bodyPr/>
          <a:lstStyle/>
          <a:p>
            <a:pPr eaLnBrk="1" hangingPunct="1"/>
            <a:r>
              <a:rPr lang="en-US" dirty="0"/>
              <a:t>Branching</a:t>
            </a:r>
          </a:p>
          <a:p>
            <a:pPr lvl="1" eaLnBrk="1" hangingPunct="1"/>
            <a:r>
              <a:rPr lang="en-US" dirty="0"/>
              <a:t>used when we want the computer to choose between two alternative courses of action</a:t>
            </a:r>
            <a:endParaRPr lang="en-US" i="1" dirty="0">
              <a:solidFill>
                <a:schemeClr val="accent2"/>
              </a:solidFill>
            </a:endParaRPr>
          </a:p>
        </p:txBody>
      </p:sp>
      <p:pic>
        <p:nvPicPr>
          <p:cNvPr id="5" name="Picture 2"/>
          <p:cNvPicPr>
            <a:picLocks noChangeAspect="1" noChangeArrowheads="1"/>
          </p:cNvPicPr>
          <p:nvPr/>
        </p:nvPicPr>
        <p:blipFill>
          <a:blip r:embed="rId3" cstate="print"/>
          <a:srcRect/>
          <a:stretch>
            <a:fillRect/>
          </a:stretch>
        </p:blipFill>
        <p:spPr bwMode="auto">
          <a:xfrm>
            <a:off x="3505200" y="2895601"/>
            <a:ext cx="4419600" cy="3519733"/>
          </a:xfrm>
          <a:prstGeom prst="rect">
            <a:avLst/>
          </a:prstGeom>
          <a:noFill/>
        </p:spPr>
      </p:pic>
      <p:sp>
        <p:nvSpPr>
          <p:cNvPr id="10" name="Rectangle 9"/>
          <p:cNvSpPr/>
          <p:nvPr/>
        </p:nvSpPr>
        <p:spPr>
          <a:xfrm rot="774830">
            <a:off x="5569962" y="3399696"/>
            <a:ext cx="2122648" cy="988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3580881">
            <a:off x="5298196" y="3671656"/>
            <a:ext cx="1397770" cy="16068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9800" y="4114800"/>
            <a:ext cx="1143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7394" name="Picture 2"/>
          <p:cNvPicPr>
            <a:picLocks noChangeAspect="1" noChangeArrowheads="1"/>
          </p:cNvPicPr>
          <p:nvPr/>
        </p:nvPicPr>
        <p:blipFill>
          <a:blip r:embed="rId4" cstate="print"/>
          <a:srcRect/>
          <a:stretch>
            <a:fillRect/>
          </a:stretch>
        </p:blipFill>
        <p:spPr bwMode="auto">
          <a:xfrm rot="20636568">
            <a:off x="5600458" y="2944015"/>
            <a:ext cx="1689625" cy="1684421"/>
          </a:xfrm>
          <a:prstGeom prst="rect">
            <a:avLst/>
          </a:prstGeom>
          <a:noFill/>
        </p:spPr>
      </p:pic>
    </p:spTree>
    <p:extLst>
      <p:ext uri="{BB962C8B-B14F-4D97-AF65-F5344CB8AC3E}">
        <p14:creationId xmlns:p14="http://schemas.microsoft.com/office/powerpoint/2010/main" val="395041238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816225" y="755650"/>
            <a:ext cx="7073900" cy="698500"/>
          </a:xfrm>
        </p:spPr>
        <p:txBody>
          <a:bodyPr>
            <a:normAutofit fontScale="90000"/>
          </a:bodyPr>
          <a:lstStyle/>
          <a:p>
            <a:r>
              <a:rPr lang="en-US" noProof="1"/>
              <a:t>The </a:t>
            </a:r>
            <a:r>
              <a:rPr lang="en-US" i="1" noProof="1">
                <a:latin typeface="Courier New" pitchFamily="49" charset="0"/>
                <a:cs typeface="Courier New" pitchFamily="49" charset="0"/>
              </a:rPr>
              <a:t>if</a:t>
            </a:r>
            <a:r>
              <a:rPr lang="en-US" noProof="1"/>
              <a:t> Selection Structure</a:t>
            </a:r>
            <a:endParaRPr lang="en-US" dirty="0"/>
          </a:p>
        </p:txBody>
      </p:sp>
      <p:sp>
        <p:nvSpPr>
          <p:cNvPr id="8196" name="AutoShape 4"/>
          <p:cNvSpPr>
            <a:spLocks noChangeArrowheads="1"/>
          </p:cNvSpPr>
          <p:nvPr/>
        </p:nvSpPr>
        <p:spPr bwMode="auto">
          <a:xfrm>
            <a:off x="4724400" y="2514600"/>
            <a:ext cx="1905000" cy="1524000"/>
          </a:xfrm>
          <a:prstGeom prst="diamond">
            <a:avLst/>
          </a:prstGeom>
          <a:solidFill>
            <a:srgbClr val="FFFF66"/>
          </a:solidFill>
          <a:ln w="9525">
            <a:solidFill>
              <a:schemeClr val="tx1"/>
            </a:solidFill>
            <a:miter lim="800000"/>
            <a:headEnd/>
            <a:tailEnd/>
          </a:ln>
        </p:spPr>
        <p:txBody>
          <a:bodyPr wrap="none" anchor="ctr"/>
          <a:lstStyle/>
          <a:p>
            <a:pPr algn="ctr" eaLnBrk="1" hangingPunct="1">
              <a:spcBef>
                <a:spcPct val="50000"/>
              </a:spcBef>
            </a:pPr>
            <a:endParaRPr lang="en-US" sz="1200" b="1">
              <a:solidFill>
                <a:srgbClr val="000000"/>
              </a:solidFill>
              <a:latin typeface="Times New Roman" pitchFamily="18" charset="0"/>
              <a:cs typeface="Times New Roman" pitchFamily="18" charset="0"/>
            </a:endParaRPr>
          </a:p>
        </p:txBody>
      </p:sp>
      <p:sp>
        <p:nvSpPr>
          <p:cNvPr id="8197" name="Line 5"/>
          <p:cNvSpPr>
            <a:spLocks noChangeShapeType="1"/>
          </p:cNvSpPr>
          <p:nvPr/>
        </p:nvSpPr>
        <p:spPr bwMode="auto">
          <a:xfrm flipH="1">
            <a:off x="5672666" y="1905000"/>
            <a:ext cx="0" cy="609600"/>
          </a:xfrm>
          <a:prstGeom prst="line">
            <a:avLst/>
          </a:prstGeom>
          <a:noFill/>
          <a:ln w="9525">
            <a:solidFill>
              <a:schemeClr val="tx1"/>
            </a:solidFill>
            <a:round/>
            <a:headEnd/>
            <a:tailEnd type="triangle" w="med" len="med"/>
          </a:ln>
        </p:spPr>
        <p:txBody>
          <a:bodyPr wrap="none" anchor="ctr"/>
          <a:lstStyle/>
          <a:p>
            <a:endParaRPr lang="en-US"/>
          </a:p>
        </p:txBody>
      </p:sp>
      <p:sp>
        <p:nvSpPr>
          <p:cNvPr id="8198" name="Text Box 6"/>
          <p:cNvSpPr>
            <a:spLocks noGrp="1" noChangeArrowheads="1"/>
          </p:cNvSpPr>
          <p:nvPr>
            <p:ph type="body" idx="1"/>
          </p:nvPr>
        </p:nvSpPr>
        <p:spPr>
          <a:xfrm>
            <a:off x="2895600" y="1524000"/>
            <a:ext cx="2819400" cy="5105400"/>
          </a:xfrm>
          <a:noFill/>
        </p:spPr>
        <p:txBody>
          <a:bodyPr/>
          <a:lstStyle/>
          <a:p>
            <a:r>
              <a:rPr lang="en-US" dirty="0"/>
              <a:t> </a:t>
            </a:r>
            <a:r>
              <a:rPr lang="en-US" i="1" dirty="0"/>
              <a:t>if</a:t>
            </a:r>
            <a:r>
              <a:rPr lang="en-US" dirty="0"/>
              <a:t> Statement</a:t>
            </a:r>
            <a:endParaRPr lang="en-US" i="1" dirty="0">
              <a:solidFill>
                <a:schemeClr val="accent2"/>
              </a:solidFill>
            </a:endParaRPr>
          </a:p>
        </p:txBody>
      </p:sp>
      <p:sp>
        <p:nvSpPr>
          <p:cNvPr id="8199" name="AutoShape 7"/>
          <p:cNvSpPr>
            <a:spLocks noChangeArrowheads="1"/>
          </p:cNvSpPr>
          <p:nvPr/>
        </p:nvSpPr>
        <p:spPr bwMode="auto">
          <a:xfrm>
            <a:off x="6553200" y="3962400"/>
            <a:ext cx="2057400" cy="685800"/>
          </a:xfrm>
          <a:prstGeom prst="roundRect">
            <a:avLst>
              <a:gd name="adj" fmla="val 16667"/>
            </a:avLst>
          </a:prstGeom>
          <a:solidFill>
            <a:srgbClr val="CCCCFF"/>
          </a:solidFill>
          <a:ln w="9525">
            <a:solidFill>
              <a:schemeClr val="tx1"/>
            </a:solidFill>
            <a:round/>
            <a:headEnd/>
            <a:tailEnd/>
          </a:ln>
        </p:spPr>
        <p:txBody>
          <a:bodyPr wrap="none" anchor="ctr"/>
          <a:lstStyle/>
          <a:p>
            <a:endParaRPr lang="en-US"/>
          </a:p>
        </p:txBody>
      </p:sp>
      <p:sp>
        <p:nvSpPr>
          <p:cNvPr id="8200" name="Text Box 8"/>
          <p:cNvSpPr txBox="1">
            <a:spLocks noChangeArrowheads="1"/>
          </p:cNvSpPr>
          <p:nvPr/>
        </p:nvSpPr>
        <p:spPr bwMode="auto">
          <a:xfrm>
            <a:off x="6841064" y="4131733"/>
            <a:ext cx="1287532" cy="369332"/>
          </a:xfrm>
          <a:prstGeom prst="rect">
            <a:avLst/>
          </a:prstGeom>
          <a:noFill/>
          <a:ln w="9525">
            <a:noFill/>
            <a:miter lim="800000"/>
            <a:headEnd/>
            <a:tailEnd/>
          </a:ln>
        </p:spPr>
        <p:txBody>
          <a:bodyPr wrap="none">
            <a:spAutoFit/>
          </a:bodyPr>
          <a:lstStyle/>
          <a:p>
            <a:pPr eaLnBrk="1" hangingPunct="1"/>
            <a:r>
              <a:rPr lang="en-US" b="1" dirty="0">
                <a:latin typeface="Arial" charset="0"/>
              </a:rPr>
              <a:t>true block</a:t>
            </a:r>
          </a:p>
        </p:txBody>
      </p:sp>
      <p:sp>
        <p:nvSpPr>
          <p:cNvPr id="8201" name="Line 9"/>
          <p:cNvSpPr>
            <a:spLocks noChangeShapeType="1"/>
          </p:cNvSpPr>
          <p:nvPr/>
        </p:nvSpPr>
        <p:spPr bwMode="auto">
          <a:xfrm>
            <a:off x="5638800" y="4038600"/>
            <a:ext cx="0" cy="1981200"/>
          </a:xfrm>
          <a:prstGeom prst="line">
            <a:avLst/>
          </a:prstGeom>
          <a:noFill/>
          <a:ln w="9525">
            <a:solidFill>
              <a:schemeClr val="tx1"/>
            </a:solidFill>
            <a:round/>
            <a:headEnd/>
            <a:tailEnd type="triangle"/>
          </a:ln>
        </p:spPr>
        <p:txBody>
          <a:bodyPr wrap="none" anchor="ctr"/>
          <a:lstStyle/>
          <a:p>
            <a:endParaRPr lang="en-US"/>
          </a:p>
        </p:txBody>
      </p:sp>
      <p:sp>
        <p:nvSpPr>
          <p:cNvPr id="8204" name="Text Box 12"/>
          <p:cNvSpPr txBox="1">
            <a:spLocks noChangeArrowheads="1"/>
          </p:cNvSpPr>
          <p:nvPr/>
        </p:nvSpPr>
        <p:spPr bwMode="auto">
          <a:xfrm>
            <a:off x="4986866" y="2904069"/>
            <a:ext cx="1428596" cy="646331"/>
          </a:xfrm>
          <a:prstGeom prst="rect">
            <a:avLst/>
          </a:prstGeom>
          <a:noFill/>
          <a:ln w="9525">
            <a:noFill/>
            <a:miter lim="800000"/>
            <a:headEnd/>
            <a:tailEnd/>
          </a:ln>
        </p:spPr>
        <p:txBody>
          <a:bodyPr wrap="none">
            <a:spAutoFit/>
          </a:bodyPr>
          <a:lstStyle/>
          <a:p>
            <a:pPr algn="ctr" eaLnBrk="1" hangingPunct="1"/>
            <a:r>
              <a:rPr lang="en-US" b="1" dirty="0">
                <a:latin typeface="Arial" charset="0"/>
              </a:rPr>
              <a:t>Boolean</a:t>
            </a:r>
          </a:p>
          <a:p>
            <a:pPr algn="ctr" eaLnBrk="1" hangingPunct="1"/>
            <a:r>
              <a:rPr lang="en-US" b="1" dirty="0">
                <a:latin typeface="Arial" charset="0"/>
              </a:rPr>
              <a:t>Expression</a:t>
            </a:r>
          </a:p>
        </p:txBody>
      </p:sp>
      <p:sp>
        <p:nvSpPr>
          <p:cNvPr id="8205" name="Text Box 13"/>
          <p:cNvSpPr txBox="1">
            <a:spLocks noChangeArrowheads="1"/>
          </p:cNvSpPr>
          <p:nvPr/>
        </p:nvSpPr>
        <p:spPr bwMode="auto">
          <a:xfrm>
            <a:off x="6781800" y="2819401"/>
            <a:ext cx="609600" cy="276999"/>
          </a:xfrm>
          <a:prstGeom prst="rect">
            <a:avLst/>
          </a:prstGeom>
          <a:noFill/>
          <a:ln w="9525">
            <a:noFill/>
            <a:miter lim="800000"/>
            <a:headEnd/>
            <a:tailEnd/>
          </a:ln>
        </p:spPr>
        <p:txBody>
          <a:bodyPr lIns="0" tIns="0" rIns="0" bIns="0">
            <a:spAutoFit/>
          </a:bodyPr>
          <a:lstStyle/>
          <a:p>
            <a:pPr eaLnBrk="1" hangingPunct="1">
              <a:spcBef>
                <a:spcPct val="50000"/>
              </a:spcBef>
            </a:pPr>
            <a:r>
              <a:rPr lang="en-US" b="1" dirty="0">
                <a:latin typeface="Arial" charset="0"/>
              </a:rPr>
              <a:t>true</a:t>
            </a:r>
          </a:p>
        </p:txBody>
      </p:sp>
      <p:sp>
        <p:nvSpPr>
          <p:cNvPr id="8206" name="Text Box 14"/>
          <p:cNvSpPr txBox="1">
            <a:spLocks noChangeArrowheads="1"/>
          </p:cNvSpPr>
          <p:nvPr/>
        </p:nvSpPr>
        <p:spPr bwMode="auto">
          <a:xfrm>
            <a:off x="4572000" y="4191000"/>
            <a:ext cx="762000" cy="369332"/>
          </a:xfrm>
          <a:prstGeom prst="rect">
            <a:avLst/>
          </a:prstGeom>
          <a:noFill/>
          <a:ln w="9525">
            <a:noFill/>
            <a:miter lim="800000"/>
            <a:headEnd/>
            <a:tailEnd/>
          </a:ln>
        </p:spPr>
        <p:txBody>
          <a:bodyPr lIns="0" rIns="0">
            <a:spAutoFit/>
          </a:bodyPr>
          <a:lstStyle/>
          <a:p>
            <a:pPr eaLnBrk="1" hangingPunct="1"/>
            <a:r>
              <a:rPr lang="en-US" b="1" dirty="0">
                <a:latin typeface="Arial" charset="0"/>
              </a:rPr>
              <a:t>false</a:t>
            </a:r>
          </a:p>
        </p:txBody>
      </p:sp>
      <p:sp>
        <p:nvSpPr>
          <p:cNvPr id="8208" name="Line 16"/>
          <p:cNvSpPr>
            <a:spLocks noChangeShapeType="1"/>
          </p:cNvSpPr>
          <p:nvPr/>
        </p:nvSpPr>
        <p:spPr bwMode="auto">
          <a:xfrm flipH="1">
            <a:off x="6629400" y="3276600"/>
            <a:ext cx="838200" cy="0"/>
          </a:xfrm>
          <a:prstGeom prst="line">
            <a:avLst/>
          </a:prstGeom>
          <a:noFill/>
          <a:ln w="9525">
            <a:solidFill>
              <a:schemeClr val="tx1"/>
            </a:solidFill>
            <a:round/>
            <a:headEnd/>
            <a:tailEnd/>
          </a:ln>
        </p:spPr>
        <p:txBody>
          <a:bodyPr wrap="none" anchor="ctr"/>
          <a:lstStyle/>
          <a:p>
            <a:endParaRPr lang="en-US"/>
          </a:p>
        </p:txBody>
      </p:sp>
      <p:sp>
        <p:nvSpPr>
          <p:cNvPr id="8209" name="Line 17"/>
          <p:cNvSpPr>
            <a:spLocks noChangeShapeType="1"/>
          </p:cNvSpPr>
          <p:nvPr/>
        </p:nvSpPr>
        <p:spPr bwMode="auto">
          <a:xfrm>
            <a:off x="7467600" y="3276600"/>
            <a:ext cx="0" cy="685800"/>
          </a:xfrm>
          <a:prstGeom prst="line">
            <a:avLst/>
          </a:prstGeom>
          <a:noFill/>
          <a:ln w="9525">
            <a:solidFill>
              <a:schemeClr val="tx1"/>
            </a:solidFill>
            <a:round/>
            <a:headEnd/>
            <a:tailEnd/>
          </a:ln>
        </p:spPr>
        <p:txBody>
          <a:bodyPr wrap="none" anchor="ctr"/>
          <a:lstStyle/>
          <a:p>
            <a:endParaRPr lang="en-US"/>
          </a:p>
        </p:txBody>
      </p:sp>
      <p:sp>
        <p:nvSpPr>
          <p:cNvPr id="8210" name="Line 18"/>
          <p:cNvSpPr>
            <a:spLocks noChangeShapeType="1"/>
          </p:cNvSpPr>
          <p:nvPr/>
        </p:nvSpPr>
        <p:spPr bwMode="auto">
          <a:xfrm>
            <a:off x="7467600" y="4648200"/>
            <a:ext cx="0" cy="609600"/>
          </a:xfrm>
          <a:prstGeom prst="line">
            <a:avLst/>
          </a:prstGeom>
          <a:noFill/>
          <a:ln w="9525">
            <a:solidFill>
              <a:schemeClr val="tx1"/>
            </a:solidFill>
            <a:round/>
            <a:headEnd/>
            <a:tailEnd/>
          </a:ln>
        </p:spPr>
        <p:txBody>
          <a:bodyPr wrap="none" anchor="ctr"/>
          <a:lstStyle/>
          <a:p>
            <a:endParaRPr lang="en-US"/>
          </a:p>
        </p:txBody>
      </p:sp>
      <p:sp>
        <p:nvSpPr>
          <p:cNvPr id="8211" name="Line 19"/>
          <p:cNvSpPr>
            <a:spLocks noChangeShapeType="1"/>
          </p:cNvSpPr>
          <p:nvPr/>
        </p:nvSpPr>
        <p:spPr bwMode="auto">
          <a:xfrm rot="10794001">
            <a:off x="5638800" y="5257800"/>
            <a:ext cx="1828800" cy="1588"/>
          </a:xfrm>
          <a:prstGeom prst="line">
            <a:avLst/>
          </a:prstGeom>
          <a:noFill/>
          <a:ln w="9525">
            <a:solidFill>
              <a:schemeClr val="tx1"/>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5243118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F5416C-794D-044E-A43A-332377B5DB38}"/>
              </a:ext>
            </a:extLst>
          </p:cNvPr>
          <p:cNvPicPr>
            <a:picLocks noGrp="1" noChangeAspect="1"/>
          </p:cNvPicPr>
          <p:nvPr>
            <p:ph idx="1"/>
          </p:nvPr>
        </p:nvPicPr>
        <p:blipFill>
          <a:blip r:embed="rId2"/>
          <a:stretch>
            <a:fillRect/>
          </a:stretch>
        </p:blipFill>
        <p:spPr>
          <a:xfrm>
            <a:off x="1357745" y="478217"/>
            <a:ext cx="7664355" cy="5698746"/>
          </a:xfrm>
        </p:spPr>
      </p:pic>
    </p:spTree>
    <p:extLst>
      <p:ext uri="{BB962C8B-B14F-4D97-AF65-F5344CB8AC3E}">
        <p14:creationId xmlns:p14="http://schemas.microsoft.com/office/powerpoint/2010/main" val="24854335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6"/>
          <p:cNvSpPr>
            <a:spLocks noGrp="1" noChangeArrowheads="1"/>
          </p:cNvSpPr>
          <p:nvPr>
            <p:ph type="title"/>
          </p:nvPr>
        </p:nvSpPr>
        <p:spPr>
          <a:xfrm>
            <a:off x="2590801" y="411444"/>
            <a:ext cx="7793037" cy="914400"/>
          </a:xfrm>
        </p:spPr>
        <p:txBody>
          <a:bodyPr/>
          <a:lstStyle/>
          <a:p>
            <a:pPr eaLnBrk="1" hangingPunct="1"/>
            <a:r>
              <a:rPr lang="en-US" noProof="1"/>
              <a:t>Another </a:t>
            </a:r>
            <a:r>
              <a:rPr lang="en-US" sz="3200" i="1" noProof="1">
                <a:latin typeface="Courier New" pitchFamily="49" charset="0"/>
              </a:rPr>
              <a:t>if</a:t>
            </a:r>
            <a:r>
              <a:rPr lang="en-US" sz="3200" noProof="1">
                <a:latin typeface="Courier New" pitchFamily="49" charset="0"/>
              </a:rPr>
              <a:t> </a:t>
            </a:r>
            <a:r>
              <a:rPr lang="en-US" noProof="1"/>
              <a:t>Statement Example</a:t>
            </a:r>
            <a:endParaRPr lang="en-US" dirty="0"/>
          </a:p>
        </p:txBody>
      </p:sp>
      <p:sp>
        <p:nvSpPr>
          <p:cNvPr id="9220" name="Rectangle 1027"/>
          <p:cNvSpPr>
            <a:spLocks noGrp="1" noChangeArrowheads="1"/>
          </p:cNvSpPr>
          <p:nvPr>
            <p:ph type="body" idx="1"/>
          </p:nvPr>
        </p:nvSpPr>
        <p:spPr>
          <a:xfrm>
            <a:off x="2590800" y="1981200"/>
            <a:ext cx="7543800" cy="3810000"/>
          </a:xfrm>
        </p:spPr>
        <p:txBody>
          <a:bodyPr>
            <a:normAutofit/>
          </a:bodyPr>
          <a:lstStyle/>
          <a:p>
            <a:pPr marL="0" indent="0">
              <a:buNone/>
            </a:pPr>
            <a:r>
              <a:rPr lang="en-US" dirty="0" err="1">
                <a:solidFill>
                  <a:srgbClr val="0070C0"/>
                </a:solidFill>
                <a:latin typeface="Courier New" charset="0"/>
                <a:ea typeface="Courier New" charset="0"/>
                <a:cs typeface="Courier New" charset="0"/>
              </a:rPr>
              <a:t>int</a:t>
            </a:r>
            <a:r>
              <a:rPr lang="en-US" dirty="0">
                <a:latin typeface="Courier New" charset="0"/>
                <a:ea typeface="Courier New" charset="0"/>
                <a:cs typeface="Courier New" charset="0"/>
              </a:rPr>
              <a:t> age;</a:t>
            </a:r>
          </a:p>
          <a:p>
            <a:pPr marL="0" indent="0">
              <a:buNone/>
            </a:pPr>
            <a:r>
              <a:rPr lang="en-US" dirty="0" err="1">
                <a:latin typeface="Courier New" charset="0"/>
                <a:ea typeface="Courier New" charset="0"/>
                <a:cs typeface="Courier New" charset="0"/>
              </a:rPr>
              <a:t>scanf</a:t>
            </a:r>
            <a:r>
              <a:rPr lang="en-US" dirty="0">
                <a:latin typeface="Courier New" charset="0"/>
                <a:ea typeface="Courier New" charset="0"/>
                <a:cs typeface="Courier New" charset="0"/>
              </a:rPr>
              <a:t>(</a:t>
            </a:r>
            <a:r>
              <a:rPr lang="en-US" dirty="0">
                <a:solidFill>
                  <a:srgbClr val="C00000"/>
                </a:solidFill>
                <a:latin typeface="Courier New" charset="0"/>
                <a:ea typeface="Courier New" charset="0"/>
                <a:cs typeface="Courier New" charset="0"/>
              </a:rPr>
              <a:t>“%d”</a:t>
            </a:r>
            <a:r>
              <a:rPr lang="en-US" dirty="0">
                <a:latin typeface="Courier New" charset="0"/>
                <a:ea typeface="Courier New" charset="0"/>
                <a:cs typeface="Courier New" charset="0"/>
              </a:rPr>
              <a:t>, &amp;age); </a:t>
            </a:r>
          </a:p>
          <a:p>
            <a:pPr marL="0" indent="0">
              <a:buNone/>
            </a:pPr>
            <a:r>
              <a:rPr lang="en-US" dirty="0">
                <a:solidFill>
                  <a:srgbClr val="0070C0"/>
                </a:solidFill>
                <a:latin typeface="Courier New" charset="0"/>
                <a:ea typeface="Courier New" charset="0"/>
                <a:cs typeface="Courier New" charset="0"/>
              </a:rPr>
              <a:t>if</a:t>
            </a:r>
            <a:r>
              <a:rPr lang="en-US" dirty="0">
                <a:latin typeface="Courier New" charset="0"/>
                <a:ea typeface="Courier New" charset="0"/>
                <a:cs typeface="Courier New" charset="0"/>
              </a:rPr>
              <a:t> ((age &gt;= 13) &amp;&amp; (age &lt;= 19)) { </a:t>
            </a:r>
          </a:p>
          <a:p>
            <a:pPr marL="0" indent="0">
              <a:buNone/>
            </a:pP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("You are a teenager\n"); </a:t>
            </a:r>
          </a:p>
          <a:p>
            <a:pPr marL="0" indent="0">
              <a:buNone/>
            </a:pPr>
            <a:r>
              <a:rPr lang="en-US" dirty="0">
                <a:latin typeface="Courier New" charset="0"/>
                <a:ea typeface="Courier New" charset="0"/>
                <a:cs typeface="Courier New" charset="0"/>
              </a:rPr>
              <a:t>}  </a:t>
            </a:r>
          </a:p>
          <a:p>
            <a:pPr marL="0" indent="0">
              <a:buNone/>
            </a:pPr>
            <a:r>
              <a:rPr lang="en-US" dirty="0">
                <a:latin typeface="Courier New" charset="0"/>
                <a:ea typeface="Courier New" charset="0"/>
                <a:cs typeface="Courier New" charset="0"/>
              </a:rPr>
              <a:t>     </a:t>
            </a:r>
          </a:p>
        </p:txBody>
      </p:sp>
    </p:spTree>
    <p:extLst>
      <p:ext uri="{BB962C8B-B14F-4D97-AF65-F5344CB8AC3E}">
        <p14:creationId xmlns:p14="http://schemas.microsoft.com/office/powerpoint/2010/main" val="16718112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0"/>
          <p:cNvSpPr>
            <a:spLocks noGrp="1" noChangeArrowheads="1"/>
          </p:cNvSpPr>
          <p:nvPr>
            <p:ph type="title"/>
          </p:nvPr>
        </p:nvSpPr>
        <p:spPr>
          <a:xfrm>
            <a:off x="2811464" y="685801"/>
            <a:ext cx="7246937" cy="709613"/>
          </a:xfrm>
        </p:spPr>
        <p:txBody>
          <a:bodyPr/>
          <a:lstStyle/>
          <a:p>
            <a:pPr eaLnBrk="1" hangingPunct="1"/>
            <a:r>
              <a:rPr lang="en-US" sz="3200" noProof="1"/>
              <a:t>The </a:t>
            </a:r>
            <a:r>
              <a:rPr lang="en-US" sz="3200" noProof="1">
                <a:latin typeface="Courier New" pitchFamily="49" charset="0"/>
              </a:rPr>
              <a:t>if-else</a:t>
            </a:r>
            <a:r>
              <a:rPr lang="en-US" sz="3200" noProof="1"/>
              <a:t> Selection Structure</a:t>
            </a:r>
            <a:endParaRPr lang="en-US" sz="3200" dirty="0"/>
          </a:p>
        </p:txBody>
      </p:sp>
      <p:sp>
        <p:nvSpPr>
          <p:cNvPr id="10244" name="Rectangle 41"/>
          <p:cNvSpPr>
            <a:spLocks noGrp="1" noChangeArrowheads="1"/>
          </p:cNvSpPr>
          <p:nvPr>
            <p:ph type="body" idx="1"/>
          </p:nvPr>
        </p:nvSpPr>
        <p:spPr>
          <a:xfrm>
            <a:off x="2667000" y="1905000"/>
            <a:ext cx="7315200" cy="4724400"/>
          </a:xfrm>
        </p:spPr>
        <p:txBody>
          <a:bodyPr/>
          <a:lstStyle/>
          <a:p>
            <a:pPr eaLnBrk="1" hangingPunct="1">
              <a:lnSpc>
                <a:spcPct val="90000"/>
              </a:lnSpc>
            </a:pPr>
            <a:r>
              <a:rPr lang="en-US" i="1" dirty="0">
                <a:latin typeface="Courier New" pitchFamily="49" charset="0"/>
              </a:rPr>
              <a:t>if</a:t>
            </a:r>
          </a:p>
          <a:p>
            <a:pPr lvl="1" eaLnBrk="1" hangingPunct="1">
              <a:lnSpc>
                <a:spcPct val="90000"/>
              </a:lnSpc>
            </a:pPr>
            <a:r>
              <a:rPr lang="en-US" dirty="0"/>
              <a:t>Only performs an action if the condition is true</a:t>
            </a:r>
          </a:p>
          <a:p>
            <a:pPr eaLnBrk="1" hangingPunct="1">
              <a:lnSpc>
                <a:spcPct val="90000"/>
              </a:lnSpc>
            </a:pPr>
            <a:endParaRPr lang="en-US" i="1" dirty="0">
              <a:latin typeface="Courier New" pitchFamily="49" charset="0"/>
            </a:endParaRPr>
          </a:p>
          <a:p>
            <a:pPr eaLnBrk="1" hangingPunct="1">
              <a:lnSpc>
                <a:spcPct val="90000"/>
              </a:lnSpc>
            </a:pPr>
            <a:r>
              <a:rPr lang="en-US" i="1" dirty="0">
                <a:latin typeface="Courier New" pitchFamily="49" charset="0"/>
              </a:rPr>
              <a:t>if-else</a:t>
            </a:r>
          </a:p>
          <a:p>
            <a:pPr lvl="1" eaLnBrk="1" hangingPunct="1">
              <a:lnSpc>
                <a:spcPct val="90000"/>
              </a:lnSpc>
            </a:pPr>
            <a:r>
              <a:rPr lang="en-US" dirty="0"/>
              <a:t>A different action is performed when condition is true and when condition is false</a:t>
            </a:r>
          </a:p>
        </p:txBody>
      </p:sp>
      <p:sp>
        <p:nvSpPr>
          <p:cNvPr id="10245" name="Rectangle 31"/>
          <p:cNvSpPr>
            <a:spLocks noChangeArrowheads="1"/>
          </p:cNvSpPr>
          <p:nvPr/>
        </p:nvSpPr>
        <p:spPr bwMode="auto">
          <a:xfrm>
            <a:off x="1524001" y="1622425"/>
            <a:ext cx="5521325" cy="369332"/>
          </a:xfrm>
          <a:prstGeom prst="rect">
            <a:avLst/>
          </a:prstGeom>
          <a:noFill/>
          <a:ln w="9525">
            <a:noFill/>
            <a:miter lim="800000"/>
            <a:headEnd/>
            <a:tailEnd/>
          </a:ln>
        </p:spPr>
        <p:txBody>
          <a:bodyPr>
            <a:spAutoFit/>
          </a:bodyPr>
          <a:lstStyle/>
          <a:p>
            <a:endParaRPr lang="en-US"/>
          </a:p>
        </p:txBody>
      </p:sp>
      <p:sp>
        <p:nvSpPr>
          <p:cNvPr id="10246" name="Rectangle 37"/>
          <p:cNvSpPr>
            <a:spLocks noChangeArrowheads="1"/>
          </p:cNvSpPr>
          <p:nvPr/>
        </p:nvSpPr>
        <p:spPr bwMode="auto">
          <a:xfrm>
            <a:off x="1524001" y="3433764"/>
            <a:ext cx="5521325" cy="646331"/>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endParaRPr lang="en-US" sz="2400">
              <a:latin typeface="Times New Roman" pitchFamily="18" charset="0"/>
            </a:endParaRPr>
          </a:p>
        </p:txBody>
      </p:sp>
      <p:sp>
        <p:nvSpPr>
          <p:cNvPr id="10247" name="Rectangle 38"/>
          <p:cNvSpPr>
            <a:spLocks noChangeArrowheads="1"/>
          </p:cNvSpPr>
          <p:nvPr/>
        </p:nvSpPr>
        <p:spPr bwMode="auto">
          <a:xfrm>
            <a:off x="1524000" y="3473450"/>
            <a:ext cx="9144000" cy="677108"/>
          </a:xfrm>
          <a:prstGeom prst="rect">
            <a:avLst/>
          </a:prstGeom>
          <a:noFill/>
          <a:ln w="9525">
            <a:noFill/>
            <a:miter lim="800000"/>
            <a:headEnd/>
            <a:tailEnd/>
          </a:ln>
        </p:spPr>
        <p:txBody>
          <a:bodyPr>
            <a:spAutoFit/>
          </a:bodyPr>
          <a:lstStyle/>
          <a:p>
            <a:pPr eaLnBrk="1" hangingPunct="1"/>
            <a:br>
              <a:rPr lang="en-US" sz="1400">
                <a:latin typeface="Times New Roman" pitchFamily="18" charset="0"/>
                <a:cs typeface="Times New Roman" pitchFamily="18" charset="0"/>
              </a:rPr>
            </a:br>
            <a:endParaRPr lang="en-US" sz="2400">
              <a:latin typeface="Times New Roman" pitchFamily="18" charset="0"/>
            </a:endParaRPr>
          </a:p>
        </p:txBody>
      </p:sp>
      <p:pic>
        <p:nvPicPr>
          <p:cNvPr id="2" name="Picture 1">
            <a:extLst>
              <a:ext uri="{FF2B5EF4-FFF2-40B4-BE49-F238E27FC236}">
                <a16:creationId xmlns:a16="http://schemas.microsoft.com/office/drawing/2014/main" id="{D64724CB-FFC3-6544-A0BC-D5F5C9A723BC}"/>
              </a:ext>
            </a:extLst>
          </p:cNvPr>
          <p:cNvPicPr>
            <a:picLocks noChangeAspect="1"/>
          </p:cNvPicPr>
          <p:nvPr/>
        </p:nvPicPr>
        <p:blipFill rotWithShape="1">
          <a:blip r:embed="rId3"/>
          <a:srcRect l="1332" t="3264" r="3667" b="10067"/>
          <a:stretch/>
        </p:blipFill>
        <p:spPr>
          <a:xfrm>
            <a:off x="1645920" y="365760"/>
            <a:ext cx="8686800" cy="5943600"/>
          </a:xfrm>
          <a:prstGeom prst="rect">
            <a:avLst/>
          </a:prstGeom>
        </p:spPr>
      </p:pic>
    </p:spTree>
    <p:extLst>
      <p:ext uri="{BB962C8B-B14F-4D97-AF65-F5344CB8AC3E}">
        <p14:creationId xmlns:p14="http://schemas.microsoft.com/office/powerpoint/2010/main" val="355614953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2811464" y="685801"/>
            <a:ext cx="6973887" cy="644525"/>
          </a:xfrm>
        </p:spPr>
        <p:txBody>
          <a:bodyPr>
            <a:normAutofit fontScale="90000"/>
          </a:bodyPr>
          <a:lstStyle/>
          <a:p>
            <a:pPr eaLnBrk="1" hangingPunct="1"/>
            <a:r>
              <a:rPr lang="en-US" i="1">
                <a:latin typeface="Courier New" pitchFamily="49" charset="0"/>
                <a:cs typeface="Courier New" pitchFamily="49" charset="0"/>
              </a:rPr>
              <a:t>if-else</a:t>
            </a:r>
            <a:r>
              <a:rPr lang="en-US"/>
              <a:t> Selection Structure</a:t>
            </a:r>
          </a:p>
        </p:txBody>
      </p:sp>
      <p:sp>
        <p:nvSpPr>
          <p:cNvPr id="11268" name="AutoShape 4"/>
          <p:cNvSpPr>
            <a:spLocks noChangeArrowheads="1"/>
          </p:cNvSpPr>
          <p:nvPr/>
        </p:nvSpPr>
        <p:spPr bwMode="auto">
          <a:xfrm>
            <a:off x="5029200" y="2667000"/>
            <a:ext cx="1905000" cy="1524000"/>
          </a:xfrm>
          <a:prstGeom prst="diamond">
            <a:avLst/>
          </a:prstGeom>
          <a:solidFill>
            <a:srgbClr val="FFFF66"/>
          </a:solidFill>
          <a:ln w="9525">
            <a:solidFill>
              <a:schemeClr val="tx1"/>
            </a:solidFill>
            <a:miter lim="800000"/>
            <a:headEnd/>
            <a:tailEnd/>
          </a:ln>
        </p:spPr>
        <p:txBody>
          <a:bodyPr wrap="none" anchor="ctr"/>
          <a:lstStyle/>
          <a:p>
            <a:pPr algn="ctr">
              <a:spcBef>
                <a:spcPct val="50000"/>
              </a:spcBef>
            </a:pPr>
            <a:endParaRPr lang="en-US" sz="1200" b="1">
              <a:solidFill>
                <a:srgbClr val="000000"/>
              </a:solidFill>
              <a:latin typeface="Times New Roman" pitchFamily="18" charset="0"/>
              <a:cs typeface="Times New Roman" pitchFamily="18" charset="0"/>
            </a:endParaRPr>
          </a:p>
        </p:txBody>
      </p:sp>
      <p:sp>
        <p:nvSpPr>
          <p:cNvPr id="11269" name="Line 5"/>
          <p:cNvSpPr>
            <a:spLocks noChangeShapeType="1"/>
          </p:cNvSpPr>
          <p:nvPr/>
        </p:nvSpPr>
        <p:spPr bwMode="auto">
          <a:xfrm>
            <a:off x="5994399" y="1981200"/>
            <a:ext cx="0" cy="685800"/>
          </a:xfrm>
          <a:prstGeom prst="line">
            <a:avLst/>
          </a:prstGeom>
          <a:noFill/>
          <a:ln w="9525">
            <a:solidFill>
              <a:schemeClr val="tx1"/>
            </a:solidFill>
            <a:round/>
            <a:headEnd/>
            <a:tailEnd type="triangle" w="med" len="med"/>
          </a:ln>
        </p:spPr>
        <p:txBody>
          <a:bodyPr wrap="none" anchor="ctr"/>
          <a:lstStyle/>
          <a:p>
            <a:endParaRPr lang="en-US"/>
          </a:p>
        </p:txBody>
      </p:sp>
      <p:sp>
        <p:nvSpPr>
          <p:cNvPr id="11270" name="Line 6"/>
          <p:cNvSpPr>
            <a:spLocks noChangeShapeType="1"/>
          </p:cNvSpPr>
          <p:nvPr/>
        </p:nvSpPr>
        <p:spPr bwMode="auto">
          <a:xfrm>
            <a:off x="6934200" y="3429000"/>
            <a:ext cx="990600" cy="0"/>
          </a:xfrm>
          <a:prstGeom prst="line">
            <a:avLst/>
          </a:prstGeom>
          <a:noFill/>
          <a:ln w="9525">
            <a:solidFill>
              <a:schemeClr val="tx1"/>
            </a:solidFill>
            <a:round/>
            <a:headEnd/>
            <a:tailEnd/>
          </a:ln>
        </p:spPr>
        <p:txBody>
          <a:bodyPr wrap="none" anchor="ctr"/>
          <a:lstStyle/>
          <a:p>
            <a:endParaRPr lang="en-US"/>
          </a:p>
        </p:txBody>
      </p:sp>
      <p:sp>
        <p:nvSpPr>
          <p:cNvPr id="11271" name="Line 7"/>
          <p:cNvSpPr>
            <a:spLocks noChangeShapeType="1"/>
          </p:cNvSpPr>
          <p:nvPr/>
        </p:nvSpPr>
        <p:spPr bwMode="auto">
          <a:xfrm flipH="1">
            <a:off x="6019800" y="5257800"/>
            <a:ext cx="1905000" cy="0"/>
          </a:xfrm>
          <a:prstGeom prst="line">
            <a:avLst/>
          </a:prstGeom>
          <a:noFill/>
          <a:ln w="9525">
            <a:solidFill>
              <a:schemeClr val="tx1"/>
            </a:solidFill>
            <a:round/>
            <a:headEnd/>
            <a:tailEnd type="triangle" w="med" len="med"/>
          </a:ln>
        </p:spPr>
        <p:txBody>
          <a:bodyPr wrap="none" anchor="ctr"/>
          <a:lstStyle/>
          <a:p>
            <a:endParaRPr lang="en-US"/>
          </a:p>
        </p:txBody>
      </p:sp>
      <p:sp>
        <p:nvSpPr>
          <p:cNvPr id="11272" name="AutoShape 8"/>
          <p:cNvSpPr>
            <a:spLocks noChangeArrowheads="1"/>
          </p:cNvSpPr>
          <p:nvPr/>
        </p:nvSpPr>
        <p:spPr bwMode="auto">
          <a:xfrm>
            <a:off x="2895600" y="4038600"/>
            <a:ext cx="2057400" cy="685800"/>
          </a:xfrm>
          <a:prstGeom prst="roundRect">
            <a:avLst>
              <a:gd name="adj" fmla="val 16667"/>
            </a:avLst>
          </a:prstGeom>
          <a:solidFill>
            <a:srgbClr val="CCCCFF"/>
          </a:solidFill>
          <a:ln w="9525">
            <a:solidFill>
              <a:schemeClr val="tx1"/>
            </a:solidFill>
            <a:round/>
            <a:headEnd/>
            <a:tailEnd/>
          </a:ln>
        </p:spPr>
        <p:txBody>
          <a:bodyPr wrap="none" anchor="ctr"/>
          <a:lstStyle/>
          <a:p>
            <a:endParaRPr lang="en-US"/>
          </a:p>
        </p:txBody>
      </p:sp>
      <p:sp>
        <p:nvSpPr>
          <p:cNvPr id="11273" name="Line 9"/>
          <p:cNvSpPr>
            <a:spLocks noChangeShapeType="1"/>
          </p:cNvSpPr>
          <p:nvPr/>
        </p:nvSpPr>
        <p:spPr bwMode="auto">
          <a:xfrm>
            <a:off x="7924800" y="3429000"/>
            <a:ext cx="0" cy="609600"/>
          </a:xfrm>
          <a:prstGeom prst="line">
            <a:avLst/>
          </a:prstGeom>
          <a:noFill/>
          <a:ln w="9525">
            <a:solidFill>
              <a:schemeClr val="tx1"/>
            </a:solidFill>
            <a:round/>
            <a:headEnd/>
            <a:tailEnd/>
          </a:ln>
        </p:spPr>
        <p:txBody>
          <a:bodyPr wrap="none" anchor="ctr"/>
          <a:lstStyle/>
          <a:p>
            <a:endParaRPr lang="en-US"/>
          </a:p>
        </p:txBody>
      </p:sp>
      <p:sp>
        <p:nvSpPr>
          <p:cNvPr id="11274" name="Line 10"/>
          <p:cNvSpPr>
            <a:spLocks noChangeShapeType="1"/>
          </p:cNvSpPr>
          <p:nvPr/>
        </p:nvSpPr>
        <p:spPr bwMode="auto">
          <a:xfrm>
            <a:off x="7924800" y="4495800"/>
            <a:ext cx="0" cy="762000"/>
          </a:xfrm>
          <a:prstGeom prst="line">
            <a:avLst/>
          </a:prstGeom>
          <a:noFill/>
          <a:ln w="9525">
            <a:solidFill>
              <a:schemeClr val="tx1"/>
            </a:solidFill>
            <a:round/>
            <a:headEnd/>
            <a:tailEnd/>
          </a:ln>
        </p:spPr>
        <p:txBody>
          <a:bodyPr wrap="none" anchor="ctr"/>
          <a:lstStyle/>
          <a:p>
            <a:endParaRPr lang="en-US"/>
          </a:p>
        </p:txBody>
      </p:sp>
      <p:sp>
        <p:nvSpPr>
          <p:cNvPr id="11278" name="Text Box 15"/>
          <p:cNvSpPr txBox="1">
            <a:spLocks noChangeArrowheads="1"/>
          </p:cNvSpPr>
          <p:nvPr/>
        </p:nvSpPr>
        <p:spPr bwMode="auto">
          <a:xfrm>
            <a:off x="4267201" y="2895600"/>
            <a:ext cx="710451" cy="369332"/>
          </a:xfrm>
          <a:prstGeom prst="rect">
            <a:avLst/>
          </a:prstGeom>
          <a:noFill/>
          <a:ln w="9525">
            <a:noFill/>
            <a:miter lim="800000"/>
            <a:headEnd/>
            <a:tailEnd/>
          </a:ln>
        </p:spPr>
        <p:txBody>
          <a:bodyPr wrap="none">
            <a:spAutoFit/>
          </a:bodyPr>
          <a:lstStyle/>
          <a:p>
            <a:pPr eaLnBrk="1" hangingPunct="1">
              <a:spcBef>
                <a:spcPct val="50000"/>
              </a:spcBef>
            </a:pPr>
            <a:r>
              <a:rPr lang="en-US" b="1" dirty="0">
                <a:latin typeface="Arial" charset="0"/>
              </a:rPr>
              <a:t>false</a:t>
            </a:r>
          </a:p>
        </p:txBody>
      </p:sp>
      <p:sp>
        <p:nvSpPr>
          <p:cNvPr id="11279" name="Text Box 16"/>
          <p:cNvSpPr txBox="1">
            <a:spLocks noChangeArrowheads="1"/>
          </p:cNvSpPr>
          <p:nvPr/>
        </p:nvSpPr>
        <p:spPr bwMode="auto">
          <a:xfrm>
            <a:off x="6934201" y="2895600"/>
            <a:ext cx="828675" cy="369332"/>
          </a:xfrm>
          <a:prstGeom prst="rect">
            <a:avLst/>
          </a:prstGeom>
          <a:noFill/>
          <a:ln w="9525">
            <a:noFill/>
            <a:miter lim="800000"/>
            <a:headEnd/>
            <a:tailEnd/>
          </a:ln>
        </p:spPr>
        <p:txBody>
          <a:bodyPr>
            <a:spAutoFit/>
          </a:bodyPr>
          <a:lstStyle/>
          <a:p>
            <a:pPr eaLnBrk="1" hangingPunct="1"/>
            <a:r>
              <a:rPr lang="en-US" b="1" dirty="0">
                <a:latin typeface="Arial" charset="0"/>
              </a:rPr>
              <a:t>true</a:t>
            </a:r>
          </a:p>
        </p:txBody>
      </p:sp>
      <p:sp>
        <p:nvSpPr>
          <p:cNvPr id="11280" name="Line 17"/>
          <p:cNvSpPr>
            <a:spLocks noChangeShapeType="1"/>
          </p:cNvSpPr>
          <p:nvPr/>
        </p:nvSpPr>
        <p:spPr bwMode="auto">
          <a:xfrm>
            <a:off x="5943600" y="5410200"/>
            <a:ext cx="0" cy="666750"/>
          </a:xfrm>
          <a:prstGeom prst="line">
            <a:avLst/>
          </a:prstGeom>
          <a:noFill/>
          <a:ln w="9525">
            <a:solidFill>
              <a:schemeClr val="tx1"/>
            </a:solidFill>
            <a:round/>
            <a:headEnd/>
            <a:tailEnd type="triangle" w="med" len="med"/>
          </a:ln>
        </p:spPr>
        <p:txBody>
          <a:bodyPr wrap="none" anchor="ctr"/>
          <a:lstStyle/>
          <a:p>
            <a:endParaRPr lang="en-US"/>
          </a:p>
        </p:txBody>
      </p:sp>
      <p:sp>
        <p:nvSpPr>
          <p:cNvPr id="11281" name="Line 18"/>
          <p:cNvSpPr>
            <a:spLocks noChangeShapeType="1"/>
          </p:cNvSpPr>
          <p:nvPr/>
        </p:nvSpPr>
        <p:spPr bwMode="auto">
          <a:xfrm flipH="1">
            <a:off x="3886200" y="3429000"/>
            <a:ext cx="1143000" cy="0"/>
          </a:xfrm>
          <a:prstGeom prst="line">
            <a:avLst/>
          </a:prstGeom>
          <a:noFill/>
          <a:ln w="9525">
            <a:solidFill>
              <a:schemeClr val="tx1"/>
            </a:solidFill>
            <a:round/>
            <a:headEnd/>
            <a:tailEnd/>
          </a:ln>
        </p:spPr>
        <p:txBody>
          <a:bodyPr wrap="none" anchor="ctr"/>
          <a:lstStyle/>
          <a:p>
            <a:endParaRPr lang="en-US"/>
          </a:p>
        </p:txBody>
      </p:sp>
      <p:sp>
        <p:nvSpPr>
          <p:cNvPr id="11283" name="Line 20"/>
          <p:cNvSpPr>
            <a:spLocks noChangeShapeType="1"/>
          </p:cNvSpPr>
          <p:nvPr/>
        </p:nvSpPr>
        <p:spPr bwMode="auto">
          <a:xfrm>
            <a:off x="3886200" y="3429000"/>
            <a:ext cx="0" cy="609600"/>
          </a:xfrm>
          <a:prstGeom prst="line">
            <a:avLst/>
          </a:prstGeom>
          <a:noFill/>
          <a:ln w="9525">
            <a:solidFill>
              <a:schemeClr val="tx1"/>
            </a:solidFill>
            <a:round/>
            <a:headEnd/>
            <a:tailEnd/>
          </a:ln>
        </p:spPr>
        <p:txBody>
          <a:bodyPr wrap="none" anchor="ctr"/>
          <a:lstStyle/>
          <a:p>
            <a:endParaRPr lang="en-US"/>
          </a:p>
        </p:txBody>
      </p:sp>
      <p:sp>
        <p:nvSpPr>
          <p:cNvPr id="11284" name="Line 21"/>
          <p:cNvSpPr>
            <a:spLocks noChangeShapeType="1"/>
          </p:cNvSpPr>
          <p:nvPr/>
        </p:nvSpPr>
        <p:spPr bwMode="auto">
          <a:xfrm>
            <a:off x="3886200" y="4724400"/>
            <a:ext cx="0" cy="533400"/>
          </a:xfrm>
          <a:prstGeom prst="line">
            <a:avLst/>
          </a:prstGeom>
          <a:noFill/>
          <a:ln w="9525">
            <a:solidFill>
              <a:schemeClr val="tx1"/>
            </a:solidFill>
            <a:round/>
            <a:headEnd/>
            <a:tailEnd/>
          </a:ln>
        </p:spPr>
        <p:txBody>
          <a:bodyPr wrap="none" anchor="ctr"/>
          <a:lstStyle/>
          <a:p>
            <a:endParaRPr lang="en-US"/>
          </a:p>
        </p:txBody>
      </p:sp>
      <p:sp>
        <p:nvSpPr>
          <p:cNvPr id="11285" name="Line 22"/>
          <p:cNvSpPr>
            <a:spLocks noChangeShapeType="1"/>
          </p:cNvSpPr>
          <p:nvPr/>
        </p:nvSpPr>
        <p:spPr bwMode="auto">
          <a:xfrm>
            <a:off x="3886200" y="5257800"/>
            <a:ext cx="1981200" cy="0"/>
          </a:xfrm>
          <a:prstGeom prst="line">
            <a:avLst/>
          </a:prstGeom>
          <a:noFill/>
          <a:ln w="9525">
            <a:solidFill>
              <a:schemeClr val="tx1"/>
            </a:solidFill>
            <a:round/>
            <a:headEnd/>
            <a:tailEnd type="triangle" w="med" len="med"/>
          </a:ln>
        </p:spPr>
        <p:txBody>
          <a:bodyPr wrap="none" anchor="ctr"/>
          <a:lstStyle/>
          <a:p>
            <a:endParaRPr lang="en-US"/>
          </a:p>
        </p:txBody>
      </p:sp>
      <p:sp>
        <p:nvSpPr>
          <p:cNvPr id="11286" name="Text Box 23"/>
          <p:cNvSpPr>
            <a:spLocks noGrp="1" noChangeArrowheads="1"/>
          </p:cNvSpPr>
          <p:nvPr>
            <p:ph type="body" idx="1"/>
          </p:nvPr>
        </p:nvSpPr>
        <p:spPr>
          <a:xfrm>
            <a:off x="1905000" y="1600200"/>
            <a:ext cx="2971800" cy="914400"/>
          </a:xfrm>
          <a:noFill/>
        </p:spPr>
        <p:txBody>
          <a:bodyPr/>
          <a:lstStyle/>
          <a:p>
            <a:pPr>
              <a:buNone/>
            </a:pPr>
            <a:r>
              <a:rPr lang="en-US" i="1" dirty="0"/>
              <a:t> if-else </a:t>
            </a:r>
            <a:r>
              <a:rPr lang="en-US" dirty="0"/>
              <a:t>statement</a:t>
            </a:r>
            <a:endParaRPr lang="en-US" i="1" dirty="0">
              <a:latin typeface="Courier New" pitchFamily="49" charset="0"/>
              <a:cs typeface="Courier New" pitchFamily="49" charset="0"/>
            </a:endParaRPr>
          </a:p>
        </p:txBody>
      </p:sp>
      <p:sp>
        <p:nvSpPr>
          <p:cNvPr id="11287" name="Text Box 24"/>
          <p:cNvSpPr txBox="1">
            <a:spLocks noChangeArrowheads="1"/>
          </p:cNvSpPr>
          <p:nvPr/>
        </p:nvSpPr>
        <p:spPr bwMode="auto">
          <a:xfrm>
            <a:off x="3130580" y="4202668"/>
            <a:ext cx="1377300" cy="369332"/>
          </a:xfrm>
          <a:prstGeom prst="rect">
            <a:avLst/>
          </a:prstGeom>
          <a:noFill/>
          <a:ln w="9525">
            <a:noFill/>
            <a:miter lim="800000"/>
            <a:headEnd/>
            <a:tailEnd/>
          </a:ln>
        </p:spPr>
        <p:txBody>
          <a:bodyPr wrap="none">
            <a:spAutoFit/>
          </a:bodyPr>
          <a:lstStyle/>
          <a:p>
            <a:pPr eaLnBrk="1" hangingPunct="1"/>
            <a:r>
              <a:rPr lang="en-US" b="1" dirty="0">
                <a:latin typeface="Arial" charset="0"/>
              </a:rPr>
              <a:t>false block</a:t>
            </a:r>
          </a:p>
        </p:txBody>
      </p:sp>
      <p:sp>
        <p:nvSpPr>
          <p:cNvPr id="11289" name="Oval 27"/>
          <p:cNvSpPr>
            <a:spLocks noChangeArrowheads="1"/>
          </p:cNvSpPr>
          <p:nvPr/>
        </p:nvSpPr>
        <p:spPr bwMode="auto">
          <a:xfrm>
            <a:off x="5867400" y="4998126"/>
            <a:ext cx="259766" cy="519351"/>
          </a:xfrm>
          <a:prstGeom prst="ellipse">
            <a:avLst/>
          </a:prstGeom>
          <a:noFill/>
          <a:ln w="9525">
            <a:solidFill>
              <a:schemeClr val="tx1"/>
            </a:solidFill>
            <a:round/>
            <a:headEnd/>
            <a:tailEnd/>
          </a:ln>
        </p:spPr>
        <p:txBody>
          <a:bodyPr wrap="none" anchor="ctr">
            <a:spAutoFit/>
          </a:bodyPr>
          <a:lstStyle/>
          <a:p>
            <a:endParaRPr lang="en-US"/>
          </a:p>
        </p:txBody>
      </p:sp>
      <p:sp>
        <p:nvSpPr>
          <p:cNvPr id="27" name="Text Box 12"/>
          <p:cNvSpPr txBox="1">
            <a:spLocks noChangeArrowheads="1"/>
          </p:cNvSpPr>
          <p:nvPr/>
        </p:nvSpPr>
        <p:spPr bwMode="auto">
          <a:xfrm>
            <a:off x="5257800" y="3048001"/>
            <a:ext cx="1428596" cy="646331"/>
          </a:xfrm>
          <a:prstGeom prst="rect">
            <a:avLst/>
          </a:prstGeom>
          <a:noFill/>
          <a:ln w="9525">
            <a:noFill/>
            <a:miter lim="800000"/>
            <a:headEnd/>
            <a:tailEnd/>
          </a:ln>
        </p:spPr>
        <p:txBody>
          <a:bodyPr wrap="none">
            <a:spAutoFit/>
          </a:bodyPr>
          <a:lstStyle/>
          <a:p>
            <a:pPr algn="ctr" eaLnBrk="1" hangingPunct="1"/>
            <a:r>
              <a:rPr lang="en-US" b="1" dirty="0">
                <a:latin typeface="Arial" charset="0"/>
              </a:rPr>
              <a:t>Boolean</a:t>
            </a:r>
          </a:p>
          <a:p>
            <a:pPr algn="ctr" eaLnBrk="1" hangingPunct="1"/>
            <a:r>
              <a:rPr lang="en-US" b="1" dirty="0">
                <a:latin typeface="Arial" charset="0"/>
              </a:rPr>
              <a:t>Expression</a:t>
            </a:r>
          </a:p>
        </p:txBody>
      </p:sp>
      <p:sp>
        <p:nvSpPr>
          <p:cNvPr id="11282" name="AutoShape 19"/>
          <p:cNvSpPr>
            <a:spLocks noChangeArrowheads="1"/>
          </p:cNvSpPr>
          <p:nvPr/>
        </p:nvSpPr>
        <p:spPr bwMode="auto">
          <a:xfrm>
            <a:off x="7010400" y="4038600"/>
            <a:ext cx="2057400" cy="685800"/>
          </a:xfrm>
          <a:prstGeom prst="roundRect">
            <a:avLst>
              <a:gd name="adj" fmla="val 16667"/>
            </a:avLst>
          </a:prstGeom>
          <a:solidFill>
            <a:srgbClr val="CCCCFF"/>
          </a:solidFill>
          <a:ln w="9525">
            <a:solidFill>
              <a:schemeClr val="tx1"/>
            </a:solidFill>
            <a:round/>
            <a:headEnd/>
            <a:tailEnd/>
          </a:ln>
        </p:spPr>
        <p:txBody>
          <a:bodyPr wrap="none" anchor="ctr"/>
          <a:lstStyle/>
          <a:p>
            <a:endParaRPr lang="en-US"/>
          </a:p>
        </p:txBody>
      </p:sp>
      <p:sp>
        <p:nvSpPr>
          <p:cNvPr id="11275" name="Text Box 11"/>
          <p:cNvSpPr txBox="1">
            <a:spLocks noChangeArrowheads="1"/>
          </p:cNvSpPr>
          <p:nvPr/>
        </p:nvSpPr>
        <p:spPr bwMode="auto">
          <a:xfrm>
            <a:off x="7361540" y="4202668"/>
            <a:ext cx="1287532" cy="369332"/>
          </a:xfrm>
          <a:prstGeom prst="rect">
            <a:avLst/>
          </a:prstGeom>
          <a:noFill/>
          <a:ln w="9525">
            <a:noFill/>
            <a:miter lim="800000"/>
            <a:headEnd/>
            <a:tailEnd/>
          </a:ln>
        </p:spPr>
        <p:txBody>
          <a:bodyPr wrap="none">
            <a:spAutoFit/>
          </a:bodyPr>
          <a:lstStyle/>
          <a:p>
            <a:pPr eaLnBrk="1" hangingPunct="1"/>
            <a:r>
              <a:rPr lang="en-US" b="1" dirty="0">
                <a:latin typeface="Arial" charset="0"/>
              </a:rPr>
              <a:t>true block</a:t>
            </a:r>
          </a:p>
        </p:txBody>
      </p:sp>
    </p:spTree>
    <p:extLst>
      <p:ext uri="{BB962C8B-B14F-4D97-AF65-F5344CB8AC3E}">
        <p14:creationId xmlns:p14="http://schemas.microsoft.com/office/powerpoint/2010/main" val="65233552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26"/>
          <p:cNvSpPr>
            <a:spLocks noGrp="1" noChangeArrowheads="1"/>
          </p:cNvSpPr>
          <p:nvPr>
            <p:ph type="title"/>
          </p:nvPr>
        </p:nvSpPr>
        <p:spPr>
          <a:xfrm>
            <a:off x="2590801" y="411444"/>
            <a:ext cx="7793037" cy="1112556"/>
          </a:xfrm>
        </p:spPr>
        <p:txBody>
          <a:bodyPr>
            <a:normAutofit/>
          </a:bodyPr>
          <a:lstStyle/>
          <a:p>
            <a:pPr eaLnBrk="1" hangingPunct="1"/>
            <a:r>
              <a:rPr lang="en-US" noProof="1"/>
              <a:t>Another </a:t>
            </a:r>
            <a:r>
              <a:rPr lang="en-US" sz="3200" i="1" noProof="1">
                <a:latin typeface="Courier New" pitchFamily="49" charset="0"/>
              </a:rPr>
              <a:t>if-else</a:t>
            </a:r>
            <a:r>
              <a:rPr lang="en-US" sz="3200" noProof="1">
                <a:latin typeface="Courier New" pitchFamily="49" charset="0"/>
              </a:rPr>
              <a:t> </a:t>
            </a:r>
            <a:r>
              <a:rPr lang="en-US" noProof="1"/>
              <a:t>Example</a:t>
            </a:r>
            <a:endParaRPr lang="en-US" dirty="0"/>
          </a:p>
        </p:txBody>
      </p:sp>
      <p:sp>
        <p:nvSpPr>
          <p:cNvPr id="9220" name="Rectangle 1027"/>
          <p:cNvSpPr>
            <a:spLocks noGrp="1" noChangeArrowheads="1"/>
          </p:cNvSpPr>
          <p:nvPr>
            <p:ph type="body" idx="1"/>
          </p:nvPr>
        </p:nvSpPr>
        <p:spPr>
          <a:xfrm>
            <a:off x="2590800" y="1981200"/>
            <a:ext cx="7543800" cy="3810000"/>
          </a:xfrm>
        </p:spPr>
        <p:txBody>
          <a:bodyPr>
            <a:normAutofit fontScale="70000" lnSpcReduction="20000"/>
          </a:bodyPr>
          <a:lstStyle/>
          <a:p>
            <a:pPr marL="0" indent="0">
              <a:buNone/>
            </a:pPr>
            <a:r>
              <a:rPr lang="en-US" dirty="0" err="1">
                <a:solidFill>
                  <a:srgbClr val="0070C0"/>
                </a:solidFill>
                <a:latin typeface="Courier New" charset="0"/>
                <a:ea typeface="Courier New" charset="0"/>
                <a:cs typeface="Courier New" charset="0"/>
              </a:rPr>
              <a:t>int</a:t>
            </a:r>
            <a:r>
              <a:rPr lang="en-US" dirty="0">
                <a:latin typeface="Courier New" charset="0"/>
                <a:ea typeface="Courier New" charset="0"/>
                <a:cs typeface="Courier New" charset="0"/>
              </a:rPr>
              <a:t> age;</a:t>
            </a:r>
          </a:p>
          <a:p>
            <a:pPr marL="0" indent="0">
              <a:buNone/>
            </a:pPr>
            <a:r>
              <a:rPr lang="en-US" dirty="0" err="1">
                <a:latin typeface="Courier New" charset="0"/>
                <a:ea typeface="Courier New" charset="0"/>
                <a:cs typeface="Courier New" charset="0"/>
              </a:rPr>
              <a:t>scanf</a:t>
            </a:r>
            <a:r>
              <a:rPr lang="en-US" dirty="0">
                <a:latin typeface="Courier New" charset="0"/>
                <a:ea typeface="Courier New" charset="0"/>
                <a:cs typeface="Courier New" charset="0"/>
              </a:rPr>
              <a:t>(</a:t>
            </a:r>
            <a:r>
              <a:rPr lang="en-US" dirty="0">
                <a:solidFill>
                  <a:srgbClr val="C00000"/>
                </a:solidFill>
                <a:latin typeface="Courier New" charset="0"/>
                <a:ea typeface="Courier New" charset="0"/>
                <a:cs typeface="Courier New" charset="0"/>
              </a:rPr>
              <a:t>“%d”</a:t>
            </a:r>
            <a:r>
              <a:rPr lang="en-US" dirty="0">
                <a:latin typeface="Courier New" charset="0"/>
                <a:ea typeface="Courier New" charset="0"/>
                <a:cs typeface="Courier New" charset="0"/>
              </a:rPr>
              <a:t>, &amp;age); </a:t>
            </a:r>
          </a:p>
          <a:p>
            <a:pPr marL="0" indent="0">
              <a:buNone/>
            </a:pPr>
            <a:r>
              <a:rPr lang="en-US" dirty="0">
                <a:solidFill>
                  <a:srgbClr val="0070C0"/>
                </a:solidFill>
                <a:latin typeface="Courier New" charset="0"/>
                <a:ea typeface="Courier New" charset="0"/>
                <a:cs typeface="Courier New" charset="0"/>
              </a:rPr>
              <a:t>if</a:t>
            </a:r>
            <a:r>
              <a:rPr lang="en-US" dirty="0">
                <a:latin typeface="Courier New" charset="0"/>
                <a:ea typeface="Courier New" charset="0"/>
                <a:cs typeface="Courier New" charset="0"/>
              </a:rPr>
              <a:t> ((age &gt;= 13) &amp;&amp; (age &lt;= 19)) { </a:t>
            </a:r>
          </a:p>
          <a:p>
            <a:pPr marL="0" indent="0">
              <a:buNone/>
            </a:pP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("You are a teenager\n"); </a:t>
            </a:r>
          </a:p>
          <a:p>
            <a:pPr marL="0" indent="0">
              <a:buNone/>
            </a:pPr>
            <a:r>
              <a:rPr lang="en-US" dirty="0">
                <a:latin typeface="Courier New" charset="0"/>
                <a:ea typeface="Courier New" charset="0"/>
                <a:cs typeface="Courier New" charset="0"/>
              </a:rPr>
              <a:t>}</a:t>
            </a:r>
          </a:p>
          <a:p>
            <a:pPr marL="0" indent="0">
              <a:buNone/>
            </a:pPr>
            <a:r>
              <a:rPr lang="en-US" dirty="0">
                <a:solidFill>
                  <a:srgbClr val="0070C0"/>
                </a:solidFill>
                <a:latin typeface="Courier New" charset="0"/>
                <a:ea typeface="Courier New" charset="0"/>
                <a:cs typeface="Courier New" charset="0"/>
              </a:rPr>
              <a:t>else</a:t>
            </a:r>
            <a:r>
              <a:rPr lang="en-US" dirty="0">
                <a:latin typeface="Courier New" charset="0"/>
                <a:ea typeface="Courier New" charset="0"/>
                <a:cs typeface="Courier New" charset="0"/>
              </a:rPr>
              <a:t> {</a:t>
            </a:r>
          </a:p>
          <a:p>
            <a:pPr marL="0" indent="0">
              <a:buNone/>
            </a:pPr>
            <a:r>
              <a:rPr lang="en-US" dirty="0">
                <a:latin typeface="Courier New" charset="0"/>
                <a:ea typeface="Courier New" charset="0"/>
                <a:cs typeface="Courier New" charset="0"/>
              </a:rPr>
              <a:t>   </a:t>
            </a: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("You are not a teenager\n"); </a:t>
            </a:r>
          </a:p>
          <a:p>
            <a:pPr marL="0" indent="0">
              <a:buNone/>
            </a:pPr>
            <a:r>
              <a:rPr lang="en-US" dirty="0">
                <a:latin typeface="Courier New" charset="0"/>
                <a:ea typeface="Courier New" charset="0"/>
                <a:cs typeface="Courier New" charset="0"/>
              </a:rPr>
              <a:t>}</a:t>
            </a:r>
          </a:p>
          <a:p>
            <a:pPr marL="0" indent="0">
              <a:buNone/>
            </a:pPr>
            <a:endParaRPr lang="en-US" dirty="0">
              <a:latin typeface="Courier New" charset="0"/>
              <a:ea typeface="Courier New" charset="0"/>
              <a:cs typeface="Courier New" charset="0"/>
            </a:endParaRPr>
          </a:p>
          <a:p>
            <a:pPr marL="0" indent="0">
              <a:buNone/>
            </a:pPr>
            <a:r>
              <a:rPr lang="en-US" dirty="0">
                <a:latin typeface="Courier New" charset="0"/>
                <a:ea typeface="Courier New" charset="0"/>
                <a:cs typeface="Courier New" charset="0"/>
              </a:rPr>
              <a:t>  </a:t>
            </a:r>
          </a:p>
          <a:p>
            <a:pPr marL="0" indent="0">
              <a:buNone/>
            </a:pPr>
            <a:r>
              <a:rPr lang="en-US" dirty="0">
                <a:latin typeface="Courier New" charset="0"/>
                <a:ea typeface="Courier New" charset="0"/>
                <a:cs typeface="Courier New" charset="0"/>
              </a:rPr>
              <a:t>     </a:t>
            </a:r>
          </a:p>
        </p:txBody>
      </p:sp>
    </p:spTree>
    <p:extLst>
      <p:ext uri="{BB962C8B-B14F-4D97-AF65-F5344CB8AC3E}">
        <p14:creationId xmlns:p14="http://schemas.microsoft.com/office/powerpoint/2010/main" val="41149430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pPr eaLnBrk="1" hangingPunct="1"/>
            <a:r>
              <a:rPr lang="en-US" noProof="1"/>
              <a:t>The </a:t>
            </a:r>
            <a:r>
              <a:rPr lang="en-US" noProof="1">
                <a:latin typeface="Courier New" pitchFamily="49" charset="0"/>
              </a:rPr>
              <a:t>if-else</a:t>
            </a:r>
            <a:r>
              <a:rPr lang="en-US" noProof="1"/>
              <a:t> Selection Structure</a:t>
            </a:r>
            <a:endParaRPr lang="en-US" dirty="0"/>
          </a:p>
        </p:txBody>
      </p:sp>
      <p:sp>
        <p:nvSpPr>
          <p:cNvPr id="18436" name="Rectangle 5"/>
          <p:cNvSpPr>
            <a:spLocks noGrp="1" noChangeArrowheads="1"/>
          </p:cNvSpPr>
          <p:nvPr>
            <p:ph type="body" idx="1"/>
          </p:nvPr>
        </p:nvSpPr>
        <p:spPr>
          <a:xfrm>
            <a:off x="2286000" y="1752600"/>
            <a:ext cx="7924800" cy="5105400"/>
          </a:xfrm>
        </p:spPr>
        <p:txBody>
          <a:bodyPr/>
          <a:lstStyle/>
          <a:p>
            <a:pPr eaLnBrk="1" hangingPunct="1">
              <a:lnSpc>
                <a:spcPct val="90000"/>
              </a:lnSpc>
            </a:pPr>
            <a:r>
              <a:rPr lang="en-US" dirty="0"/>
              <a:t>Nested </a:t>
            </a:r>
            <a:r>
              <a:rPr lang="en-US" i="1" dirty="0">
                <a:latin typeface="Courier New" pitchFamily="49" charset="0"/>
              </a:rPr>
              <a:t>if-else</a:t>
            </a:r>
            <a:r>
              <a:rPr lang="en-US" dirty="0"/>
              <a:t>  structures</a:t>
            </a:r>
          </a:p>
          <a:p>
            <a:pPr lvl="1" eaLnBrk="1" hangingPunct="1">
              <a:lnSpc>
                <a:spcPct val="90000"/>
              </a:lnSpc>
            </a:pPr>
            <a:r>
              <a:rPr lang="en-US" dirty="0"/>
              <a:t>Test for multiple cases by placing </a:t>
            </a:r>
            <a:r>
              <a:rPr lang="en-US" b="1" dirty="0">
                <a:latin typeface="Courier New" pitchFamily="49" charset="0"/>
              </a:rPr>
              <a:t>if-else</a:t>
            </a:r>
            <a:r>
              <a:rPr lang="en-US" dirty="0"/>
              <a:t> selection structures inside </a:t>
            </a:r>
            <a:r>
              <a:rPr lang="en-US" b="1" dirty="0">
                <a:latin typeface="Courier New" pitchFamily="49" charset="0"/>
              </a:rPr>
              <a:t>if-else</a:t>
            </a:r>
            <a:r>
              <a:rPr lang="en-US" dirty="0"/>
              <a:t> selection structures.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24200"/>
            <a:ext cx="268530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137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noProof="1"/>
              <a:t>Nested </a:t>
            </a:r>
            <a:r>
              <a:rPr lang="en-US" noProof="1">
                <a:latin typeface="Courier New" pitchFamily="49" charset="0"/>
              </a:rPr>
              <a:t>if-else</a:t>
            </a:r>
            <a:r>
              <a:rPr lang="en-US" noProof="1"/>
              <a:t> Structures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17638"/>
            <a:ext cx="5486400" cy="5188226"/>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7040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noProof="1"/>
              <a:t>The </a:t>
            </a:r>
            <a:r>
              <a:rPr lang="en-US" i="1" dirty="0">
                <a:latin typeface="Courier New" pitchFamily="49" charset="0"/>
              </a:rPr>
              <a:t>if-else-if </a:t>
            </a:r>
            <a:r>
              <a:rPr lang="en-US" dirty="0"/>
              <a:t>Construct</a:t>
            </a:r>
          </a:p>
        </p:txBody>
      </p:sp>
      <p:sp>
        <p:nvSpPr>
          <p:cNvPr id="21508" name="Rectangle 3"/>
          <p:cNvSpPr>
            <a:spLocks noGrp="1" noChangeArrowheads="1"/>
          </p:cNvSpPr>
          <p:nvPr>
            <p:ph sz="quarter" idx="1"/>
          </p:nvPr>
        </p:nvSpPr>
        <p:spPr/>
        <p:txBody>
          <a:bodyPr/>
          <a:lstStyle/>
          <a:p>
            <a:pPr eaLnBrk="1" hangingPunct="1">
              <a:buFont typeface="Wingdings" pitchFamily="2" charset="2"/>
              <a:buNone/>
            </a:pPr>
            <a:r>
              <a:rPr lang="en-US" sz="2000" dirty="0"/>
              <a:t>The standard way to indent the previous code is</a:t>
            </a:r>
            <a:endParaRPr lang="en-US" sz="1800" dirty="0">
              <a:solidFill>
                <a:srgbClr val="002060"/>
              </a:solidFill>
              <a:latin typeface="Courier New" pitchFamily="49" charset="0"/>
              <a:cs typeface="Courier New" pitchFamily="49" charset="0"/>
            </a:endParaRPr>
          </a:p>
        </p:txBody>
      </p:sp>
      <p:pic>
        <p:nvPicPr>
          <p:cNvPr id="179202" name="Picture 2"/>
          <p:cNvPicPr>
            <a:picLocks noChangeAspect="1" noChangeArrowheads="1"/>
          </p:cNvPicPr>
          <p:nvPr/>
        </p:nvPicPr>
        <p:blipFill>
          <a:blip r:embed="rId3" cstate="print"/>
          <a:srcRect/>
          <a:stretch>
            <a:fillRect/>
          </a:stretch>
        </p:blipFill>
        <p:spPr bwMode="auto">
          <a:xfrm>
            <a:off x="3075213" y="2133600"/>
            <a:ext cx="4373445" cy="4114800"/>
          </a:xfrm>
          <a:prstGeom prst="rect">
            <a:avLst/>
          </a:prstGeom>
          <a:noFill/>
          <a:ln w="9525">
            <a:solidFill>
              <a:srgbClr val="FF9900"/>
            </a:solidFill>
            <a:miter lim="800000"/>
            <a:headEnd/>
            <a:tailEnd/>
          </a:ln>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1898" y="18288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77816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pPr eaLnBrk="1" hangingPunct="1"/>
            <a:r>
              <a:rPr lang="en-US" noProof="1"/>
              <a:t>The </a:t>
            </a:r>
            <a:r>
              <a:rPr lang="en-US" i="1" noProof="1">
                <a:latin typeface="Courier New" pitchFamily="49" charset="0"/>
                <a:cs typeface="Courier New" pitchFamily="49" charset="0"/>
              </a:rPr>
              <a:t>if-else</a:t>
            </a:r>
            <a:r>
              <a:rPr lang="en-US" noProof="1"/>
              <a:t> Selection Structure</a:t>
            </a:r>
            <a:endParaRPr lang="en-US" dirty="0"/>
          </a:p>
        </p:txBody>
      </p:sp>
      <p:sp>
        <p:nvSpPr>
          <p:cNvPr id="22532" name="Rectangle 5"/>
          <p:cNvSpPr>
            <a:spLocks noGrp="1" noChangeArrowheads="1"/>
          </p:cNvSpPr>
          <p:nvPr>
            <p:ph type="body" idx="1"/>
          </p:nvPr>
        </p:nvSpPr>
        <p:spPr>
          <a:xfrm>
            <a:off x="2590800" y="1676400"/>
            <a:ext cx="8077200" cy="4648200"/>
          </a:xfrm>
        </p:spPr>
        <p:txBody>
          <a:bodyPr/>
          <a:lstStyle/>
          <a:p>
            <a:pPr eaLnBrk="1" hangingPunct="1">
              <a:lnSpc>
                <a:spcPct val="90000"/>
              </a:lnSpc>
            </a:pPr>
            <a:r>
              <a:rPr lang="en-US" dirty="0"/>
              <a:t>Compound statement: </a:t>
            </a:r>
          </a:p>
          <a:p>
            <a:pPr lvl="1" eaLnBrk="1" hangingPunct="1">
              <a:lnSpc>
                <a:spcPct val="90000"/>
              </a:lnSpc>
            </a:pPr>
            <a:r>
              <a:rPr lang="en-US" dirty="0"/>
              <a:t>Set of statements within a pair of braces</a:t>
            </a:r>
          </a:p>
          <a:p>
            <a:pPr lvl="1" eaLnBrk="1" hangingPunct="1">
              <a:lnSpc>
                <a:spcPct val="90000"/>
              </a:lnSpc>
            </a:pPr>
            <a:r>
              <a:rPr lang="en-US" dirty="0"/>
              <a:t>Example:</a:t>
            </a:r>
          </a:p>
          <a:p>
            <a:pPr lvl="2" eaLnBrk="1" hangingPunct="1">
              <a:lnSpc>
                <a:spcPct val="90000"/>
              </a:lnSpc>
              <a:buFont typeface="Wingdings" pitchFamily="2" charset="2"/>
              <a:buNone/>
            </a:pPr>
            <a:endParaRPr lang="en-US" dirty="0">
              <a:solidFill>
                <a:srgbClr val="002060"/>
              </a:solidFill>
              <a:latin typeface="Courier New" pitchFamily="49" charset="0"/>
              <a:cs typeface="Courier New" pitchFamily="49"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3200400"/>
            <a:ext cx="5484019" cy="123348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9203055" y="3117057"/>
            <a:ext cx="93154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4512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noProof="1"/>
              <a:t>The </a:t>
            </a:r>
            <a:r>
              <a:rPr lang="en-US" i="1" noProof="1">
                <a:latin typeface="Courier New" pitchFamily="49" charset="0"/>
                <a:cs typeface="Courier New" pitchFamily="49" charset="0"/>
              </a:rPr>
              <a:t>if-else</a:t>
            </a:r>
            <a:r>
              <a:rPr lang="en-US" noProof="1"/>
              <a:t> Selection Structure</a:t>
            </a:r>
            <a:endParaRPr lang="en-US" dirty="0"/>
          </a:p>
        </p:txBody>
      </p:sp>
      <p:sp>
        <p:nvSpPr>
          <p:cNvPr id="23556" name="Text Box 4"/>
          <p:cNvSpPr txBox="1">
            <a:spLocks noChangeArrowheads="1"/>
          </p:cNvSpPr>
          <p:nvPr/>
        </p:nvSpPr>
        <p:spPr bwMode="auto">
          <a:xfrm>
            <a:off x="2590800" y="1676401"/>
            <a:ext cx="7924800" cy="4816703"/>
          </a:xfrm>
          <a:prstGeom prst="rect">
            <a:avLst/>
          </a:prstGeom>
          <a:noFill/>
          <a:ln w="9525">
            <a:noFill/>
            <a:miter lim="800000"/>
            <a:headEnd/>
            <a:tailEnd/>
          </a:ln>
        </p:spPr>
        <p:txBody>
          <a:bodyPr>
            <a:spAutoFit/>
          </a:bodyPr>
          <a:lstStyle/>
          <a:p>
            <a:pPr>
              <a:spcAft>
                <a:spcPts val="600"/>
              </a:spcAft>
              <a:buFontTx/>
              <a:buChar char="–"/>
            </a:pPr>
            <a:r>
              <a:rPr lang="en-US" sz="2400" dirty="0">
                <a:latin typeface="Arial" charset="0"/>
              </a:rPr>
              <a:t>Without the braces, only one statement is executed.  e.g.  given the following code:</a:t>
            </a:r>
          </a:p>
          <a:p>
            <a:pPr lvl="2">
              <a:lnSpc>
                <a:spcPct val="90000"/>
              </a:lnSpc>
            </a:pPr>
            <a:br>
              <a:rPr lang="en-US" sz="2000" dirty="0">
                <a:solidFill>
                  <a:srgbClr val="002060"/>
                </a:solidFill>
                <a:latin typeface="Courier New" pitchFamily="49" charset="0"/>
                <a:cs typeface="Courier New" pitchFamily="49" charset="0"/>
              </a:rPr>
            </a:br>
            <a:r>
              <a:rPr lang="en-US" sz="2000" dirty="0">
                <a:solidFill>
                  <a:srgbClr val="002060"/>
                </a:solidFill>
                <a:latin typeface="Courier New" pitchFamily="49" charset="0"/>
                <a:cs typeface="Courier New" pitchFamily="49" charset="0"/>
              </a:rPr>
              <a:t> </a:t>
            </a:r>
          </a:p>
          <a:p>
            <a:pPr lvl="2">
              <a:lnSpc>
                <a:spcPct val="90000"/>
              </a:lnSpc>
            </a:pPr>
            <a:endParaRPr lang="en-US" sz="2000" dirty="0">
              <a:solidFill>
                <a:srgbClr val="002060"/>
              </a:solidFill>
              <a:latin typeface="Courier New" pitchFamily="49" charset="0"/>
              <a:cs typeface="Courier New" pitchFamily="49" charset="0"/>
            </a:endParaRPr>
          </a:p>
          <a:p>
            <a:pPr lvl="1">
              <a:spcBef>
                <a:spcPts val="1200"/>
              </a:spcBef>
              <a:spcAft>
                <a:spcPts val="600"/>
              </a:spcAft>
              <a:buClr>
                <a:schemeClr val="folHlink"/>
              </a:buClr>
              <a:buSzPct val="100000"/>
              <a:buFont typeface="Arial" charset="0"/>
              <a:buChar char="•"/>
            </a:pPr>
            <a:r>
              <a:rPr lang="en-US" sz="2400" dirty="0">
                <a:latin typeface="Arial" charset="0"/>
              </a:rPr>
              <a:t>  The statement,</a:t>
            </a:r>
          </a:p>
          <a:p>
            <a:pPr lvl="2">
              <a:spcAft>
                <a:spcPts val="600"/>
              </a:spcAft>
            </a:pPr>
            <a:r>
              <a:rPr lang="en-US" sz="2000" dirty="0">
                <a:solidFill>
                  <a:srgbClr val="002060"/>
                </a:solidFill>
              </a:rPr>
              <a:t>  </a:t>
            </a:r>
            <a:r>
              <a:rPr lang="en-US" sz="2000" dirty="0">
                <a:solidFill>
                  <a:srgbClr val="002060"/>
                </a:solidFill>
                <a:latin typeface="Courier New" pitchFamily="49" charset="0"/>
                <a:cs typeface="Courier New" pitchFamily="49" charset="0"/>
              </a:rPr>
              <a:t> </a:t>
            </a:r>
            <a:endParaRPr lang="en-US" sz="2000" dirty="0">
              <a:solidFill>
                <a:srgbClr val="002060"/>
              </a:solidFill>
            </a:endParaRPr>
          </a:p>
          <a:p>
            <a:pPr lvl="1">
              <a:spcAft>
                <a:spcPts val="600"/>
              </a:spcAft>
            </a:pPr>
            <a:r>
              <a:rPr lang="en-US" sz="2400" dirty="0">
                <a:latin typeface="Arial" charset="0"/>
              </a:rPr>
              <a:t>    will be executed independent of the value of grade.    </a:t>
            </a:r>
          </a:p>
          <a:p>
            <a:pPr lvl="1">
              <a:spcAft>
                <a:spcPts val="600"/>
              </a:spcAft>
              <a:buClr>
                <a:srgbClr val="000099"/>
              </a:buClr>
              <a:buFont typeface="Arial" charset="0"/>
              <a:buChar char="•"/>
            </a:pPr>
            <a:r>
              <a:rPr lang="en-US" sz="2400" dirty="0">
                <a:latin typeface="Arial" charset="0"/>
              </a:rPr>
              <a:t>   The statement,</a:t>
            </a:r>
          </a:p>
          <a:p>
            <a:pPr marL="914400" lvl="3">
              <a:spcAft>
                <a:spcPts val="600"/>
              </a:spcAft>
            </a:pPr>
            <a:r>
              <a:rPr lang="en-US" sz="2000" dirty="0">
                <a:solidFill>
                  <a:srgbClr val="002060"/>
                </a:solidFill>
                <a:latin typeface="Courier New" pitchFamily="49" charset="0"/>
                <a:cs typeface="Courier New" pitchFamily="49" charset="0"/>
              </a:rPr>
              <a:t> </a:t>
            </a:r>
            <a:endParaRPr lang="en-US" sz="2000" dirty="0">
              <a:solidFill>
                <a:srgbClr val="002060"/>
              </a:solidFill>
              <a:latin typeface="Arial" charset="0"/>
            </a:endParaRPr>
          </a:p>
          <a:p>
            <a:pPr lvl="1">
              <a:spcAft>
                <a:spcPts val="600"/>
              </a:spcAft>
            </a:pPr>
            <a:r>
              <a:rPr lang="en-US" sz="2400" dirty="0">
                <a:latin typeface="Arial" charset="0"/>
              </a:rPr>
              <a:t>     will execute only if grade is </a:t>
            </a:r>
          </a:p>
          <a:p>
            <a:pPr lvl="1">
              <a:spcAft>
                <a:spcPts val="600"/>
              </a:spcAft>
            </a:pPr>
            <a:r>
              <a:rPr lang="en-US" sz="2400" dirty="0">
                <a:latin typeface="Arial" charset="0"/>
              </a:rPr>
              <a:t>     greater than or equal to 90.</a:t>
            </a:r>
          </a:p>
        </p:txBody>
      </p:sp>
      <p:pic>
        <p:nvPicPr>
          <p:cNvPr id="7"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9372601" y="2252187"/>
            <a:ext cx="93154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241" y="2468880"/>
            <a:ext cx="5534025" cy="96678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7120" y="5257800"/>
            <a:ext cx="4000500" cy="26670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7121" y="3931921"/>
            <a:ext cx="5033963" cy="283369"/>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01567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895601" y="990600"/>
            <a:ext cx="7383463" cy="450850"/>
          </a:xfrm>
        </p:spPr>
        <p:txBody>
          <a:bodyPr>
            <a:normAutofit fontScale="90000"/>
          </a:bodyPr>
          <a:lstStyle/>
          <a:p>
            <a:pPr eaLnBrk="1" hangingPunct="1"/>
            <a:r>
              <a:rPr lang="en-US" noProof="1"/>
              <a:t>The </a:t>
            </a:r>
            <a:r>
              <a:rPr lang="en-US" i="1" dirty="0"/>
              <a:t>dangling </a:t>
            </a:r>
            <a:r>
              <a:rPr lang="en-US" dirty="0"/>
              <a:t>else</a:t>
            </a:r>
            <a:endParaRPr lang="en-US" i="1" dirty="0"/>
          </a:p>
        </p:txBody>
      </p:sp>
      <p:sp>
        <p:nvSpPr>
          <p:cNvPr id="24580" name="Text Box 3"/>
          <p:cNvSpPr txBox="1">
            <a:spLocks noChangeArrowheads="1"/>
          </p:cNvSpPr>
          <p:nvPr/>
        </p:nvSpPr>
        <p:spPr bwMode="auto">
          <a:xfrm>
            <a:off x="2209800" y="1652588"/>
            <a:ext cx="8229600" cy="2416046"/>
          </a:xfrm>
          <a:prstGeom prst="rect">
            <a:avLst/>
          </a:prstGeom>
          <a:noFill/>
          <a:ln w="9525">
            <a:noFill/>
            <a:miter lim="800000"/>
            <a:headEnd/>
            <a:tailEnd/>
          </a:ln>
        </p:spPr>
        <p:txBody>
          <a:bodyPr>
            <a:spAutoFit/>
          </a:bodyPr>
          <a:lstStyle/>
          <a:p>
            <a:pPr lvl="1" eaLnBrk="1" hangingPunct="1">
              <a:lnSpc>
                <a:spcPct val="90000"/>
              </a:lnSpc>
              <a:spcBef>
                <a:spcPct val="20000"/>
              </a:spcBef>
            </a:pPr>
            <a:endParaRPr lang="en-US" sz="2000" dirty="0">
              <a:solidFill>
                <a:srgbClr val="002060"/>
              </a:solidFill>
              <a:latin typeface="Courier New" pitchFamily="49" charset="0"/>
              <a:cs typeface="Courier New" pitchFamily="49" charset="0"/>
            </a:endParaRPr>
          </a:p>
          <a:p>
            <a:pPr lvl="1" eaLnBrk="1" hangingPunct="1">
              <a:lnSpc>
                <a:spcPct val="90000"/>
              </a:lnSpc>
              <a:spcBef>
                <a:spcPct val="20000"/>
              </a:spcBef>
            </a:pPr>
            <a:endParaRPr lang="en-US" sz="2000" dirty="0">
              <a:solidFill>
                <a:srgbClr val="002060"/>
              </a:solidFill>
              <a:latin typeface="Courier New" pitchFamily="49" charset="0"/>
              <a:cs typeface="Courier New" pitchFamily="49" charset="0"/>
            </a:endParaRPr>
          </a:p>
          <a:p>
            <a:pPr lvl="1" eaLnBrk="1" hangingPunct="1">
              <a:lnSpc>
                <a:spcPct val="90000"/>
              </a:lnSpc>
              <a:spcBef>
                <a:spcPct val="20000"/>
              </a:spcBef>
            </a:pPr>
            <a:endParaRPr lang="en-US" sz="2000" dirty="0">
              <a:solidFill>
                <a:srgbClr val="002060"/>
              </a:solidFill>
              <a:latin typeface="Courier New" pitchFamily="49" charset="0"/>
              <a:cs typeface="Courier New" pitchFamily="49" charset="0"/>
            </a:endParaRPr>
          </a:p>
          <a:p>
            <a:pPr lvl="1" eaLnBrk="1" hangingPunct="1">
              <a:lnSpc>
                <a:spcPct val="90000"/>
              </a:lnSpc>
              <a:spcBef>
                <a:spcPct val="20000"/>
              </a:spcBef>
            </a:pPr>
            <a:endParaRPr lang="en-US" sz="2000" dirty="0">
              <a:solidFill>
                <a:srgbClr val="002060"/>
              </a:solidFill>
              <a:latin typeface="Courier New" pitchFamily="49" charset="0"/>
              <a:cs typeface="Courier New" pitchFamily="49" charset="0"/>
            </a:endParaRPr>
          </a:p>
          <a:p>
            <a:pPr lvl="1" eaLnBrk="1" hangingPunct="1">
              <a:lnSpc>
                <a:spcPct val="90000"/>
              </a:lnSpc>
              <a:spcBef>
                <a:spcPct val="20000"/>
              </a:spcBef>
            </a:pPr>
            <a:endParaRPr lang="en-US" sz="2000" dirty="0">
              <a:solidFill>
                <a:srgbClr val="002060"/>
              </a:solidFill>
              <a:latin typeface="Courier New" pitchFamily="49" charset="0"/>
              <a:cs typeface="Courier New" pitchFamily="49" charset="0"/>
            </a:endParaRPr>
          </a:p>
          <a:p>
            <a:pPr lvl="1" eaLnBrk="1" hangingPunct="1">
              <a:lnSpc>
                <a:spcPct val="90000"/>
              </a:lnSpc>
              <a:spcBef>
                <a:spcPct val="20000"/>
              </a:spcBef>
            </a:pPr>
            <a:r>
              <a:rPr lang="en-US" sz="2000" b="1" dirty="0"/>
              <a:t>Note:  </a:t>
            </a:r>
            <a:r>
              <a:rPr lang="en-US" sz="2000" dirty="0"/>
              <a:t>the compiler matches an else with the closest unmatched if</a:t>
            </a:r>
          </a:p>
          <a:p>
            <a:pPr lvl="1">
              <a:lnSpc>
                <a:spcPct val="90000"/>
              </a:lnSpc>
              <a:spcBef>
                <a:spcPts val="600"/>
              </a:spcBef>
            </a:pPr>
            <a:r>
              <a:rPr lang="en-US" sz="2000" dirty="0"/>
              <a:t>The above will be treated as</a:t>
            </a:r>
            <a:endParaRPr lang="en-US" sz="2000" dirty="0">
              <a:solidFill>
                <a:srgbClr val="002060"/>
              </a:solidFill>
              <a:latin typeface="Courier New" pitchFamily="49" charset="0"/>
              <a:cs typeface="Courier New" pitchFamily="49"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45921"/>
            <a:ext cx="3417094" cy="1533525"/>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1" y="4114801"/>
            <a:ext cx="3617119" cy="1566863"/>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6401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0D42AB-FC9B-414B-8912-0EDC0A0EBFD3}"/>
              </a:ext>
            </a:extLst>
          </p:cNvPr>
          <p:cNvPicPr>
            <a:picLocks noGrp="1" noChangeAspect="1"/>
          </p:cNvPicPr>
          <p:nvPr>
            <p:ph idx="1"/>
          </p:nvPr>
        </p:nvPicPr>
        <p:blipFill>
          <a:blip r:embed="rId2"/>
          <a:stretch>
            <a:fillRect/>
          </a:stretch>
        </p:blipFill>
        <p:spPr>
          <a:xfrm>
            <a:off x="1440873" y="665119"/>
            <a:ext cx="7690944" cy="5511844"/>
          </a:xfrm>
        </p:spPr>
      </p:pic>
    </p:spTree>
    <p:extLst>
      <p:ext uri="{BB962C8B-B14F-4D97-AF65-F5344CB8AC3E}">
        <p14:creationId xmlns:p14="http://schemas.microsoft.com/office/powerpoint/2010/main" val="1626037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962400"/>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25603" name="Rectangle 2"/>
          <p:cNvSpPr>
            <a:spLocks noGrp="1" noChangeArrowheads="1"/>
          </p:cNvSpPr>
          <p:nvPr>
            <p:ph type="title"/>
          </p:nvPr>
        </p:nvSpPr>
        <p:spPr/>
        <p:txBody>
          <a:bodyPr/>
          <a:lstStyle/>
          <a:p>
            <a:pPr eaLnBrk="1" hangingPunct="1"/>
            <a:r>
              <a:rPr lang="en-US" noProof="1"/>
              <a:t>The </a:t>
            </a:r>
            <a:r>
              <a:rPr lang="en-US" i="1"/>
              <a:t>dangling </a:t>
            </a:r>
            <a:r>
              <a:rPr lang="en-US"/>
              <a:t>else</a:t>
            </a:r>
            <a:endParaRPr lang="en-US" i="1"/>
          </a:p>
        </p:txBody>
      </p:sp>
      <p:sp>
        <p:nvSpPr>
          <p:cNvPr id="25604" name="Text Box 3"/>
          <p:cNvSpPr txBox="1">
            <a:spLocks noChangeArrowheads="1"/>
          </p:cNvSpPr>
          <p:nvPr/>
        </p:nvSpPr>
        <p:spPr bwMode="auto">
          <a:xfrm>
            <a:off x="2438400" y="1676400"/>
            <a:ext cx="8229600" cy="1575816"/>
          </a:xfrm>
          <a:prstGeom prst="rect">
            <a:avLst/>
          </a:prstGeom>
          <a:noFill/>
          <a:ln w="9525">
            <a:noFill/>
            <a:miter lim="800000"/>
            <a:headEnd/>
            <a:tailEnd/>
          </a:ln>
        </p:spPr>
        <p:txBody>
          <a:bodyPr>
            <a:spAutoFit/>
          </a:bodyPr>
          <a:lstStyle/>
          <a:p>
            <a:pPr lvl="1" eaLnBrk="1" hangingPunct="1">
              <a:lnSpc>
                <a:spcPct val="90000"/>
              </a:lnSpc>
              <a:spcBef>
                <a:spcPct val="20000"/>
              </a:spcBef>
            </a:pPr>
            <a:r>
              <a:rPr lang="en-US" sz="2400" dirty="0"/>
              <a:t>If the else is to match the outer if, use braces.</a:t>
            </a:r>
          </a:p>
          <a:p>
            <a:pPr lvl="1" eaLnBrk="1" hangingPunct="1">
              <a:lnSpc>
                <a:spcPct val="90000"/>
              </a:lnSpc>
              <a:spcBef>
                <a:spcPct val="20000"/>
              </a:spcBef>
            </a:pPr>
            <a:r>
              <a:rPr lang="en-US" sz="2000" dirty="0">
                <a:solidFill>
                  <a:srgbClr val="002060"/>
                </a:solidFill>
              </a:rPr>
              <a:t>                </a:t>
            </a:r>
          </a:p>
          <a:p>
            <a:pPr lvl="1" eaLnBrk="1" hangingPunct="1">
              <a:lnSpc>
                <a:spcPct val="90000"/>
              </a:lnSpc>
              <a:spcBef>
                <a:spcPct val="20000"/>
              </a:spcBef>
            </a:pPr>
            <a:r>
              <a:rPr lang="en-US" sz="2400" dirty="0">
                <a:solidFill>
                  <a:srgbClr val="002060"/>
                </a:solidFill>
              </a:rPr>
              <a:t>      </a:t>
            </a:r>
          </a:p>
          <a:p>
            <a:pPr lvl="1" eaLnBrk="1" hangingPunct="1">
              <a:lnSpc>
                <a:spcPct val="90000"/>
              </a:lnSpc>
              <a:spcBef>
                <a:spcPct val="20000"/>
              </a:spcBef>
            </a:pPr>
            <a:r>
              <a:rPr lang="en-US" sz="2400" dirty="0"/>
              <a:t>          </a:t>
            </a:r>
            <a:endParaRPr lang="en-US" sz="2400" dirty="0">
              <a:solidFill>
                <a:srgbClr val="000000"/>
              </a:solidFill>
              <a:cs typeface="Times New Roman"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286000"/>
            <a:ext cx="3550444" cy="2083594"/>
          </a:xfrm>
          <a:prstGeom prst="rect">
            <a:avLst/>
          </a:prstGeom>
          <a:noFill/>
          <a:ln w="9525">
            <a:solidFill>
              <a:srgbClr val="FF99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08905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i="1">
                <a:latin typeface="Courier New" pitchFamily="49" charset="0"/>
                <a:cs typeface="Courier New" pitchFamily="49" charset="0"/>
              </a:rPr>
              <a:t>if-else</a:t>
            </a:r>
            <a:r>
              <a:rPr lang="en-US"/>
              <a:t> Construct</a:t>
            </a:r>
          </a:p>
        </p:txBody>
      </p:sp>
      <p:sp>
        <p:nvSpPr>
          <p:cNvPr id="26628" name="Rectangle 3"/>
          <p:cNvSpPr>
            <a:spLocks noGrp="1" noChangeArrowheads="1"/>
          </p:cNvSpPr>
          <p:nvPr>
            <p:ph type="body" idx="1"/>
          </p:nvPr>
        </p:nvSpPr>
        <p:spPr/>
        <p:txBody>
          <a:bodyPr/>
          <a:lstStyle/>
          <a:p>
            <a:pPr eaLnBrk="1" hangingPunct="1"/>
            <a:r>
              <a:rPr lang="en-US" dirty="0"/>
              <a:t>To avoid confusion, and possible errors, it is best to use braces even for single statements.</a:t>
            </a:r>
            <a:endParaRPr lang="en-US" sz="1800" dirty="0">
              <a:solidFill>
                <a:srgbClr val="002060"/>
              </a:solidFill>
              <a:latin typeface="Courier New" pitchFamily="49" charset="0"/>
              <a:cs typeface="Courier New" pitchFamily="49" charset="0"/>
            </a:endParaRPr>
          </a:p>
          <a:p>
            <a:pPr lvl="1"/>
            <a:r>
              <a:rPr lang="en-US" dirty="0"/>
              <a:t>However, code will be longer</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1" y="3031332"/>
            <a:ext cx="3533775" cy="3217069"/>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582606" y="1905001"/>
            <a:ext cx="1027846"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Tree>
    <p:extLst>
      <p:ext uri="{BB962C8B-B14F-4D97-AF65-F5344CB8AC3E}">
        <p14:creationId xmlns:p14="http://schemas.microsoft.com/office/powerpoint/2010/main" val="34780173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050"/>
          <p:cNvSpPr>
            <a:spLocks noGrp="1" noChangeArrowheads="1"/>
          </p:cNvSpPr>
          <p:nvPr>
            <p:ph type="title"/>
          </p:nvPr>
        </p:nvSpPr>
        <p:spPr/>
        <p:txBody>
          <a:bodyPr/>
          <a:lstStyle/>
          <a:p>
            <a:pPr eaLnBrk="1" hangingPunct="1"/>
            <a:r>
              <a:rPr lang="en-US" noProof="1"/>
              <a:t>Conditional Expressions</a:t>
            </a:r>
            <a:endParaRPr lang="en-US" dirty="0"/>
          </a:p>
        </p:txBody>
      </p:sp>
      <p:sp>
        <p:nvSpPr>
          <p:cNvPr id="139267" name="Rectangle 2051"/>
          <p:cNvSpPr>
            <a:spLocks noGrp="1" noChangeArrowheads="1"/>
          </p:cNvSpPr>
          <p:nvPr>
            <p:ph type="body" idx="1"/>
          </p:nvPr>
        </p:nvSpPr>
        <p:spPr/>
        <p:txBody>
          <a:bodyPr/>
          <a:lstStyle/>
          <a:p>
            <a:pPr>
              <a:defRPr/>
            </a:pPr>
            <a:r>
              <a:rPr lang="en-US" dirty="0"/>
              <a:t>C uses an integer to represent Boolean values</a:t>
            </a:r>
          </a:p>
          <a:p>
            <a:pPr lvl="1">
              <a:defRPr/>
            </a:pPr>
            <a:r>
              <a:rPr lang="en-US" dirty="0"/>
              <a:t>Zero is interpreted as false</a:t>
            </a:r>
          </a:p>
          <a:p>
            <a:pPr lvl="1">
              <a:defRPr/>
            </a:pPr>
            <a:r>
              <a:rPr lang="en-US" dirty="0"/>
              <a:t>Any other integer value is interpreted as true</a:t>
            </a:r>
          </a:p>
        </p:txBody>
      </p:sp>
      <p:grpSp>
        <p:nvGrpSpPr>
          <p:cNvPr id="2" name="Group 1"/>
          <p:cNvGrpSpPr/>
          <p:nvPr/>
        </p:nvGrpSpPr>
        <p:grpSpPr>
          <a:xfrm>
            <a:off x="4760526" y="2971800"/>
            <a:ext cx="4593025" cy="3200400"/>
            <a:chOff x="3236525" y="2971800"/>
            <a:chExt cx="4593025" cy="32004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4400550"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79961" y="5402759"/>
              <a:ext cx="1173719" cy="769441"/>
            </a:xfrm>
            <a:prstGeom prst="rect">
              <a:avLst/>
            </a:prstGeom>
            <a:noFill/>
          </p:spPr>
          <p:txBody>
            <a:bodyPr wrap="none" lIns="91440" tIns="45720" rIns="91440" bIns="45720">
              <a:spAutoFit/>
            </a:bodyPr>
            <a:lstStyle/>
            <a:p>
              <a:pPr algn="ctr"/>
              <a:r>
                <a:rPr lang="en-US" sz="4400" b="1" dirty="0">
                  <a:ln w="1905">
                    <a:solidFill>
                      <a:srgbClr val="92D050"/>
                    </a:solidFill>
                  </a:ln>
                  <a:solidFill>
                    <a:srgbClr val="92D050"/>
                  </a:solidFill>
                  <a:effectLst>
                    <a:innerShdw blurRad="69850" dist="43180" dir="5400000">
                      <a:srgbClr val="000000">
                        <a:alpha val="65000"/>
                      </a:srgbClr>
                    </a:innerShdw>
                  </a:effectLst>
                  <a:latin typeface="Bradley Hand ITC" pitchFamily="66" charset="0"/>
                </a:rPr>
                <a:t>zero</a:t>
              </a:r>
            </a:p>
          </p:txBody>
        </p:sp>
        <p:sp>
          <p:nvSpPr>
            <p:cNvPr id="7" name="Rectangle 6"/>
            <p:cNvSpPr/>
            <p:nvPr/>
          </p:nvSpPr>
          <p:spPr>
            <a:xfrm>
              <a:off x="3236525" y="3810000"/>
              <a:ext cx="2135521" cy="769441"/>
            </a:xfrm>
            <a:prstGeom prst="rect">
              <a:avLst/>
            </a:prstGeom>
            <a:noFill/>
          </p:spPr>
          <p:txBody>
            <a:bodyPr wrap="none" lIns="91440" tIns="45720" rIns="91440" bIns="45720">
              <a:spAutoFit/>
            </a:bodyPr>
            <a:lstStyle/>
            <a:p>
              <a:pPr algn="ctr"/>
              <a:r>
                <a:rPr lang="en-US" sz="4400" b="1" dirty="0">
                  <a:ln w="1905">
                    <a:solidFill>
                      <a:srgbClr val="92D050"/>
                    </a:solidFill>
                  </a:ln>
                  <a:solidFill>
                    <a:srgbClr val="92D050"/>
                  </a:solidFill>
                  <a:effectLst>
                    <a:innerShdw blurRad="69850" dist="43180" dir="5400000">
                      <a:srgbClr val="000000">
                        <a:alpha val="65000"/>
                      </a:srgbClr>
                    </a:innerShdw>
                  </a:effectLst>
                  <a:latin typeface="Bradley Hand ITC" pitchFamily="66" charset="0"/>
                </a:rPr>
                <a:t>not zero</a:t>
              </a:r>
            </a:p>
          </p:txBody>
        </p:sp>
      </p:grpSp>
    </p:spTree>
    <p:extLst>
      <p:ext uri="{BB962C8B-B14F-4D97-AF65-F5344CB8AC3E}">
        <p14:creationId xmlns:p14="http://schemas.microsoft.com/office/powerpoint/2010/main" val="217710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050"/>
          <p:cNvSpPr>
            <a:spLocks noGrp="1" noChangeArrowheads="1"/>
          </p:cNvSpPr>
          <p:nvPr>
            <p:ph type="title"/>
          </p:nvPr>
        </p:nvSpPr>
        <p:spPr/>
        <p:txBody>
          <a:bodyPr/>
          <a:lstStyle/>
          <a:p>
            <a:r>
              <a:rPr lang="en-US" noProof="1"/>
              <a:t>Conditional Expressions</a:t>
            </a:r>
            <a:endParaRPr lang="en-US" dirty="0"/>
          </a:p>
        </p:txBody>
      </p:sp>
      <p:sp>
        <p:nvSpPr>
          <p:cNvPr id="139267" name="Rectangle 2051"/>
          <p:cNvSpPr>
            <a:spLocks noGrp="1" noChangeArrowheads="1"/>
          </p:cNvSpPr>
          <p:nvPr>
            <p:ph sz="quarter" idx="1"/>
          </p:nvPr>
        </p:nvSpPr>
        <p:spPr>
          <a:xfrm>
            <a:off x="2438400" y="1447800"/>
            <a:ext cx="7772400" cy="4191000"/>
          </a:xfrm>
        </p:spPr>
        <p:txBody>
          <a:bodyPr>
            <a:normAutofit/>
          </a:bodyPr>
          <a:lstStyle/>
          <a:p>
            <a:pPr eaLnBrk="1" hangingPunct="1">
              <a:defRPr/>
            </a:pPr>
            <a:r>
              <a:rPr lang="en-US" dirty="0">
                <a:latin typeface="+mj-lt"/>
              </a:rPr>
              <a:t>                      </a:t>
            </a:r>
            <a:r>
              <a:rPr lang="en-US" sz="2600" b="1" dirty="0">
                <a:latin typeface="+mj-lt"/>
              </a:rPr>
              <a:t>is not a syntax error in C.</a:t>
            </a:r>
          </a:p>
          <a:p>
            <a:pPr lvl="1">
              <a:defRPr/>
            </a:pPr>
            <a:r>
              <a:rPr lang="en-US" dirty="0">
                <a:latin typeface="+mj-lt"/>
              </a:rPr>
              <a:t>The expression, </a:t>
            </a:r>
            <a:r>
              <a:rPr lang="en-US" i="1" dirty="0">
                <a:latin typeface="+mj-lt"/>
              </a:rPr>
              <a:t>n = 0</a:t>
            </a:r>
            <a:r>
              <a:rPr lang="en-US" dirty="0">
                <a:latin typeface="+mj-lt"/>
              </a:rPr>
              <a:t>, assigns zero to n and the value of the expression is 0.  Zero is interpreted as false, and the false branch of the if statement will be taken.</a:t>
            </a:r>
          </a:p>
          <a:p>
            <a:pPr>
              <a:defRPr/>
            </a:pPr>
            <a:r>
              <a:rPr lang="en-US" dirty="0"/>
              <a:t>                      </a:t>
            </a:r>
            <a:r>
              <a:rPr lang="en-US" sz="2600" dirty="0"/>
              <a:t>is not a syntax error in C.</a:t>
            </a:r>
          </a:p>
          <a:p>
            <a:pPr lvl="1">
              <a:defRPr/>
            </a:pPr>
            <a:r>
              <a:rPr lang="en-US" dirty="0">
                <a:latin typeface="+mj-lt"/>
              </a:rPr>
              <a:t>The expression assigns 5 to n.  5 is interpreted as true, and the true branch of the if statement will be taken.</a:t>
            </a:r>
          </a:p>
          <a:p>
            <a:pPr eaLnBrk="1" hangingPunct="1">
              <a:defRPr/>
            </a:pPr>
            <a:endParaRPr lang="en-US" dirty="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1" y="1554480"/>
            <a:ext cx="1483519" cy="30003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160" y="3154681"/>
            <a:ext cx="1466850" cy="33337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85583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050"/>
          <p:cNvSpPr>
            <a:spLocks noGrp="1" noChangeArrowheads="1"/>
          </p:cNvSpPr>
          <p:nvPr>
            <p:ph type="title"/>
          </p:nvPr>
        </p:nvSpPr>
        <p:spPr/>
        <p:txBody>
          <a:bodyPr/>
          <a:lstStyle/>
          <a:p>
            <a:pPr eaLnBrk="1" hangingPunct="1"/>
            <a:r>
              <a:rPr lang="en-US" noProof="1"/>
              <a:t>Conditional Expressions</a:t>
            </a:r>
            <a:endParaRPr lang="en-US" dirty="0"/>
          </a:p>
        </p:txBody>
      </p:sp>
      <p:sp>
        <p:nvSpPr>
          <p:cNvPr id="139267" name="Rectangle 2051"/>
          <p:cNvSpPr>
            <a:spLocks noGrp="1" noChangeArrowheads="1"/>
          </p:cNvSpPr>
          <p:nvPr>
            <p:ph sz="quarter" idx="1"/>
          </p:nvPr>
        </p:nvSpPr>
        <p:spPr>
          <a:xfrm>
            <a:off x="2438400" y="1447802"/>
            <a:ext cx="7772400" cy="4495799"/>
          </a:xfrm>
        </p:spPr>
        <p:txBody>
          <a:bodyPr>
            <a:normAutofit/>
          </a:bodyPr>
          <a:lstStyle/>
          <a:p>
            <a:pPr eaLnBrk="1" hangingPunct="1">
              <a:defRPr/>
            </a:pPr>
            <a:r>
              <a:rPr lang="en-US" dirty="0">
                <a:latin typeface="+mj-lt"/>
              </a:rPr>
              <a:t>Remember to use the == operator to test for equality.</a:t>
            </a:r>
          </a:p>
          <a:p>
            <a:pPr eaLnBrk="1" hangingPunct="1">
              <a:defRPr/>
            </a:pPr>
            <a:r>
              <a:rPr lang="en-US" dirty="0">
                <a:latin typeface="+mj-lt"/>
              </a:rPr>
              <a:t>To help catch the error when the equality check involves a constant,  put the constant on the left hand side of the ==.  </a:t>
            </a:r>
          </a:p>
          <a:p>
            <a:pPr lvl="1">
              <a:defRPr/>
            </a:pPr>
            <a:r>
              <a:rPr lang="en-US" dirty="0">
                <a:latin typeface="+mj-lt"/>
              </a:rPr>
              <a:t>For example, use </a:t>
            </a:r>
          </a:p>
          <a:p>
            <a:pPr lvl="2" eaLnBrk="1" hangingPunct="1">
              <a:buFont typeface="Wingdings" pitchFamily="2" charset="2"/>
              <a:buNone/>
              <a:defRPr/>
            </a:pPr>
            <a:r>
              <a:rPr lang="en-US" dirty="0">
                <a:latin typeface="+mj-lt"/>
              </a:rPr>
              <a:t>                 instead of </a:t>
            </a:r>
          </a:p>
          <a:p>
            <a:pPr marL="801688" lvl="1">
              <a:buNone/>
              <a:defRPr/>
            </a:pPr>
            <a:r>
              <a:rPr lang="en-US" dirty="0">
                <a:latin typeface="+mj-lt"/>
              </a:rPr>
              <a:t>Since               is not a valid assignment in C, the compiler will detect this error when == is intended.</a:t>
            </a:r>
          </a:p>
        </p:txBody>
      </p:sp>
      <p:sp>
        <p:nvSpPr>
          <p:cNvPr id="2" name="Rectangle 1"/>
          <p:cNvSpPr/>
          <p:nvPr/>
        </p:nvSpPr>
        <p:spPr>
          <a:xfrm>
            <a:off x="8291489" y="381001"/>
            <a:ext cx="1207383"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082" y="4953000"/>
            <a:ext cx="4445318" cy="247650"/>
          </a:xfrm>
          <a:prstGeom prst="rect">
            <a:avLst/>
          </a:prstGeom>
          <a:noFill/>
          <a:ln w="9525">
            <a:solidFill>
              <a:srgbClr val="FF99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481" y="3246120"/>
            <a:ext cx="1583531" cy="316706"/>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480" y="3611880"/>
            <a:ext cx="1600200" cy="300038"/>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2569" y="4023360"/>
            <a:ext cx="942975" cy="30003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96265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0" y="609600"/>
            <a:ext cx="8229600" cy="838200"/>
          </a:xfrm>
        </p:spPr>
        <p:txBody>
          <a:bodyPr>
            <a:normAutofit fontScale="90000"/>
          </a:bodyPr>
          <a:lstStyle/>
          <a:p>
            <a:pPr eaLnBrk="1" hangingPunct="1"/>
            <a:r>
              <a:rPr lang="en-US" noProof="1"/>
              <a:t>The </a:t>
            </a:r>
            <a:r>
              <a:rPr lang="en-US" i="1" noProof="1">
                <a:latin typeface="Courier New" pitchFamily="49" charset="0"/>
                <a:cs typeface="Courier New" pitchFamily="49" charset="0"/>
              </a:rPr>
              <a:t>switch</a:t>
            </a:r>
            <a:r>
              <a:rPr lang="en-US" noProof="1"/>
              <a:t> Multiple-Selection Structure</a:t>
            </a:r>
            <a:endParaRPr lang="en-US" dirty="0"/>
          </a:p>
        </p:txBody>
      </p:sp>
      <p:sp>
        <p:nvSpPr>
          <p:cNvPr id="30724" name="Rectangle 3"/>
          <p:cNvSpPr>
            <a:spLocks noGrp="1" noChangeArrowheads="1"/>
          </p:cNvSpPr>
          <p:nvPr>
            <p:ph type="body" idx="1"/>
          </p:nvPr>
        </p:nvSpPr>
        <p:spPr>
          <a:xfrm>
            <a:off x="2514600" y="1752600"/>
            <a:ext cx="8153400" cy="4876800"/>
          </a:xfrm>
        </p:spPr>
        <p:txBody>
          <a:bodyPr/>
          <a:lstStyle/>
          <a:p>
            <a:pPr eaLnBrk="1" hangingPunct="1"/>
            <a:r>
              <a:rPr lang="en-US" i="1">
                <a:latin typeface="Courier New" pitchFamily="49" charset="0"/>
                <a:cs typeface="Courier New" pitchFamily="49" charset="0"/>
              </a:rPr>
              <a:t>switch</a:t>
            </a:r>
          </a:p>
          <a:p>
            <a:pPr lvl="1" eaLnBrk="1" hangingPunct="1"/>
            <a:r>
              <a:rPr lang="en-US"/>
              <a:t>Useful when variable or expression is tested for multiple values</a:t>
            </a:r>
          </a:p>
          <a:p>
            <a:pPr lvl="1" eaLnBrk="1" hangingPunct="1"/>
            <a:r>
              <a:rPr lang="en-US"/>
              <a:t>Consists of a series of </a:t>
            </a:r>
            <a:r>
              <a:rPr lang="en-US" b="1">
                <a:latin typeface="Courier New" pitchFamily="49" charset="0"/>
              </a:rPr>
              <a:t>case</a:t>
            </a:r>
            <a:r>
              <a:rPr lang="en-US"/>
              <a:t> labels and an optional </a:t>
            </a:r>
            <a:r>
              <a:rPr lang="en-US" b="1">
                <a:latin typeface="Courier New" pitchFamily="49" charset="0"/>
              </a:rPr>
              <a:t>default</a:t>
            </a:r>
            <a:r>
              <a:rPr lang="en-US"/>
              <a:t> case</a:t>
            </a:r>
          </a:p>
        </p:txBody>
      </p:sp>
      <p:sp>
        <p:nvSpPr>
          <p:cNvPr id="30725" name="Rectangle 4"/>
          <p:cNvSpPr>
            <a:spLocks noChangeArrowheads="1"/>
          </p:cNvSpPr>
          <p:nvPr/>
        </p:nvSpPr>
        <p:spPr bwMode="auto">
          <a:xfrm>
            <a:off x="1524000" y="387350"/>
            <a:ext cx="5486400" cy="369332"/>
          </a:xfrm>
          <a:prstGeom prst="rect">
            <a:avLst/>
          </a:prstGeom>
          <a:noFill/>
          <a:ln w="9525">
            <a:noFill/>
            <a:miter lim="800000"/>
            <a:headEnd/>
            <a:tailEnd/>
          </a:ln>
        </p:spPr>
        <p:txBody>
          <a:bodyPr>
            <a:spAutoFit/>
          </a:bodyPr>
          <a:lstStyle/>
          <a:p>
            <a:endParaRPr lang="en-US"/>
          </a:p>
        </p:txBody>
      </p:sp>
      <p:sp>
        <p:nvSpPr>
          <p:cNvPr id="30726" name="Rectangle 5"/>
          <p:cNvSpPr>
            <a:spLocks noChangeArrowheads="1"/>
          </p:cNvSpPr>
          <p:nvPr/>
        </p:nvSpPr>
        <p:spPr bwMode="auto">
          <a:xfrm>
            <a:off x="1524000" y="2932114"/>
            <a:ext cx="5486400" cy="646331"/>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endParaRPr lang="en-US" sz="2400">
              <a:latin typeface="Times New Roman" pitchFamily="18" charset="0"/>
            </a:endParaRPr>
          </a:p>
        </p:txBody>
      </p:sp>
      <p:sp>
        <p:nvSpPr>
          <p:cNvPr id="30727" name="Rectangle 6"/>
          <p:cNvSpPr>
            <a:spLocks noChangeArrowheads="1"/>
          </p:cNvSpPr>
          <p:nvPr/>
        </p:nvSpPr>
        <p:spPr bwMode="auto">
          <a:xfrm>
            <a:off x="1524000" y="4308475"/>
            <a:ext cx="9144000" cy="677108"/>
          </a:xfrm>
          <a:prstGeom prst="rect">
            <a:avLst/>
          </a:prstGeom>
          <a:noFill/>
          <a:ln w="9525">
            <a:noFill/>
            <a:miter lim="800000"/>
            <a:headEnd/>
            <a:tailEnd/>
          </a:ln>
        </p:spPr>
        <p:txBody>
          <a:bodyPr>
            <a:spAutoFit/>
          </a:bodyPr>
          <a:lstStyle/>
          <a:p>
            <a:pPr eaLnBrk="1" hangingPunct="1"/>
            <a:br>
              <a:rPr lang="en-US" sz="1400">
                <a:latin typeface="Times New Roman" pitchFamily="18" charset="0"/>
                <a:cs typeface="Times New Roman" pitchFamily="18" charset="0"/>
              </a:rPr>
            </a:br>
            <a:endParaRPr lang="en-US" sz="2400">
              <a:latin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2819400" y="3966525"/>
            <a:ext cx="3276600" cy="2609457"/>
          </a:xfrm>
          <a:prstGeom prst="rect">
            <a:avLst/>
          </a:prstGeom>
          <a:noFill/>
        </p:spPr>
      </p:pic>
    </p:spTree>
    <p:extLst>
      <p:ext uri="{BB962C8B-B14F-4D97-AF65-F5344CB8AC3E}">
        <p14:creationId xmlns:p14="http://schemas.microsoft.com/office/powerpoint/2010/main" val="12339787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noProof="1"/>
              <a:t>The </a:t>
            </a:r>
            <a:r>
              <a:rPr lang="en-US" sz="3400" i="1" noProof="1">
                <a:latin typeface="Courier New" pitchFamily="49" charset="0"/>
                <a:cs typeface="Courier New" pitchFamily="49" charset="0"/>
              </a:rPr>
              <a:t>switch</a:t>
            </a:r>
            <a:r>
              <a:rPr lang="en-US" sz="3400" noProof="1"/>
              <a:t> Multiple-Selection Structure</a:t>
            </a:r>
            <a:br>
              <a:rPr lang="en-US" sz="3400" noProof="1"/>
            </a:br>
            <a:r>
              <a:rPr lang="en-US" sz="3400" noProof="1"/>
              <a:t>With Breaks</a:t>
            </a:r>
            <a:endParaRPr lang="en-US" sz="3400" dirty="0"/>
          </a:p>
        </p:txBody>
      </p:sp>
      <p:sp>
        <p:nvSpPr>
          <p:cNvPr id="3" name="AutoShape 4"/>
          <p:cNvSpPr>
            <a:spLocks noChangeArrowheads="1"/>
          </p:cNvSpPr>
          <p:nvPr/>
        </p:nvSpPr>
        <p:spPr bwMode="auto">
          <a:xfrm>
            <a:off x="3150210" y="1676399"/>
            <a:ext cx="1905000" cy="457200"/>
          </a:xfrm>
          <a:prstGeom prst="diamond">
            <a:avLst/>
          </a:prstGeom>
          <a:solidFill>
            <a:srgbClr val="FFFF66"/>
          </a:solidFill>
          <a:ln w="9525">
            <a:solidFill>
              <a:schemeClr val="tx1"/>
            </a:solidFill>
            <a:miter lim="800000"/>
            <a:headEnd/>
            <a:tailEnd/>
          </a:ln>
        </p:spPr>
        <p:txBody>
          <a:bodyPr wrap="none" anchor="ctr"/>
          <a:lstStyle/>
          <a:p>
            <a:pPr algn="ctr" eaLnBrk="1" hangingPunct="1">
              <a:spcBef>
                <a:spcPct val="50000"/>
              </a:spcBef>
            </a:pPr>
            <a:r>
              <a:rPr lang="en-US" dirty="0">
                <a:solidFill>
                  <a:srgbClr val="000000"/>
                </a:solidFill>
                <a:latin typeface="Times New Roman" pitchFamily="18" charset="0"/>
                <a:cs typeface="Times New Roman" pitchFamily="18" charset="0"/>
              </a:rPr>
              <a:t>case a</a:t>
            </a:r>
          </a:p>
        </p:txBody>
      </p:sp>
      <p:sp>
        <p:nvSpPr>
          <p:cNvPr id="4" name="Line 5"/>
          <p:cNvSpPr>
            <a:spLocks noChangeShapeType="1"/>
          </p:cNvSpPr>
          <p:nvPr/>
        </p:nvSpPr>
        <p:spPr bwMode="auto">
          <a:xfrm flipH="1">
            <a:off x="4098476" y="137160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5" name="AutoShape 7"/>
          <p:cNvSpPr>
            <a:spLocks noChangeArrowheads="1"/>
          </p:cNvSpPr>
          <p:nvPr/>
        </p:nvSpPr>
        <p:spPr bwMode="auto">
          <a:xfrm>
            <a:off x="5510753" y="1662499"/>
            <a:ext cx="1828800" cy="4572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dirty="0"/>
              <a:t>case  a action(s)</a:t>
            </a:r>
          </a:p>
        </p:txBody>
      </p:sp>
      <p:sp>
        <p:nvSpPr>
          <p:cNvPr id="7" name="Line 9"/>
          <p:cNvSpPr>
            <a:spLocks noChangeShapeType="1"/>
          </p:cNvSpPr>
          <p:nvPr/>
        </p:nvSpPr>
        <p:spPr bwMode="auto">
          <a:xfrm>
            <a:off x="9203140" y="1915588"/>
            <a:ext cx="17060" cy="3697211"/>
          </a:xfrm>
          <a:prstGeom prst="line">
            <a:avLst/>
          </a:prstGeom>
          <a:noFill/>
          <a:ln w="9525">
            <a:solidFill>
              <a:schemeClr val="tx1"/>
            </a:solidFill>
            <a:round/>
            <a:headEnd/>
            <a:tailEnd type="triangle"/>
          </a:ln>
        </p:spPr>
        <p:txBody>
          <a:bodyPr wrap="none" anchor="ctr"/>
          <a:lstStyle/>
          <a:p>
            <a:endParaRPr lang="en-US"/>
          </a:p>
        </p:txBody>
      </p:sp>
      <p:sp>
        <p:nvSpPr>
          <p:cNvPr id="15" name="Line 9"/>
          <p:cNvSpPr>
            <a:spLocks noChangeShapeType="1"/>
          </p:cNvSpPr>
          <p:nvPr/>
        </p:nvSpPr>
        <p:spPr bwMode="auto">
          <a:xfrm>
            <a:off x="5055210" y="1901687"/>
            <a:ext cx="457200" cy="0"/>
          </a:xfrm>
          <a:prstGeom prst="line">
            <a:avLst/>
          </a:prstGeom>
          <a:noFill/>
          <a:ln w="9525">
            <a:solidFill>
              <a:schemeClr val="tx1"/>
            </a:solidFill>
            <a:round/>
            <a:headEnd/>
            <a:tailEnd type="triangle"/>
          </a:ln>
        </p:spPr>
        <p:txBody>
          <a:bodyPr wrap="none" anchor="ctr"/>
          <a:lstStyle/>
          <a:p>
            <a:endParaRPr lang="en-US"/>
          </a:p>
        </p:txBody>
      </p:sp>
      <p:sp>
        <p:nvSpPr>
          <p:cNvPr id="16" name="AutoShape 7"/>
          <p:cNvSpPr>
            <a:spLocks noChangeArrowheads="1"/>
          </p:cNvSpPr>
          <p:nvPr/>
        </p:nvSpPr>
        <p:spPr bwMode="auto">
          <a:xfrm>
            <a:off x="7823505" y="1676400"/>
            <a:ext cx="914400" cy="457200"/>
          </a:xfrm>
          <a:prstGeom prst="roundRect">
            <a:avLst>
              <a:gd name="adj" fmla="val 16667"/>
            </a:avLst>
          </a:prstGeom>
          <a:solidFill>
            <a:srgbClr val="FF99FF"/>
          </a:solidFill>
          <a:ln w="9525">
            <a:solidFill>
              <a:schemeClr val="tx1"/>
            </a:solidFill>
            <a:round/>
            <a:headEnd/>
            <a:tailEnd/>
          </a:ln>
        </p:spPr>
        <p:txBody>
          <a:bodyPr wrap="none" anchor="ctr"/>
          <a:lstStyle/>
          <a:p>
            <a:pPr algn="ctr"/>
            <a:r>
              <a:rPr lang="en-US" dirty="0"/>
              <a:t>break</a:t>
            </a:r>
          </a:p>
        </p:txBody>
      </p:sp>
      <p:sp>
        <p:nvSpPr>
          <p:cNvPr id="17" name="Line 9"/>
          <p:cNvSpPr>
            <a:spLocks noChangeShapeType="1"/>
          </p:cNvSpPr>
          <p:nvPr/>
        </p:nvSpPr>
        <p:spPr bwMode="auto">
          <a:xfrm>
            <a:off x="7367962" y="1915588"/>
            <a:ext cx="457200" cy="0"/>
          </a:xfrm>
          <a:prstGeom prst="line">
            <a:avLst/>
          </a:prstGeom>
          <a:noFill/>
          <a:ln w="9525">
            <a:solidFill>
              <a:schemeClr val="tx1"/>
            </a:solidFill>
            <a:round/>
            <a:headEnd/>
            <a:tailEnd type="triangle"/>
          </a:ln>
        </p:spPr>
        <p:txBody>
          <a:bodyPr wrap="none" anchor="ctr"/>
          <a:lstStyle/>
          <a:p>
            <a:endParaRPr lang="en-US"/>
          </a:p>
        </p:txBody>
      </p:sp>
      <p:sp>
        <p:nvSpPr>
          <p:cNvPr id="18" name="Line 9"/>
          <p:cNvSpPr>
            <a:spLocks noChangeShapeType="1"/>
          </p:cNvSpPr>
          <p:nvPr/>
        </p:nvSpPr>
        <p:spPr bwMode="auto">
          <a:xfrm>
            <a:off x="8737905" y="1903344"/>
            <a:ext cx="457200" cy="0"/>
          </a:xfrm>
          <a:prstGeom prst="line">
            <a:avLst/>
          </a:prstGeom>
          <a:noFill/>
          <a:ln w="9525">
            <a:solidFill>
              <a:schemeClr val="tx1"/>
            </a:solidFill>
            <a:round/>
            <a:headEnd/>
            <a:tailEnd type="triangle"/>
          </a:ln>
        </p:spPr>
        <p:txBody>
          <a:bodyPr wrap="none" anchor="ctr"/>
          <a:lstStyle/>
          <a:p>
            <a:endParaRPr lang="en-US"/>
          </a:p>
        </p:txBody>
      </p:sp>
      <p:sp>
        <p:nvSpPr>
          <p:cNvPr id="19" name="AutoShape 4"/>
          <p:cNvSpPr>
            <a:spLocks noChangeArrowheads="1"/>
          </p:cNvSpPr>
          <p:nvPr/>
        </p:nvSpPr>
        <p:spPr bwMode="auto">
          <a:xfrm>
            <a:off x="3143586" y="2552699"/>
            <a:ext cx="1905000" cy="457200"/>
          </a:xfrm>
          <a:prstGeom prst="diamond">
            <a:avLst/>
          </a:prstGeom>
          <a:solidFill>
            <a:srgbClr val="FFFF66"/>
          </a:solidFill>
          <a:ln w="9525">
            <a:solidFill>
              <a:schemeClr val="tx1"/>
            </a:solidFill>
            <a:miter lim="800000"/>
            <a:headEnd/>
            <a:tailEnd/>
          </a:ln>
        </p:spPr>
        <p:txBody>
          <a:bodyPr wrap="none" anchor="ctr"/>
          <a:lstStyle/>
          <a:p>
            <a:pPr algn="ctr" eaLnBrk="1" hangingPunct="1">
              <a:spcBef>
                <a:spcPct val="50000"/>
              </a:spcBef>
            </a:pPr>
            <a:r>
              <a:rPr lang="en-US" dirty="0">
                <a:solidFill>
                  <a:srgbClr val="000000"/>
                </a:solidFill>
                <a:latin typeface="Times New Roman" pitchFamily="18" charset="0"/>
                <a:cs typeface="Times New Roman" pitchFamily="18" charset="0"/>
              </a:rPr>
              <a:t>case b</a:t>
            </a:r>
          </a:p>
        </p:txBody>
      </p:sp>
      <p:sp>
        <p:nvSpPr>
          <p:cNvPr id="20" name="Line 5"/>
          <p:cNvSpPr>
            <a:spLocks noChangeShapeType="1"/>
          </p:cNvSpPr>
          <p:nvPr/>
        </p:nvSpPr>
        <p:spPr bwMode="auto">
          <a:xfrm flipH="1">
            <a:off x="4091852" y="2119699"/>
            <a:ext cx="4234" cy="433001"/>
          </a:xfrm>
          <a:prstGeom prst="line">
            <a:avLst/>
          </a:prstGeom>
          <a:noFill/>
          <a:ln w="9525">
            <a:solidFill>
              <a:schemeClr val="tx1"/>
            </a:solidFill>
            <a:round/>
            <a:headEnd/>
            <a:tailEnd type="triangle" w="med" len="med"/>
          </a:ln>
        </p:spPr>
        <p:txBody>
          <a:bodyPr wrap="none" anchor="ctr"/>
          <a:lstStyle/>
          <a:p>
            <a:endParaRPr lang="en-US"/>
          </a:p>
        </p:txBody>
      </p:sp>
      <p:sp>
        <p:nvSpPr>
          <p:cNvPr id="21" name="AutoShape 7"/>
          <p:cNvSpPr>
            <a:spLocks noChangeArrowheads="1"/>
          </p:cNvSpPr>
          <p:nvPr/>
        </p:nvSpPr>
        <p:spPr bwMode="auto">
          <a:xfrm>
            <a:off x="5504129" y="2538799"/>
            <a:ext cx="1828800" cy="4572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dirty="0"/>
              <a:t>case  b action(s)</a:t>
            </a:r>
          </a:p>
        </p:txBody>
      </p:sp>
      <p:sp>
        <p:nvSpPr>
          <p:cNvPr id="22" name="Line 9"/>
          <p:cNvSpPr>
            <a:spLocks noChangeShapeType="1"/>
          </p:cNvSpPr>
          <p:nvPr/>
        </p:nvSpPr>
        <p:spPr bwMode="auto">
          <a:xfrm>
            <a:off x="5048586" y="2777987"/>
            <a:ext cx="457200" cy="0"/>
          </a:xfrm>
          <a:prstGeom prst="line">
            <a:avLst/>
          </a:prstGeom>
          <a:noFill/>
          <a:ln w="9525">
            <a:solidFill>
              <a:schemeClr val="tx1"/>
            </a:solidFill>
            <a:round/>
            <a:headEnd/>
            <a:tailEnd type="triangle"/>
          </a:ln>
        </p:spPr>
        <p:txBody>
          <a:bodyPr wrap="none" anchor="ctr"/>
          <a:lstStyle/>
          <a:p>
            <a:endParaRPr lang="en-US"/>
          </a:p>
        </p:txBody>
      </p:sp>
      <p:sp>
        <p:nvSpPr>
          <p:cNvPr id="23" name="AutoShape 7"/>
          <p:cNvSpPr>
            <a:spLocks noChangeArrowheads="1"/>
          </p:cNvSpPr>
          <p:nvPr/>
        </p:nvSpPr>
        <p:spPr bwMode="auto">
          <a:xfrm>
            <a:off x="7816881" y="2552700"/>
            <a:ext cx="914400" cy="457200"/>
          </a:xfrm>
          <a:prstGeom prst="roundRect">
            <a:avLst>
              <a:gd name="adj" fmla="val 16667"/>
            </a:avLst>
          </a:prstGeom>
          <a:solidFill>
            <a:srgbClr val="FF99FF"/>
          </a:solidFill>
          <a:ln w="9525">
            <a:solidFill>
              <a:schemeClr val="tx1"/>
            </a:solidFill>
            <a:round/>
            <a:headEnd/>
            <a:tailEnd/>
          </a:ln>
        </p:spPr>
        <p:txBody>
          <a:bodyPr wrap="none" anchor="ctr"/>
          <a:lstStyle/>
          <a:p>
            <a:pPr algn="ctr"/>
            <a:r>
              <a:rPr lang="en-US" dirty="0"/>
              <a:t>break</a:t>
            </a:r>
          </a:p>
        </p:txBody>
      </p:sp>
      <p:sp>
        <p:nvSpPr>
          <p:cNvPr id="24" name="Line 9"/>
          <p:cNvSpPr>
            <a:spLocks noChangeShapeType="1"/>
          </p:cNvSpPr>
          <p:nvPr/>
        </p:nvSpPr>
        <p:spPr bwMode="auto">
          <a:xfrm>
            <a:off x="7361338" y="2791888"/>
            <a:ext cx="457200" cy="0"/>
          </a:xfrm>
          <a:prstGeom prst="line">
            <a:avLst/>
          </a:prstGeom>
          <a:noFill/>
          <a:ln w="9525">
            <a:solidFill>
              <a:schemeClr val="tx1"/>
            </a:solidFill>
            <a:round/>
            <a:headEnd/>
            <a:tailEnd type="triangle"/>
          </a:ln>
        </p:spPr>
        <p:txBody>
          <a:bodyPr wrap="none" anchor="ctr"/>
          <a:lstStyle/>
          <a:p>
            <a:endParaRPr lang="en-US"/>
          </a:p>
        </p:txBody>
      </p:sp>
      <p:sp>
        <p:nvSpPr>
          <p:cNvPr id="25" name="Line 9"/>
          <p:cNvSpPr>
            <a:spLocks noChangeShapeType="1"/>
          </p:cNvSpPr>
          <p:nvPr/>
        </p:nvSpPr>
        <p:spPr bwMode="auto">
          <a:xfrm>
            <a:off x="8731281" y="2779644"/>
            <a:ext cx="457200" cy="0"/>
          </a:xfrm>
          <a:prstGeom prst="line">
            <a:avLst/>
          </a:prstGeom>
          <a:noFill/>
          <a:ln w="9525">
            <a:solidFill>
              <a:schemeClr val="tx1"/>
            </a:solidFill>
            <a:round/>
            <a:headEnd/>
            <a:tailEnd type="triangle"/>
          </a:ln>
        </p:spPr>
        <p:txBody>
          <a:bodyPr wrap="none" anchor="ctr"/>
          <a:lstStyle/>
          <a:p>
            <a:endParaRPr lang="en-US"/>
          </a:p>
        </p:txBody>
      </p:sp>
      <p:sp>
        <p:nvSpPr>
          <p:cNvPr id="26" name="AutoShape 4"/>
          <p:cNvSpPr>
            <a:spLocks noChangeArrowheads="1"/>
          </p:cNvSpPr>
          <p:nvPr/>
        </p:nvSpPr>
        <p:spPr bwMode="auto">
          <a:xfrm>
            <a:off x="3175305" y="4076699"/>
            <a:ext cx="1905000" cy="457200"/>
          </a:xfrm>
          <a:prstGeom prst="diamond">
            <a:avLst/>
          </a:prstGeom>
          <a:solidFill>
            <a:srgbClr val="FFFF66"/>
          </a:solidFill>
          <a:ln w="9525">
            <a:solidFill>
              <a:schemeClr val="tx1"/>
            </a:solidFill>
            <a:miter lim="800000"/>
            <a:headEnd/>
            <a:tailEnd/>
          </a:ln>
        </p:spPr>
        <p:txBody>
          <a:bodyPr wrap="none" anchor="ctr"/>
          <a:lstStyle/>
          <a:p>
            <a:pPr algn="ctr" eaLnBrk="1" hangingPunct="1">
              <a:spcBef>
                <a:spcPct val="50000"/>
              </a:spcBef>
            </a:pPr>
            <a:r>
              <a:rPr lang="en-US" dirty="0">
                <a:solidFill>
                  <a:srgbClr val="000000"/>
                </a:solidFill>
                <a:latin typeface="Times New Roman" pitchFamily="18" charset="0"/>
                <a:cs typeface="Times New Roman" pitchFamily="18" charset="0"/>
              </a:rPr>
              <a:t>case z</a:t>
            </a:r>
          </a:p>
        </p:txBody>
      </p:sp>
      <p:sp>
        <p:nvSpPr>
          <p:cNvPr id="27" name="AutoShape 7"/>
          <p:cNvSpPr>
            <a:spLocks noChangeArrowheads="1"/>
          </p:cNvSpPr>
          <p:nvPr/>
        </p:nvSpPr>
        <p:spPr bwMode="auto">
          <a:xfrm>
            <a:off x="5535848" y="4062799"/>
            <a:ext cx="1828800" cy="4572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dirty="0"/>
              <a:t>case  z action(s)</a:t>
            </a:r>
          </a:p>
        </p:txBody>
      </p:sp>
      <p:sp>
        <p:nvSpPr>
          <p:cNvPr id="28" name="Line 9"/>
          <p:cNvSpPr>
            <a:spLocks noChangeShapeType="1"/>
          </p:cNvSpPr>
          <p:nvPr/>
        </p:nvSpPr>
        <p:spPr bwMode="auto">
          <a:xfrm>
            <a:off x="5080305" y="4301987"/>
            <a:ext cx="457200" cy="0"/>
          </a:xfrm>
          <a:prstGeom prst="line">
            <a:avLst/>
          </a:prstGeom>
          <a:noFill/>
          <a:ln w="9525">
            <a:solidFill>
              <a:schemeClr val="tx1"/>
            </a:solidFill>
            <a:round/>
            <a:headEnd/>
            <a:tailEnd type="triangle"/>
          </a:ln>
        </p:spPr>
        <p:txBody>
          <a:bodyPr wrap="none" anchor="ctr"/>
          <a:lstStyle/>
          <a:p>
            <a:endParaRPr lang="en-US"/>
          </a:p>
        </p:txBody>
      </p:sp>
      <p:sp>
        <p:nvSpPr>
          <p:cNvPr id="29" name="AutoShape 7"/>
          <p:cNvSpPr>
            <a:spLocks noChangeArrowheads="1"/>
          </p:cNvSpPr>
          <p:nvPr/>
        </p:nvSpPr>
        <p:spPr bwMode="auto">
          <a:xfrm>
            <a:off x="7848600" y="4076700"/>
            <a:ext cx="914400" cy="457200"/>
          </a:xfrm>
          <a:prstGeom prst="roundRect">
            <a:avLst>
              <a:gd name="adj" fmla="val 16667"/>
            </a:avLst>
          </a:prstGeom>
          <a:solidFill>
            <a:srgbClr val="FF99FF"/>
          </a:solidFill>
          <a:ln w="9525">
            <a:solidFill>
              <a:schemeClr val="tx1"/>
            </a:solidFill>
            <a:round/>
            <a:headEnd/>
            <a:tailEnd/>
          </a:ln>
        </p:spPr>
        <p:txBody>
          <a:bodyPr wrap="none" anchor="ctr"/>
          <a:lstStyle/>
          <a:p>
            <a:pPr algn="ctr"/>
            <a:r>
              <a:rPr lang="en-US" dirty="0"/>
              <a:t>break</a:t>
            </a:r>
          </a:p>
        </p:txBody>
      </p:sp>
      <p:sp>
        <p:nvSpPr>
          <p:cNvPr id="30" name="Line 9"/>
          <p:cNvSpPr>
            <a:spLocks noChangeShapeType="1"/>
          </p:cNvSpPr>
          <p:nvPr/>
        </p:nvSpPr>
        <p:spPr bwMode="auto">
          <a:xfrm>
            <a:off x="7393057" y="4315888"/>
            <a:ext cx="457200" cy="0"/>
          </a:xfrm>
          <a:prstGeom prst="line">
            <a:avLst/>
          </a:prstGeom>
          <a:noFill/>
          <a:ln w="9525">
            <a:solidFill>
              <a:schemeClr val="tx1"/>
            </a:solidFill>
            <a:round/>
            <a:headEnd/>
            <a:tailEnd type="triangle"/>
          </a:ln>
        </p:spPr>
        <p:txBody>
          <a:bodyPr wrap="none" anchor="ctr"/>
          <a:lstStyle/>
          <a:p>
            <a:endParaRPr lang="en-US"/>
          </a:p>
        </p:txBody>
      </p:sp>
      <p:sp>
        <p:nvSpPr>
          <p:cNvPr id="31" name="Line 9"/>
          <p:cNvSpPr>
            <a:spLocks noChangeShapeType="1"/>
          </p:cNvSpPr>
          <p:nvPr/>
        </p:nvSpPr>
        <p:spPr bwMode="auto">
          <a:xfrm>
            <a:off x="8763000" y="4303644"/>
            <a:ext cx="457200" cy="0"/>
          </a:xfrm>
          <a:prstGeom prst="line">
            <a:avLst/>
          </a:prstGeom>
          <a:noFill/>
          <a:ln w="9525">
            <a:solidFill>
              <a:schemeClr val="tx1"/>
            </a:solidFill>
            <a:round/>
            <a:headEnd/>
            <a:tailEnd type="triangle"/>
          </a:ln>
        </p:spPr>
        <p:txBody>
          <a:bodyPr wrap="none" anchor="ctr"/>
          <a:lstStyle/>
          <a:p>
            <a:endParaRPr lang="en-US"/>
          </a:p>
        </p:txBody>
      </p:sp>
      <p:sp>
        <p:nvSpPr>
          <p:cNvPr id="32" name="Line 5"/>
          <p:cNvSpPr>
            <a:spLocks noChangeShapeType="1"/>
          </p:cNvSpPr>
          <p:nvPr/>
        </p:nvSpPr>
        <p:spPr bwMode="auto">
          <a:xfrm flipH="1">
            <a:off x="4089705" y="3009901"/>
            <a:ext cx="4234" cy="1052899"/>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33" name="Line 5"/>
          <p:cNvSpPr>
            <a:spLocks noChangeShapeType="1"/>
          </p:cNvSpPr>
          <p:nvPr/>
        </p:nvSpPr>
        <p:spPr bwMode="auto">
          <a:xfrm flipH="1">
            <a:off x="4093939" y="4481900"/>
            <a:ext cx="0" cy="684143"/>
          </a:xfrm>
          <a:prstGeom prst="line">
            <a:avLst/>
          </a:prstGeom>
          <a:noFill/>
          <a:ln w="9525">
            <a:solidFill>
              <a:schemeClr val="tx1"/>
            </a:solidFill>
            <a:round/>
            <a:headEnd/>
            <a:tailEnd type="triangle" w="med" len="med"/>
          </a:ln>
        </p:spPr>
        <p:txBody>
          <a:bodyPr wrap="none" anchor="ctr"/>
          <a:lstStyle/>
          <a:p>
            <a:endParaRPr lang="en-US"/>
          </a:p>
        </p:txBody>
      </p:sp>
      <p:sp>
        <p:nvSpPr>
          <p:cNvPr id="34" name="AutoShape 7"/>
          <p:cNvSpPr>
            <a:spLocks noChangeArrowheads="1"/>
          </p:cNvSpPr>
          <p:nvPr/>
        </p:nvSpPr>
        <p:spPr bwMode="auto">
          <a:xfrm>
            <a:off x="5562600" y="4937442"/>
            <a:ext cx="1828800" cy="4572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dirty="0"/>
              <a:t>default action(s)</a:t>
            </a:r>
          </a:p>
        </p:txBody>
      </p:sp>
      <p:sp>
        <p:nvSpPr>
          <p:cNvPr id="35" name="Line 5"/>
          <p:cNvSpPr>
            <a:spLocks noChangeShapeType="1"/>
          </p:cNvSpPr>
          <p:nvPr/>
        </p:nvSpPr>
        <p:spPr bwMode="auto">
          <a:xfrm>
            <a:off x="7393057" y="5166043"/>
            <a:ext cx="1802048" cy="0"/>
          </a:xfrm>
          <a:prstGeom prst="line">
            <a:avLst/>
          </a:prstGeom>
          <a:noFill/>
          <a:ln w="9525">
            <a:solidFill>
              <a:schemeClr val="tx1"/>
            </a:solidFill>
            <a:round/>
            <a:headEnd/>
            <a:tailEnd type="triangle" w="med" len="med"/>
          </a:ln>
        </p:spPr>
        <p:txBody>
          <a:bodyPr wrap="none" anchor="ctr"/>
          <a:lstStyle/>
          <a:p>
            <a:endParaRPr lang="en-US"/>
          </a:p>
        </p:txBody>
      </p:sp>
      <p:sp>
        <p:nvSpPr>
          <p:cNvPr id="37" name="Line 9"/>
          <p:cNvSpPr>
            <a:spLocks noChangeShapeType="1"/>
          </p:cNvSpPr>
          <p:nvPr/>
        </p:nvSpPr>
        <p:spPr bwMode="auto">
          <a:xfrm>
            <a:off x="4089706" y="5147820"/>
            <a:ext cx="1472895" cy="0"/>
          </a:xfrm>
          <a:prstGeom prst="line">
            <a:avLst/>
          </a:prstGeom>
          <a:noFill/>
          <a:ln w="9525">
            <a:solidFill>
              <a:schemeClr val="tx1"/>
            </a:solidFill>
            <a:round/>
            <a:headEnd/>
            <a:tailEnd type="triangle"/>
          </a:ln>
        </p:spPr>
        <p:txBody>
          <a:bodyPr wrap="none" anchor="ctr"/>
          <a:lstStyle/>
          <a:p>
            <a:endParaRPr lang="en-US"/>
          </a:p>
        </p:txBody>
      </p:sp>
    </p:spTree>
    <p:extLst>
      <p:ext uri="{BB962C8B-B14F-4D97-AF65-F5344CB8AC3E}">
        <p14:creationId xmlns:p14="http://schemas.microsoft.com/office/powerpoint/2010/main" val="468083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noProof="1"/>
              <a:t>The </a:t>
            </a:r>
            <a:r>
              <a:rPr lang="en-US" sz="3400" i="1" noProof="1">
                <a:latin typeface="Courier New" pitchFamily="49" charset="0"/>
                <a:cs typeface="Courier New" pitchFamily="49" charset="0"/>
              </a:rPr>
              <a:t>switch</a:t>
            </a:r>
            <a:r>
              <a:rPr lang="en-US" sz="3400" noProof="1"/>
              <a:t> Multiple-Selection Structure</a:t>
            </a:r>
            <a:br>
              <a:rPr lang="en-US" sz="3400" noProof="1"/>
            </a:br>
            <a:r>
              <a:rPr lang="en-US" sz="3400" noProof="1"/>
              <a:t>Without Breaks</a:t>
            </a:r>
            <a:endParaRPr lang="en-US" sz="3400" dirty="0"/>
          </a:p>
        </p:txBody>
      </p:sp>
      <p:sp>
        <p:nvSpPr>
          <p:cNvPr id="3" name="AutoShape 4"/>
          <p:cNvSpPr>
            <a:spLocks noChangeArrowheads="1"/>
          </p:cNvSpPr>
          <p:nvPr/>
        </p:nvSpPr>
        <p:spPr bwMode="auto">
          <a:xfrm>
            <a:off x="3150210" y="1676399"/>
            <a:ext cx="1905000" cy="457200"/>
          </a:xfrm>
          <a:prstGeom prst="diamond">
            <a:avLst/>
          </a:prstGeom>
          <a:solidFill>
            <a:srgbClr val="FFFF66"/>
          </a:solidFill>
          <a:ln w="9525">
            <a:solidFill>
              <a:schemeClr val="tx1"/>
            </a:solidFill>
            <a:miter lim="800000"/>
            <a:headEnd/>
            <a:tailEnd/>
          </a:ln>
        </p:spPr>
        <p:txBody>
          <a:bodyPr wrap="none" anchor="ctr"/>
          <a:lstStyle/>
          <a:p>
            <a:pPr algn="ctr" eaLnBrk="1" hangingPunct="1">
              <a:spcBef>
                <a:spcPct val="50000"/>
              </a:spcBef>
            </a:pPr>
            <a:r>
              <a:rPr lang="en-US" dirty="0">
                <a:solidFill>
                  <a:srgbClr val="000000"/>
                </a:solidFill>
                <a:latin typeface="Times New Roman" pitchFamily="18" charset="0"/>
                <a:cs typeface="Times New Roman" pitchFamily="18" charset="0"/>
              </a:rPr>
              <a:t>case a</a:t>
            </a:r>
          </a:p>
        </p:txBody>
      </p:sp>
      <p:sp>
        <p:nvSpPr>
          <p:cNvPr id="4" name="Line 5"/>
          <p:cNvSpPr>
            <a:spLocks noChangeShapeType="1"/>
          </p:cNvSpPr>
          <p:nvPr/>
        </p:nvSpPr>
        <p:spPr bwMode="auto">
          <a:xfrm flipH="1">
            <a:off x="4098476" y="1371600"/>
            <a:ext cx="0" cy="304800"/>
          </a:xfrm>
          <a:prstGeom prst="line">
            <a:avLst/>
          </a:prstGeom>
          <a:noFill/>
          <a:ln w="9525">
            <a:solidFill>
              <a:schemeClr val="tx1"/>
            </a:solidFill>
            <a:round/>
            <a:headEnd/>
            <a:tailEnd type="triangle" w="med" len="med"/>
          </a:ln>
        </p:spPr>
        <p:txBody>
          <a:bodyPr wrap="none" anchor="ctr"/>
          <a:lstStyle/>
          <a:p>
            <a:endParaRPr lang="en-US"/>
          </a:p>
        </p:txBody>
      </p:sp>
      <p:sp>
        <p:nvSpPr>
          <p:cNvPr id="5" name="AutoShape 7"/>
          <p:cNvSpPr>
            <a:spLocks noChangeArrowheads="1"/>
          </p:cNvSpPr>
          <p:nvPr/>
        </p:nvSpPr>
        <p:spPr bwMode="auto">
          <a:xfrm>
            <a:off x="5510753" y="1662499"/>
            <a:ext cx="1828800" cy="4572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dirty="0"/>
              <a:t>case  a action(s)</a:t>
            </a:r>
          </a:p>
        </p:txBody>
      </p:sp>
      <p:sp>
        <p:nvSpPr>
          <p:cNvPr id="15" name="Line 9"/>
          <p:cNvSpPr>
            <a:spLocks noChangeShapeType="1"/>
          </p:cNvSpPr>
          <p:nvPr/>
        </p:nvSpPr>
        <p:spPr bwMode="auto">
          <a:xfrm>
            <a:off x="5055210" y="1901687"/>
            <a:ext cx="457200" cy="0"/>
          </a:xfrm>
          <a:prstGeom prst="line">
            <a:avLst/>
          </a:prstGeom>
          <a:noFill/>
          <a:ln w="9525">
            <a:solidFill>
              <a:schemeClr val="tx1"/>
            </a:solidFill>
            <a:round/>
            <a:headEnd/>
            <a:tailEnd type="triangle"/>
          </a:ln>
        </p:spPr>
        <p:txBody>
          <a:bodyPr wrap="none" anchor="ctr"/>
          <a:lstStyle/>
          <a:p>
            <a:endParaRPr lang="en-US"/>
          </a:p>
        </p:txBody>
      </p:sp>
      <p:sp>
        <p:nvSpPr>
          <p:cNvPr id="19" name="AutoShape 4"/>
          <p:cNvSpPr>
            <a:spLocks noChangeArrowheads="1"/>
          </p:cNvSpPr>
          <p:nvPr/>
        </p:nvSpPr>
        <p:spPr bwMode="auto">
          <a:xfrm>
            <a:off x="3143586" y="2552699"/>
            <a:ext cx="1905000" cy="457200"/>
          </a:xfrm>
          <a:prstGeom prst="diamond">
            <a:avLst/>
          </a:prstGeom>
          <a:solidFill>
            <a:srgbClr val="FFFF66"/>
          </a:solidFill>
          <a:ln w="9525">
            <a:solidFill>
              <a:schemeClr val="tx1"/>
            </a:solidFill>
            <a:miter lim="800000"/>
            <a:headEnd/>
            <a:tailEnd/>
          </a:ln>
        </p:spPr>
        <p:txBody>
          <a:bodyPr wrap="none" anchor="ctr"/>
          <a:lstStyle/>
          <a:p>
            <a:pPr algn="ctr" eaLnBrk="1" hangingPunct="1">
              <a:spcBef>
                <a:spcPct val="50000"/>
              </a:spcBef>
            </a:pPr>
            <a:r>
              <a:rPr lang="en-US" dirty="0">
                <a:solidFill>
                  <a:srgbClr val="000000"/>
                </a:solidFill>
                <a:latin typeface="Times New Roman" pitchFamily="18" charset="0"/>
                <a:cs typeface="Times New Roman" pitchFamily="18" charset="0"/>
              </a:rPr>
              <a:t>case b</a:t>
            </a:r>
          </a:p>
        </p:txBody>
      </p:sp>
      <p:sp>
        <p:nvSpPr>
          <p:cNvPr id="20" name="Line 5"/>
          <p:cNvSpPr>
            <a:spLocks noChangeShapeType="1"/>
          </p:cNvSpPr>
          <p:nvPr/>
        </p:nvSpPr>
        <p:spPr bwMode="auto">
          <a:xfrm flipH="1">
            <a:off x="4173269" y="2119699"/>
            <a:ext cx="4234" cy="433001"/>
          </a:xfrm>
          <a:prstGeom prst="line">
            <a:avLst/>
          </a:prstGeom>
          <a:noFill/>
          <a:ln w="9525">
            <a:solidFill>
              <a:schemeClr val="tx1"/>
            </a:solidFill>
            <a:round/>
            <a:headEnd/>
            <a:tailEnd type="triangle" w="med" len="med"/>
          </a:ln>
        </p:spPr>
        <p:txBody>
          <a:bodyPr wrap="none" anchor="ctr"/>
          <a:lstStyle/>
          <a:p>
            <a:endParaRPr lang="en-US"/>
          </a:p>
        </p:txBody>
      </p:sp>
      <p:sp>
        <p:nvSpPr>
          <p:cNvPr id="21" name="AutoShape 7"/>
          <p:cNvSpPr>
            <a:spLocks noChangeArrowheads="1"/>
          </p:cNvSpPr>
          <p:nvPr/>
        </p:nvSpPr>
        <p:spPr bwMode="auto">
          <a:xfrm>
            <a:off x="5504129" y="2538799"/>
            <a:ext cx="1828800" cy="4572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dirty="0"/>
              <a:t>case  b action(s)</a:t>
            </a:r>
          </a:p>
        </p:txBody>
      </p:sp>
      <p:sp>
        <p:nvSpPr>
          <p:cNvPr id="22" name="Line 9"/>
          <p:cNvSpPr>
            <a:spLocks noChangeShapeType="1"/>
          </p:cNvSpPr>
          <p:nvPr/>
        </p:nvSpPr>
        <p:spPr bwMode="auto">
          <a:xfrm>
            <a:off x="5048586" y="2777987"/>
            <a:ext cx="457200" cy="0"/>
          </a:xfrm>
          <a:prstGeom prst="line">
            <a:avLst/>
          </a:prstGeom>
          <a:noFill/>
          <a:ln w="9525">
            <a:solidFill>
              <a:schemeClr val="tx1"/>
            </a:solidFill>
            <a:round/>
            <a:headEnd/>
            <a:tailEnd type="triangle"/>
          </a:ln>
        </p:spPr>
        <p:txBody>
          <a:bodyPr wrap="none" anchor="ctr"/>
          <a:lstStyle/>
          <a:p>
            <a:endParaRPr lang="en-US"/>
          </a:p>
        </p:txBody>
      </p:sp>
      <p:sp>
        <p:nvSpPr>
          <p:cNvPr id="26" name="AutoShape 4"/>
          <p:cNvSpPr>
            <a:spLocks noChangeArrowheads="1"/>
          </p:cNvSpPr>
          <p:nvPr/>
        </p:nvSpPr>
        <p:spPr bwMode="auto">
          <a:xfrm>
            <a:off x="3175305" y="4076699"/>
            <a:ext cx="1905000" cy="457200"/>
          </a:xfrm>
          <a:prstGeom prst="diamond">
            <a:avLst/>
          </a:prstGeom>
          <a:solidFill>
            <a:srgbClr val="FFFF66"/>
          </a:solidFill>
          <a:ln w="9525">
            <a:solidFill>
              <a:schemeClr val="tx1"/>
            </a:solidFill>
            <a:miter lim="800000"/>
            <a:headEnd/>
            <a:tailEnd/>
          </a:ln>
        </p:spPr>
        <p:txBody>
          <a:bodyPr wrap="none" anchor="ctr"/>
          <a:lstStyle/>
          <a:p>
            <a:pPr algn="ctr" eaLnBrk="1" hangingPunct="1">
              <a:spcBef>
                <a:spcPct val="50000"/>
              </a:spcBef>
            </a:pPr>
            <a:r>
              <a:rPr lang="en-US" dirty="0">
                <a:solidFill>
                  <a:srgbClr val="000000"/>
                </a:solidFill>
                <a:latin typeface="Times New Roman" pitchFamily="18" charset="0"/>
                <a:cs typeface="Times New Roman" pitchFamily="18" charset="0"/>
              </a:rPr>
              <a:t>case z</a:t>
            </a:r>
          </a:p>
        </p:txBody>
      </p:sp>
      <p:sp>
        <p:nvSpPr>
          <p:cNvPr id="27" name="AutoShape 7"/>
          <p:cNvSpPr>
            <a:spLocks noChangeArrowheads="1"/>
          </p:cNvSpPr>
          <p:nvPr/>
        </p:nvSpPr>
        <p:spPr bwMode="auto">
          <a:xfrm>
            <a:off x="5535848" y="4062799"/>
            <a:ext cx="1828800" cy="4572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dirty="0"/>
              <a:t>case  z action(s)</a:t>
            </a:r>
          </a:p>
        </p:txBody>
      </p:sp>
      <p:sp>
        <p:nvSpPr>
          <p:cNvPr id="28" name="Line 9"/>
          <p:cNvSpPr>
            <a:spLocks noChangeShapeType="1"/>
          </p:cNvSpPr>
          <p:nvPr/>
        </p:nvSpPr>
        <p:spPr bwMode="auto">
          <a:xfrm>
            <a:off x="5080305" y="4301987"/>
            <a:ext cx="457200" cy="0"/>
          </a:xfrm>
          <a:prstGeom prst="line">
            <a:avLst/>
          </a:prstGeom>
          <a:noFill/>
          <a:ln w="9525">
            <a:solidFill>
              <a:schemeClr val="tx1"/>
            </a:solidFill>
            <a:round/>
            <a:headEnd/>
            <a:tailEnd type="triangle"/>
          </a:ln>
        </p:spPr>
        <p:txBody>
          <a:bodyPr wrap="none" anchor="ctr"/>
          <a:lstStyle/>
          <a:p>
            <a:endParaRPr lang="en-US"/>
          </a:p>
        </p:txBody>
      </p:sp>
      <p:sp>
        <p:nvSpPr>
          <p:cNvPr id="32" name="Line 5"/>
          <p:cNvSpPr>
            <a:spLocks noChangeShapeType="1"/>
          </p:cNvSpPr>
          <p:nvPr/>
        </p:nvSpPr>
        <p:spPr bwMode="auto">
          <a:xfrm flipH="1">
            <a:off x="4171122" y="3009901"/>
            <a:ext cx="4234" cy="1052899"/>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33" name="Line 5"/>
          <p:cNvSpPr>
            <a:spLocks noChangeShapeType="1"/>
          </p:cNvSpPr>
          <p:nvPr/>
        </p:nvSpPr>
        <p:spPr bwMode="auto">
          <a:xfrm flipH="1">
            <a:off x="6418529" y="5394643"/>
            <a:ext cx="0" cy="342071"/>
          </a:xfrm>
          <a:prstGeom prst="line">
            <a:avLst/>
          </a:prstGeom>
          <a:noFill/>
          <a:ln w="9525">
            <a:solidFill>
              <a:schemeClr val="tx1"/>
            </a:solidFill>
            <a:round/>
            <a:headEnd/>
            <a:tailEnd type="triangle" w="med" len="med"/>
          </a:ln>
        </p:spPr>
        <p:txBody>
          <a:bodyPr wrap="none" anchor="ctr"/>
          <a:lstStyle/>
          <a:p>
            <a:endParaRPr lang="en-US"/>
          </a:p>
        </p:txBody>
      </p:sp>
      <p:sp>
        <p:nvSpPr>
          <p:cNvPr id="34" name="AutoShape 7"/>
          <p:cNvSpPr>
            <a:spLocks noChangeArrowheads="1"/>
          </p:cNvSpPr>
          <p:nvPr/>
        </p:nvSpPr>
        <p:spPr bwMode="auto">
          <a:xfrm>
            <a:off x="5562600" y="4937442"/>
            <a:ext cx="1828800" cy="457200"/>
          </a:xfrm>
          <a:prstGeom prst="roundRect">
            <a:avLst>
              <a:gd name="adj" fmla="val 16667"/>
            </a:avLst>
          </a:prstGeom>
          <a:solidFill>
            <a:srgbClr val="CCCCFF"/>
          </a:solidFill>
          <a:ln w="9525">
            <a:solidFill>
              <a:schemeClr val="tx1"/>
            </a:solidFill>
            <a:round/>
            <a:headEnd/>
            <a:tailEnd/>
          </a:ln>
        </p:spPr>
        <p:txBody>
          <a:bodyPr wrap="none" anchor="ctr"/>
          <a:lstStyle/>
          <a:p>
            <a:pPr algn="ctr"/>
            <a:r>
              <a:rPr lang="en-US" dirty="0"/>
              <a:t>default action(s)</a:t>
            </a:r>
          </a:p>
        </p:txBody>
      </p:sp>
      <p:sp>
        <p:nvSpPr>
          <p:cNvPr id="38" name="Line 5"/>
          <p:cNvSpPr>
            <a:spLocks noChangeShapeType="1"/>
          </p:cNvSpPr>
          <p:nvPr/>
        </p:nvSpPr>
        <p:spPr bwMode="auto">
          <a:xfrm flipH="1">
            <a:off x="6472766" y="2133601"/>
            <a:ext cx="4234" cy="433001"/>
          </a:xfrm>
          <a:prstGeom prst="line">
            <a:avLst/>
          </a:prstGeom>
          <a:noFill/>
          <a:ln w="9525">
            <a:solidFill>
              <a:schemeClr val="tx1"/>
            </a:solidFill>
            <a:round/>
            <a:headEnd/>
            <a:tailEnd type="triangle" w="med" len="med"/>
          </a:ln>
        </p:spPr>
        <p:txBody>
          <a:bodyPr wrap="none" anchor="ctr"/>
          <a:lstStyle/>
          <a:p>
            <a:endParaRPr lang="en-US"/>
          </a:p>
        </p:txBody>
      </p:sp>
      <p:sp>
        <p:nvSpPr>
          <p:cNvPr id="39" name="Line 5"/>
          <p:cNvSpPr>
            <a:spLocks noChangeShapeType="1"/>
          </p:cNvSpPr>
          <p:nvPr/>
        </p:nvSpPr>
        <p:spPr bwMode="auto">
          <a:xfrm flipH="1">
            <a:off x="6470619" y="3023803"/>
            <a:ext cx="4234" cy="1052899"/>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40" name="Line 5"/>
          <p:cNvSpPr>
            <a:spLocks noChangeShapeType="1"/>
          </p:cNvSpPr>
          <p:nvPr/>
        </p:nvSpPr>
        <p:spPr bwMode="auto">
          <a:xfrm>
            <a:off x="6450247" y="4520000"/>
            <a:ext cx="0" cy="417443"/>
          </a:xfrm>
          <a:prstGeom prst="line">
            <a:avLst/>
          </a:prstGeom>
          <a:noFill/>
          <a:ln w="9525">
            <a:solidFill>
              <a:schemeClr val="tx1"/>
            </a:solidFill>
            <a:round/>
            <a:headEnd/>
            <a:tailEnd type="triangle" w="med" len="med"/>
          </a:ln>
        </p:spPr>
        <p:txBody>
          <a:bodyPr wrap="none" anchor="ctr"/>
          <a:lstStyle/>
          <a:p>
            <a:endParaRPr lang="en-US"/>
          </a:p>
        </p:txBody>
      </p:sp>
      <p:sp>
        <p:nvSpPr>
          <p:cNvPr id="41" name="Line 5"/>
          <p:cNvSpPr>
            <a:spLocks noChangeShapeType="1"/>
          </p:cNvSpPr>
          <p:nvPr/>
        </p:nvSpPr>
        <p:spPr bwMode="auto">
          <a:xfrm flipH="1">
            <a:off x="4093939" y="4481900"/>
            <a:ext cx="0" cy="684143"/>
          </a:xfrm>
          <a:prstGeom prst="line">
            <a:avLst/>
          </a:prstGeom>
          <a:noFill/>
          <a:ln w="9525">
            <a:solidFill>
              <a:schemeClr val="tx1"/>
            </a:solidFill>
            <a:round/>
            <a:headEnd/>
            <a:tailEnd type="triangle" w="med" len="med"/>
          </a:ln>
        </p:spPr>
        <p:txBody>
          <a:bodyPr wrap="none" anchor="ctr"/>
          <a:lstStyle/>
          <a:p>
            <a:endParaRPr lang="en-US"/>
          </a:p>
        </p:txBody>
      </p:sp>
      <p:sp>
        <p:nvSpPr>
          <p:cNvPr id="42" name="Line 9"/>
          <p:cNvSpPr>
            <a:spLocks noChangeShapeType="1"/>
          </p:cNvSpPr>
          <p:nvPr/>
        </p:nvSpPr>
        <p:spPr bwMode="auto">
          <a:xfrm>
            <a:off x="4089706" y="5147820"/>
            <a:ext cx="1472895" cy="0"/>
          </a:xfrm>
          <a:prstGeom prst="line">
            <a:avLst/>
          </a:prstGeom>
          <a:noFill/>
          <a:ln w="9525">
            <a:solidFill>
              <a:schemeClr val="tx1"/>
            </a:solidFill>
            <a:round/>
            <a:headEnd/>
            <a:tailEnd type="triangle"/>
          </a:ln>
        </p:spPr>
        <p:txBody>
          <a:bodyPr wrap="none" anchor="ctr"/>
          <a:lstStyle/>
          <a:p>
            <a:endParaRPr lang="en-US"/>
          </a:p>
        </p:txBody>
      </p:sp>
    </p:spTree>
    <p:extLst>
      <p:ext uri="{BB962C8B-B14F-4D97-AF65-F5344CB8AC3E}">
        <p14:creationId xmlns:p14="http://schemas.microsoft.com/office/powerpoint/2010/main" val="2841121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i="1" dirty="0">
                <a:latin typeface="Courier New" pitchFamily="49" charset="0"/>
                <a:cs typeface="Courier New" pitchFamily="49" charset="0"/>
              </a:rPr>
              <a:t>switch</a:t>
            </a:r>
            <a:r>
              <a:rPr lang="en-US" dirty="0"/>
              <a:t> Statement Syntax</a:t>
            </a:r>
          </a:p>
        </p:txBody>
      </p:sp>
      <p:sp>
        <p:nvSpPr>
          <p:cNvPr id="32772" name="Rectangle 3"/>
          <p:cNvSpPr>
            <a:spLocks noGrp="1" noChangeArrowheads="1"/>
          </p:cNvSpPr>
          <p:nvPr>
            <p:ph type="body" idx="1"/>
          </p:nvPr>
        </p:nvSpPr>
        <p:spPr>
          <a:xfrm>
            <a:off x="2743200" y="1600200"/>
            <a:ext cx="7543800" cy="4876800"/>
          </a:xfrm>
        </p:spPr>
        <p:txBody>
          <a:bodyPr/>
          <a:lstStyle/>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switch (</a:t>
            </a:r>
            <a:r>
              <a:rPr lang="en-US" sz="1800" b="1" dirty="0" err="1">
                <a:solidFill>
                  <a:srgbClr val="00487E"/>
                </a:solidFill>
                <a:latin typeface="Courier New" pitchFamily="49" charset="0"/>
                <a:cs typeface="Courier New" pitchFamily="49" charset="0"/>
              </a:rPr>
              <a:t>switch_expression</a:t>
            </a:r>
            <a:r>
              <a:rPr lang="en-US" sz="1800" b="1" dirty="0">
                <a:solidFill>
                  <a:srgbClr val="00487E"/>
                </a:solidFill>
                <a:latin typeface="Courier New" pitchFamily="49" charset="0"/>
                <a:cs typeface="Courier New" pitchFamily="49" charset="0"/>
              </a:rPr>
              <a:t>) {</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case constant1:  </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statementSequence1</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break;</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case constant2:  </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statementSequence2</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break;</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case </a:t>
            </a:r>
            <a:r>
              <a:rPr lang="en-US" sz="1800" b="1" dirty="0" err="1">
                <a:solidFill>
                  <a:srgbClr val="00487E"/>
                </a:solidFill>
                <a:latin typeface="Courier New" pitchFamily="49" charset="0"/>
                <a:cs typeface="Courier New" pitchFamily="49" charset="0"/>
              </a:rPr>
              <a:t>constantN</a:t>
            </a:r>
            <a:r>
              <a:rPr lang="en-US" sz="1800" b="1" dirty="0">
                <a:solidFill>
                  <a:srgbClr val="00487E"/>
                </a:solidFill>
                <a:latin typeface="Courier New" pitchFamily="49" charset="0"/>
                <a:cs typeface="Courier New" pitchFamily="49" charset="0"/>
              </a:rPr>
              <a:t>:  </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a:t>
            </a:r>
            <a:r>
              <a:rPr lang="en-US" sz="1800" b="1" dirty="0" err="1">
                <a:solidFill>
                  <a:srgbClr val="00487E"/>
                </a:solidFill>
                <a:latin typeface="Courier New" pitchFamily="49" charset="0"/>
                <a:cs typeface="Courier New" pitchFamily="49" charset="0"/>
              </a:rPr>
              <a:t>statementSequenceN</a:t>
            </a:r>
            <a:endParaRPr lang="en-US" sz="1800" b="1" dirty="0">
              <a:solidFill>
                <a:srgbClr val="00487E"/>
              </a:solidFill>
              <a:latin typeface="Courier New" pitchFamily="49" charset="0"/>
              <a:cs typeface="Courier New" pitchFamily="49" charset="0"/>
            </a:endParaRP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break;</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default:                            </a:t>
            </a: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              </a:t>
            </a:r>
            <a:r>
              <a:rPr lang="en-US" sz="1800" b="1" dirty="0" err="1">
                <a:solidFill>
                  <a:srgbClr val="00487E"/>
                </a:solidFill>
                <a:latin typeface="Courier New" pitchFamily="49" charset="0"/>
                <a:cs typeface="Courier New" pitchFamily="49" charset="0"/>
              </a:rPr>
              <a:t>defaultStmtSequence</a:t>
            </a:r>
            <a:endParaRPr lang="en-US" sz="1800" b="1" dirty="0">
              <a:solidFill>
                <a:srgbClr val="00487E"/>
              </a:solidFill>
              <a:latin typeface="Courier New" pitchFamily="49" charset="0"/>
              <a:cs typeface="Courier New" pitchFamily="49" charset="0"/>
            </a:endParaRPr>
          </a:p>
          <a:p>
            <a:pPr eaLnBrk="1" hangingPunct="1">
              <a:lnSpc>
                <a:spcPct val="80000"/>
              </a:lnSpc>
              <a:buFont typeface="Wingdings" pitchFamily="2" charset="2"/>
              <a:buNone/>
            </a:pPr>
            <a:r>
              <a:rPr lang="en-US" sz="1800" b="1" dirty="0">
                <a:solidFill>
                  <a:srgbClr val="00487E"/>
                </a:solidFill>
                <a:latin typeface="Courier New" pitchFamily="49" charset="0"/>
                <a:cs typeface="Courier New" pitchFamily="49" charset="0"/>
              </a:rPr>
              <a:t>}</a:t>
            </a:r>
          </a:p>
          <a:p>
            <a:pPr eaLnBrk="1" hangingPunct="1">
              <a:lnSpc>
                <a:spcPct val="80000"/>
              </a:lnSpc>
              <a:buFont typeface="Wingdings" pitchFamily="2" charset="2"/>
              <a:buNone/>
            </a:pPr>
            <a:endParaRPr lang="en-US" sz="1800" b="1" dirty="0">
              <a:solidFill>
                <a:srgbClr val="00487E"/>
              </a:solidFill>
              <a:latin typeface="Courier New" pitchFamily="49" charset="0"/>
              <a:cs typeface="Courier New" pitchFamily="49" charset="0"/>
            </a:endParaRPr>
          </a:p>
        </p:txBody>
      </p:sp>
      <p:sp>
        <p:nvSpPr>
          <p:cNvPr id="32773" name="Rectangle 4"/>
          <p:cNvSpPr>
            <a:spLocks noChangeArrowheads="1"/>
          </p:cNvSpPr>
          <p:nvPr/>
        </p:nvSpPr>
        <p:spPr bwMode="auto">
          <a:xfrm>
            <a:off x="1524000" y="387350"/>
            <a:ext cx="5486400" cy="369332"/>
          </a:xfrm>
          <a:prstGeom prst="rect">
            <a:avLst/>
          </a:prstGeom>
          <a:noFill/>
          <a:ln w="9525">
            <a:noFill/>
            <a:miter lim="800000"/>
            <a:headEnd/>
            <a:tailEnd/>
          </a:ln>
        </p:spPr>
        <p:txBody>
          <a:bodyPr>
            <a:spAutoFit/>
          </a:bodyPr>
          <a:lstStyle/>
          <a:p>
            <a:endParaRPr lang="en-US"/>
          </a:p>
        </p:txBody>
      </p:sp>
      <p:sp>
        <p:nvSpPr>
          <p:cNvPr id="32774" name="Rectangle 5"/>
          <p:cNvSpPr>
            <a:spLocks noChangeArrowheads="1"/>
          </p:cNvSpPr>
          <p:nvPr/>
        </p:nvSpPr>
        <p:spPr bwMode="auto">
          <a:xfrm>
            <a:off x="1524000" y="2932114"/>
            <a:ext cx="5486400" cy="646331"/>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endParaRPr lang="en-US" sz="2400">
              <a:latin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9201" y="345710"/>
            <a:ext cx="1388165" cy="1881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45349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algn="ctr" eaLnBrk="1" hangingPunct="1"/>
            <a:r>
              <a:rPr lang="en-US" i="1" dirty="0">
                <a:latin typeface="Courier New" pitchFamily="49" charset="0"/>
                <a:cs typeface="Courier New" pitchFamily="49" charset="0"/>
              </a:rPr>
              <a:t>switch</a:t>
            </a:r>
            <a:r>
              <a:rPr lang="en-US" dirty="0"/>
              <a:t> Statement</a:t>
            </a:r>
          </a:p>
        </p:txBody>
      </p:sp>
      <p:sp>
        <p:nvSpPr>
          <p:cNvPr id="33796" name="Rectangle 3"/>
          <p:cNvSpPr>
            <a:spLocks noGrp="1" noChangeArrowheads="1"/>
          </p:cNvSpPr>
          <p:nvPr>
            <p:ph sz="quarter" idx="1"/>
          </p:nvPr>
        </p:nvSpPr>
        <p:spPr/>
        <p:txBody>
          <a:bodyPr/>
          <a:lstStyle/>
          <a:p>
            <a:r>
              <a:rPr lang="en-US" dirty="0"/>
              <a:t>The  </a:t>
            </a:r>
            <a:r>
              <a:rPr lang="en-US" b="1" dirty="0" err="1">
                <a:solidFill>
                  <a:srgbClr val="00487E"/>
                </a:solidFill>
                <a:latin typeface="Courier New" pitchFamily="49" charset="0"/>
                <a:cs typeface="Courier New" pitchFamily="49" charset="0"/>
              </a:rPr>
              <a:t>switch_expression</a:t>
            </a:r>
            <a:r>
              <a:rPr lang="en-US" dirty="0"/>
              <a:t>  is compared against the values </a:t>
            </a:r>
            <a:r>
              <a:rPr lang="en-US" i="1" dirty="0"/>
              <a:t>constant1, constant2, …, </a:t>
            </a:r>
            <a:r>
              <a:rPr lang="en-US" i="1" dirty="0" err="1"/>
              <a:t>constantN</a:t>
            </a:r>
            <a:endParaRPr lang="en-US" dirty="0"/>
          </a:p>
          <a:p>
            <a:pPr lvl="1" eaLnBrk="1" hangingPunct="1"/>
            <a:r>
              <a:rPr lang="en-US" sz="2600" i="1" dirty="0"/>
              <a:t>constant1, constant2, …, </a:t>
            </a:r>
            <a:r>
              <a:rPr lang="en-US" sz="2600" i="1" dirty="0" err="1"/>
              <a:t>constantN</a:t>
            </a:r>
            <a:r>
              <a:rPr lang="en-US" sz="2600" i="1" dirty="0"/>
              <a:t> </a:t>
            </a:r>
            <a:r>
              <a:rPr lang="en-US" sz="2600" dirty="0"/>
              <a:t>must be simple constants or constant expressions.</a:t>
            </a:r>
          </a:p>
          <a:p>
            <a:pPr lvl="2" eaLnBrk="1" hangingPunct="1">
              <a:buClr>
                <a:schemeClr val="accent2"/>
              </a:buClr>
            </a:pPr>
            <a:r>
              <a:rPr lang="en-US" sz="2400" dirty="0"/>
              <a:t>Can be a char or an </a:t>
            </a:r>
            <a:r>
              <a:rPr lang="en-US" sz="2400" dirty="0" err="1"/>
              <a:t>int</a:t>
            </a:r>
            <a:endParaRPr lang="en-US" sz="2400" dirty="0"/>
          </a:p>
          <a:p>
            <a:pPr lvl="2" eaLnBrk="1" hangingPunct="1">
              <a:buClr>
                <a:schemeClr val="accent2"/>
              </a:buClr>
            </a:pPr>
            <a:r>
              <a:rPr lang="en-US" sz="2400" dirty="0"/>
              <a:t>Best to use the same type constant as the switch expression</a:t>
            </a:r>
          </a:p>
          <a:p>
            <a:pPr lvl="3">
              <a:buClr>
                <a:schemeClr val="accent2"/>
              </a:buClr>
            </a:pPr>
            <a:r>
              <a:rPr lang="en-US" sz="2400" dirty="0"/>
              <a:t>If not, a type conversion will be done.</a:t>
            </a:r>
          </a:p>
        </p:txBody>
      </p:sp>
      <p:sp>
        <p:nvSpPr>
          <p:cNvPr id="33797" name="Rectangle 4"/>
          <p:cNvSpPr>
            <a:spLocks noChangeArrowheads="1"/>
          </p:cNvSpPr>
          <p:nvPr/>
        </p:nvSpPr>
        <p:spPr bwMode="auto">
          <a:xfrm>
            <a:off x="1524000" y="387350"/>
            <a:ext cx="5486400" cy="369332"/>
          </a:xfrm>
          <a:prstGeom prst="rect">
            <a:avLst/>
          </a:prstGeom>
          <a:noFill/>
          <a:ln w="9525">
            <a:noFill/>
            <a:miter lim="800000"/>
            <a:headEnd/>
            <a:tailEnd/>
          </a:ln>
        </p:spPr>
        <p:txBody>
          <a:bodyPr>
            <a:spAutoFit/>
          </a:bodyPr>
          <a:lstStyle/>
          <a:p>
            <a:endParaRPr lang="en-US"/>
          </a:p>
        </p:txBody>
      </p:sp>
      <p:sp>
        <p:nvSpPr>
          <p:cNvPr id="33798" name="Rectangle 5"/>
          <p:cNvSpPr>
            <a:spLocks noChangeArrowheads="1"/>
          </p:cNvSpPr>
          <p:nvPr/>
        </p:nvSpPr>
        <p:spPr bwMode="auto">
          <a:xfrm>
            <a:off x="1524000" y="2932114"/>
            <a:ext cx="5486400" cy="646331"/>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endParaRPr lang="en-US" sz="2400">
              <a:latin typeface="Times New Roman"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093"/>
          <a:stretch/>
        </p:blipFill>
        <p:spPr bwMode="auto">
          <a:xfrm>
            <a:off x="2191301" y="152400"/>
            <a:ext cx="1193074" cy="128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4459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2B723B-0530-5344-9F8B-4B5D9748CB39}"/>
              </a:ext>
            </a:extLst>
          </p:cNvPr>
          <p:cNvPicPr>
            <a:picLocks noGrp="1" noChangeAspect="1"/>
          </p:cNvPicPr>
          <p:nvPr>
            <p:ph idx="1"/>
          </p:nvPr>
        </p:nvPicPr>
        <p:blipFill>
          <a:blip r:embed="rId2"/>
          <a:stretch>
            <a:fillRect/>
          </a:stretch>
        </p:blipFill>
        <p:spPr>
          <a:xfrm>
            <a:off x="1282034" y="665018"/>
            <a:ext cx="7953273" cy="5511945"/>
          </a:xfrm>
        </p:spPr>
      </p:pic>
    </p:spTree>
    <p:extLst>
      <p:ext uri="{BB962C8B-B14F-4D97-AF65-F5344CB8AC3E}">
        <p14:creationId xmlns:p14="http://schemas.microsoft.com/office/powerpoint/2010/main" val="2909860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i="1" dirty="0">
                <a:latin typeface="Courier New" pitchFamily="49" charset="0"/>
                <a:cs typeface="Courier New" pitchFamily="49" charset="0"/>
              </a:rPr>
              <a:t>switch</a:t>
            </a:r>
            <a:r>
              <a:rPr lang="en-US" dirty="0"/>
              <a:t> Statement Reminder</a:t>
            </a:r>
          </a:p>
        </p:txBody>
      </p:sp>
      <p:sp>
        <p:nvSpPr>
          <p:cNvPr id="34820" name="Rectangle 3"/>
          <p:cNvSpPr>
            <a:spLocks noGrp="1" noChangeArrowheads="1"/>
          </p:cNvSpPr>
          <p:nvPr>
            <p:ph type="body" idx="1"/>
          </p:nvPr>
        </p:nvSpPr>
        <p:spPr>
          <a:xfrm>
            <a:off x="2590800" y="1676400"/>
            <a:ext cx="7696200" cy="5029200"/>
          </a:xfrm>
        </p:spPr>
        <p:txBody>
          <a:bodyPr/>
          <a:lstStyle/>
          <a:p>
            <a:pPr eaLnBrk="1" hangingPunct="1"/>
            <a:r>
              <a:rPr lang="en-US" dirty="0"/>
              <a:t>The </a:t>
            </a:r>
            <a:r>
              <a:rPr lang="en-US" i="1" dirty="0">
                <a:latin typeface="Courier New" pitchFamily="49" charset="0"/>
                <a:cs typeface="Courier New" pitchFamily="49" charset="0"/>
              </a:rPr>
              <a:t>switch</a:t>
            </a:r>
            <a:r>
              <a:rPr lang="en-US" dirty="0"/>
              <a:t> statement ends with</a:t>
            </a:r>
          </a:p>
          <a:p>
            <a:pPr lvl="1"/>
            <a:r>
              <a:rPr lang="en-US" dirty="0"/>
              <a:t>break statement</a:t>
            </a:r>
          </a:p>
          <a:p>
            <a:pPr lvl="1"/>
            <a:r>
              <a:rPr lang="en-US" dirty="0"/>
              <a:t>end of the switch statement</a:t>
            </a:r>
          </a:p>
          <a:p>
            <a:pPr eaLnBrk="1" hangingPunct="1"/>
            <a:r>
              <a:rPr lang="en-US" dirty="0"/>
              <a:t>When executing the statements after a case label, it continues to execute until it reaches a break statement or the end of the switch.</a:t>
            </a:r>
          </a:p>
          <a:p>
            <a:r>
              <a:rPr lang="en-US" dirty="0"/>
              <a:t>If you omit the break statements, then after executing the code for one case, the computer will continue to execute the code for the next case.</a:t>
            </a:r>
          </a:p>
          <a:p>
            <a:pPr eaLnBrk="1" hangingPunct="1"/>
            <a:endParaRPr lang="en-US" dirty="0"/>
          </a:p>
        </p:txBody>
      </p:sp>
      <p:sp>
        <p:nvSpPr>
          <p:cNvPr id="34821" name="Rectangle 4"/>
          <p:cNvSpPr>
            <a:spLocks noChangeArrowheads="1"/>
          </p:cNvSpPr>
          <p:nvPr/>
        </p:nvSpPr>
        <p:spPr bwMode="auto">
          <a:xfrm>
            <a:off x="1524000" y="387350"/>
            <a:ext cx="5486400" cy="369332"/>
          </a:xfrm>
          <a:prstGeom prst="rect">
            <a:avLst/>
          </a:prstGeom>
          <a:noFill/>
          <a:ln w="9525">
            <a:noFill/>
            <a:miter lim="800000"/>
            <a:headEnd/>
            <a:tailEnd/>
          </a:ln>
        </p:spPr>
        <p:txBody>
          <a:bodyPr>
            <a:spAutoFit/>
          </a:bodyPr>
          <a:lstStyle/>
          <a:p>
            <a:endParaRPr lang="en-US"/>
          </a:p>
        </p:txBody>
      </p:sp>
      <p:sp>
        <p:nvSpPr>
          <p:cNvPr id="34822" name="Rectangle 5"/>
          <p:cNvSpPr>
            <a:spLocks noChangeArrowheads="1"/>
          </p:cNvSpPr>
          <p:nvPr/>
        </p:nvSpPr>
        <p:spPr bwMode="auto">
          <a:xfrm>
            <a:off x="1524000" y="2932114"/>
            <a:ext cx="5486400" cy="646331"/>
          </a:xfrm>
          <a:prstGeom prst="rect">
            <a:avLst/>
          </a:prstGeom>
          <a:noFill/>
          <a:ln w="9525">
            <a:noFill/>
            <a:miter lim="800000"/>
            <a:headEnd/>
            <a:tailEnd/>
          </a:ln>
        </p:spPr>
        <p:txBody>
          <a:bodyPr>
            <a:spAutoFit/>
          </a:bodyPr>
          <a:lstStyle/>
          <a:p>
            <a:pPr eaLnBrk="1" hangingPunct="1"/>
            <a:r>
              <a:rPr lang="en-US" sz="12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a:p>
            <a:endParaRPr lang="en-US" sz="2400">
              <a:latin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1399208"/>
            <a:ext cx="1280344" cy="126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516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8153400" cy="1143000"/>
          </a:xfrm>
        </p:spPr>
        <p:txBody>
          <a:bodyPr>
            <a:normAutofit fontScale="90000"/>
          </a:bodyPr>
          <a:lstStyle/>
          <a:p>
            <a:r>
              <a:rPr lang="en-US" dirty="0"/>
              <a:t>Example of </a:t>
            </a:r>
            <a:br>
              <a:rPr lang="en-US" dirty="0"/>
            </a:br>
            <a:r>
              <a:rPr lang="en-US" i="1" dirty="0">
                <a:latin typeface="Courier New" pitchFamily="49" charset="0"/>
                <a:cs typeface="Courier New" pitchFamily="49" charset="0"/>
              </a:rPr>
              <a:t>switch</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8604"/>
            <a:ext cx="5760720" cy="6414135"/>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63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741" y="152400"/>
            <a:ext cx="7198659" cy="838200"/>
          </a:xfrm>
        </p:spPr>
        <p:txBody>
          <a:bodyPr>
            <a:normAutofit/>
          </a:bodyPr>
          <a:lstStyle/>
          <a:p>
            <a:r>
              <a:rPr lang="en-US" dirty="0"/>
              <a:t>Example of </a:t>
            </a:r>
            <a:r>
              <a:rPr lang="en-US" i="1" dirty="0">
                <a:latin typeface="Courier New" pitchFamily="49" charset="0"/>
                <a:cs typeface="Courier New" pitchFamily="49" charset="0"/>
              </a:rPr>
              <a:t>switch</a:t>
            </a:r>
            <a:endParaRPr lang="en-US" dirty="0"/>
          </a:p>
        </p:txBody>
      </p:sp>
      <p:sp>
        <p:nvSpPr>
          <p:cNvPr id="3" name="TextBox 2"/>
          <p:cNvSpPr txBox="1"/>
          <p:nvPr/>
        </p:nvSpPr>
        <p:spPr>
          <a:xfrm>
            <a:off x="2451847" y="1225689"/>
            <a:ext cx="7225553" cy="5355312"/>
          </a:xfrm>
          <a:prstGeom prst="rect">
            <a:avLst/>
          </a:prstGeom>
          <a:noFill/>
          <a:ln>
            <a:solidFill>
              <a:schemeClr val="accent1"/>
            </a:solidFill>
          </a:ln>
        </p:spPr>
        <p:txBody>
          <a:bodyPr wrap="square" rtlCol="0">
            <a:spAutoFit/>
          </a:bodyPr>
          <a:lstStyle/>
          <a:p>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a:t>
            </a:r>
            <a:r>
              <a:rPr lang="en-US" dirty="0">
                <a:solidFill>
                  <a:srgbClr val="C00000"/>
                </a:solidFill>
                <a:latin typeface="Courier New" charset="0"/>
                <a:ea typeface="Courier New" charset="0"/>
                <a:cs typeface="Courier New" charset="0"/>
              </a:rPr>
              <a:t>“Enter month number: “</a:t>
            </a:r>
            <a:r>
              <a:rPr lang="en-US" dirty="0">
                <a:latin typeface="Courier New" charset="0"/>
                <a:ea typeface="Courier New" charset="0"/>
                <a:cs typeface="Courier New" charset="0"/>
              </a:rPr>
              <a:t>);</a:t>
            </a:r>
          </a:p>
          <a:p>
            <a:r>
              <a:rPr lang="en-US" dirty="0" err="1">
                <a:latin typeface="Courier New" charset="0"/>
                <a:ea typeface="Courier New" charset="0"/>
                <a:cs typeface="Courier New" charset="0"/>
              </a:rPr>
              <a:t>scanf</a:t>
            </a:r>
            <a:r>
              <a:rPr lang="en-US" dirty="0">
                <a:latin typeface="Courier New" charset="0"/>
                <a:ea typeface="Courier New" charset="0"/>
                <a:cs typeface="Courier New" charset="0"/>
              </a:rPr>
              <a:t>(</a:t>
            </a:r>
            <a:r>
              <a:rPr lang="en-US" dirty="0">
                <a:solidFill>
                  <a:srgbClr val="C00000"/>
                </a:solidFill>
                <a:latin typeface="Courier New" charset="0"/>
                <a:ea typeface="Courier New" charset="0"/>
                <a:cs typeface="Courier New" charset="0"/>
              </a:rPr>
              <a:t>“%d”</a:t>
            </a:r>
            <a:r>
              <a:rPr lang="en-US" dirty="0">
                <a:latin typeface="Courier New" charset="0"/>
                <a:ea typeface="Courier New" charset="0"/>
                <a:cs typeface="Courier New" charset="0"/>
              </a:rPr>
              <a:t>, &amp;month);</a:t>
            </a:r>
          </a:p>
          <a:p>
            <a:r>
              <a:rPr lang="en-US" dirty="0">
                <a:solidFill>
                  <a:srgbClr val="0046D7"/>
                </a:solidFill>
                <a:latin typeface="Courier New" charset="0"/>
                <a:ea typeface="Courier New" charset="0"/>
                <a:cs typeface="Courier New" charset="0"/>
              </a:rPr>
              <a:t>switch</a:t>
            </a:r>
            <a:r>
              <a:rPr lang="en-US" dirty="0">
                <a:latin typeface="Courier New" charset="0"/>
                <a:ea typeface="Courier New" charset="0"/>
                <a:cs typeface="Courier New" charset="0"/>
              </a:rPr>
              <a:t>(month) {</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1</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3</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5</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7</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8</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10</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12</a:t>
            </a:r>
            <a:r>
              <a:rPr lang="en-US" dirty="0">
                <a:latin typeface="Courier New" charset="0"/>
                <a:ea typeface="Courier New" charset="0"/>
                <a:cs typeface="Courier New" charset="0"/>
              </a:rPr>
              <a:t>: </a:t>
            </a:r>
          </a:p>
          <a:p>
            <a:r>
              <a:rPr lang="en-US" dirty="0">
                <a:latin typeface="Courier New" charset="0"/>
                <a:ea typeface="Courier New" charset="0"/>
                <a:cs typeface="Courier New" charset="0"/>
              </a:rPr>
              <a:t>      </a:t>
            </a: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a:t>
            </a:r>
            <a:r>
              <a:rPr lang="en-US" dirty="0">
                <a:solidFill>
                  <a:srgbClr val="C00000"/>
                </a:solidFill>
                <a:latin typeface="Courier New" charset="0"/>
                <a:ea typeface="Courier New" charset="0"/>
                <a:cs typeface="Courier New" charset="0"/>
              </a:rPr>
              <a:t>“The number of days is 31\n”</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4</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6</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9</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case</a:t>
            </a:r>
            <a:r>
              <a:rPr lang="en-US" dirty="0">
                <a:latin typeface="Courier New" charset="0"/>
                <a:ea typeface="Courier New" charset="0"/>
                <a:cs typeface="Courier New" charset="0"/>
              </a:rPr>
              <a:t> </a:t>
            </a:r>
            <a:r>
              <a:rPr lang="en-US" dirty="0">
                <a:solidFill>
                  <a:srgbClr val="C00000"/>
                </a:solidFill>
                <a:latin typeface="Courier New" charset="0"/>
                <a:ea typeface="Courier New" charset="0"/>
                <a:cs typeface="Courier New" charset="0"/>
              </a:rPr>
              <a:t>11</a:t>
            </a:r>
            <a:r>
              <a:rPr lang="en-US" dirty="0">
                <a:latin typeface="Courier New" charset="0"/>
                <a:ea typeface="Courier New" charset="0"/>
                <a:cs typeface="Courier New" charset="0"/>
              </a:rPr>
              <a:t>: </a:t>
            </a:r>
          </a:p>
          <a:p>
            <a:r>
              <a:rPr lang="en-US" dirty="0">
                <a:latin typeface="Courier New" charset="0"/>
                <a:ea typeface="Courier New" charset="0"/>
                <a:cs typeface="Courier New" charset="0"/>
              </a:rPr>
              <a:t>      </a:t>
            </a: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a:t>
            </a:r>
            <a:r>
              <a:rPr lang="en-US" dirty="0">
                <a:solidFill>
                  <a:srgbClr val="C00000"/>
                </a:solidFill>
                <a:latin typeface="Courier New" charset="0"/>
                <a:ea typeface="Courier New" charset="0"/>
                <a:cs typeface="Courier New" charset="0"/>
              </a:rPr>
              <a:t>“The number of days is 30\n”</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r>
              <a:rPr lang="en-US" dirty="0">
                <a:solidFill>
                  <a:srgbClr val="0046D7"/>
                </a:solidFill>
                <a:latin typeface="Courier New" charset="0"/>
                <a:ea typeface="Courier New" charset="0"/>
                <a:cs typeface="Courier New" charset="0"/>
              </a:rPr>
              <a:t>default</a:t>
            </a:r>
            <a:r>
              <a:rPr lang="en-US" dirty="0">
                <a:latin typeface="Courier New" charset="0"/>
                <a:ea typeface="Courier New" charset="0"/>
                <a:cs typeface="Courier New" charset="0"/>
              </a:rPr>
              <a:t>: </a:t>
            </a:r>
          </a:p>
          <a:p>
            <a:r>
              <a:rPr lang="en-US" dirty="0">
                <a:latin typeface="Courier New" charset="0"/>
                <a:ea typeface="Courier New" charset="0"/>
                <a:cs typeface="Courier New" charset="0"/>
              </a:rPr>
              <a:t>      </a:t>
            </a:r>
            <a:r>
              <a:rPr lang="en-US" dirty="0" err="1">
                <a:latin typeface="Courier New" charset="0"/>
                <a:ea typeface="Courier New" charset="0"/>
                <a:cs typeface="Courier New" charset="0"/>
              </a:rPr>
              <a:t>printf</a:t>
            </a:r>
            <a:r>
              <a:rPr lang="en-US" dirty="0">
                <a:latin typeface="Courier New" charset="0"/>
                <a:ea typeface="Courier New" charset="0"/>
                <a:cs typeface="Courier New" charset="0"/>
              </a:rPr>
              <a:t>(</a:t>
            </a:r>
            <a:r>
              <a:rPr lang="en-US" dirty="0">
                <a:solidFill>
                  <a:srgbClr val="C00000"/>
                </a:solidFill>
                <a:latin typeface="Courier New" charset="0"/>
                <a:ea typeface="Courier New" charset="0"/>
                <a:cs typeface="Courier New" charset="0"/>
              </a:rPr>
              <a:t>“The number of days is 28 or 29\n”</a:t>
            </a:r>
            <a:r>
              <a:rPr lang="en-US" dirty="0">
                <a:latin typeface="Courier New" charset="0"/>
                <a:ea typeface="Courier New" charset="0"/>
                <a:cs typeface="Courier New" charset="0"/>
              </a:rPr>
              <a:t>);</a:t>
            </a:r>
          </a:p>
          <a:p>
            <a:r>
              <a:rPr lang="en-US" dirty="0">
                <a:latin typeface="Courier New" charset="0"/>
                <a:ea typeface="Courier New" charset="0"/>
                <a:cs typeface="Courier New" charset="0"/>
              </a:rPr>
              <a:t>}       </a:t>
            </a:r>
          </a:p>
        </p:txBody>
      </p:sp>
    </p:spTree>
    <p:extLst>
      <p:ext uri="{BB962C8B-B14F-4D97-AF65-F5344CB8AC3E}">
        <p14:creationId xmlns:p14="http://schemas.microsoft.com/office/powerpoint/2010/main" val="47548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7772400" cy="1143000"/>
          </a:xfrm>
        </p:spPr>
        <p:txBody>
          <a:bodyPr>
            <a:normAutofit fontScale="90000"/>
          </a:bodyPr>
          <a:lstStyle/>
          <a:p>
            <a:br>
              <a:rPr lang="en-US" dirty="0"/>
            </a:br>
            <a:r>
              <a:rPr lang="en-US" dirty="0"/>
              <a:t>Conditional Operators</a:t>
            </a:r>
          </a:p>
        </p:txBody>
      </p:sp>
      <p:sp>
        <p:nvSpPr>
          <p:cNvPr id="3" name="TextBox 2"/>
          <p:cNvSpPr txBox="1"/>
          <p:nvPr/>
        </p:nvSpPr>
        <p:spPr>
          <a:xfrm>
            <a:off x="2133600" y="1676401"/>
            <a:ext cx="7620000" cy="2585323"/>
          </a:xfrm>
          <a:prstGeom prst="rect">
            <a:avLst/>
          </a:prstGeom>
          <a:noFill/>
        </p:spPr>
        <p:txBody>
          <a:bodyPr wrap="square" rtlCol="0">
            <a:spAutoFit/>
          </a:bodyPr>
          <a:lstStyle/>
          <a:p>
            <a:r>
              <a:rPr lang="en-US" sz="2800" dirty="0">
                <a:solidFill>
                  <a:srgbClr val="0046D7"/>
                </a:solidFill>
              </a:rPr>
              <a:t>condition  ?  expression1  :  expression2</a:t>
            </a:r>
          </a:p>
          <a:p>
            <a:pPr marL="342900" indent="-342900">
              <a:buFont typeface="Arial" charset="0"/>
              <a:buChar char="•"/>
            </a:pPr>
            <a:r>
              <a:rPr lang="en-US" sz="2400" dirty="0"/>
              <a:t>The  condition  is an expression, usually a relational expression, and is evaluated first.   If it evaluates to TRUE, then expression1  takes place.  If the  condition  evaluates to FALSE, then expression2  takes place.</a:t>
            </a:r>
            <a:endParaRPr lang="en-US" sz="2800" dirty="0">
              <a:solidFill>
                <a:srgbClr val="0046D7"/>
              </a:solidFill>
            </a:endParaRPr>
          </a:p>
          <a:p>
            <a:endParaRPr lang="en-US" sz="2800" dirty="0">
              <a:solidFill>
                <a:srgbClr val="0046D7"/>
              </a:solidFill>
            </a:endParaRPr>
          </a:p>
          <a:p>
            <a:endParaRPr lang="en-US" sz="1000" dirty="0">
              <a:solidFill>
                <a:srgbClr val="0046D7"/>
              </a:solidFill>
            </a:endParaRPr>
          </a:p>
        </p:txBody>
      </p:sp>
      <p:sp>
        <p:nvSpPr>
          <p:cNvPr id="6" name="TextBox 5"/>
          <p:cNvSpPr txBox="1"/>
          <p:nvPr/>
        </p:nvSpPr>
        <p:spPr>
          <a:xfrm>
            <a:off x="2138083" y="4114800"/>
            <a:ext cx="6082553" cy="1569660"/>
          </a:xfrm>
          <a:prstGeom prst="rect">
            <a:avLst/>
          </a:prstGeom>
          <a:noFill/>
          <a:ln>
            <a:solidFill>
              <a:schemeClr val="accent1"/>
            </a:solidFill>
          </a:ln>
        </p:spPr>
        <p:txBody>
          <a:bodyPr wrap="square" rtlCol="0">
            <a:spAutoFit/>
          </a:bodyPr>
          <a:lstStyle/>
          <a:p>
            <a:r>
              <a:rPr lang="en-US" sz="2400" dirty="0" err="1">
                <a:solidFill>
                  <a:srgbClr val="002060"/>
                </a:solidFill>
                <a:latin typeface="Courier New" charset="0"/>
                <a:ea typeface="Courier New" charset="0"/>
                <a:cs typeface="Courier New" charset="0"/>
              </a:rPr>
              <a:t>printf</a:t>
            </a:r>
            <a:r>
              <a:rPr lang="en-US" sz="2400" dirty="0">
                <a:solidFill>
                  <a:srgbClr val="002060"/>
                </a:solidFill>
                <a:latin typeface="Courier New" charset="0"/>
                <a:ea typeface="Courier New" charset="0"/>
                <a:cs typeface="Courier New" charset="0"/>
              </a:rPr>
              <a:t>(“Enter an integer: “);</a:t>
            </a:r>
          </a:p>
          <a:p>
            <a:r>
              <a:rPr lang="en-US" sz="2400" dirty="0" err="1">
                <a:solidFill>
                  <a:srgbClr val="002060"/>
                </a:solidFill>
                <a:latin typeface="Courier New" charset="0"/>
                <a:ea typeface="Courier New" charset="0"/>
                <a:cs typeface="Courier New" charset="0"/>
              </a:rPr>
              <a:t>scanf</a:t>
            </a:r>
            <a:r>
              <a:rPr lang="en-US" sz="2400" dirty="0">
                <a:solidFill>
                  <a:srgbClr val="002060"/>
                </a:solidFill>
                <a:latin typeface="Courier New" charset="0"/>
                <a:ea typeface="Courier New" charset="0"/>
                <a:cs typeface="Courier New" charset="0"/>
              </a:rPr>
              <a:t>(“%d”, &amp;x);</a:t>
            </a:r>
          </a:p>
          <a:p>
            <a:r>
              <a:rPr lang="en-US" sz="2400" dirty="0">
                <a:solidFill>
                  <a:srgbClr val="002060"/>
                </a:solidFill>
                <a:latin typeface="Courier New" charset="0"/>
                <a:ea typeface="Courier New" charset="0"/>
                <a:cs typeface="Courier New" charset="0"/>
              </a:rPr>
              <a:t>s = </a:t>
            </a:r>
            <a:r>
              <a:rPr lang="en-US" sz="2400" b="1" dirty="0">
                <a:solidFill>
                  <a:srgbClr val="0046D7"/>
                </a:solidFill>
                <a:latin typeface="Courier New" charset="0"/>
                <a:ea typeface="Courier New" charset="0"/>
                <a:cs typeface="Courier New" charset="0"/>
              </a:rPr>
              <a:t>(x &lt; 0) ? -1 : x * x;</a:t>
            </a:r>
          </a:p>
          <a:p>
            <a:r>
              <a:rPr lang="en-US" sz="2400" dirty="0" err="1">
                <a:solidFill>
                  <a:srgbClr val="002060"/>
                </a:solidFill>
                <a:latin typeface="Courier New" charset="0"/>
                <a:ea typeface="Courier New" charset="0"/>
                <a:cs typeface="Courier New" charset="0"/>
              </a:rPr>
              <a:t>printf</a:t>
            </a:r>
            <a:r>
              <a:rPr lang="en-US" sz="2400" dirty="0">
                <a:solidFill>
                  <a:srgbClr val="002060"/>
                </a:solidFill>
                <a:latin typeface="Courier New" charset="0"/>
                <a:ea typeface="Courier New" charset="0"/>
                <a:cs typeface="Courier New" charset="0"/>
              </a:rPr>
              <a:t>(“%d\n”, s);</a:t>
            </a:r>
          </a:p>
        </p:txBody>
      </p:sp>
    </p:spTree>
    <p:extLst>
      <p:ext uri="{BB962C8B-B14F-4D97-AF65-F5344CB8AC3E}">
        <p14:creationId xmlns:p14="http://schemas.microsoft.com/office/powerpoint/2010/main" val="2108073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59D0F-336C-5345-8C6D-230CFDAF1852}"/>
              </a:ext>
            </a:extLst>
          </p:cNvPr>
          <p:cNvSpPr>
            <a:spLocks noGrp="1"/>
          </p:cNvSpPr>
          <p:nvPr>
            <p:ph type="title"/>
          </p:nvPr>
        </p:nvSpPr>
        <p:spPr>
          <a:xfrm>
            <a:off x="4293920" y="2336428"/>
            <a:ext cx="2961904" cy="1325563"/>
          </a:xfrm>
        </p:spPr>
        <p:txBody>
          <a:bodyPr/>
          <a:lstStyle/>
          <a:p>
            <a:pPr algn="ctr"/>
            <a:r>
              <a:rPr lang="en-US" dirty="0"/>
              <a:t>Functions</a:t>
            </a:r>
          </a:p>
        </p:txBody>
      </p:sp>
    </p:spTree>
    <p:extLst>
      <p:ext uri="{BB962C8B-B14F-4D97-AF65-F5344CB8AC3E}">
        <p14:creationId xmlns:p14="http://schemas.microsoft.com/office/powerpoint/2010/main" val="1114224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5" y="247660"/>
            <a:ext cx="10094026" cy="868362"/>
          </a:xfrm>
        </p:spPr>
        <p:txBody>
          <a:bodyPr>
            <a:noAutofit/>
          </a:bodyPr>
          <a:lstStyle/>
          <a:p>
            <a:r>
              <a:rPr lang="en-US" dirty="0"/>
              <a:t>Program Function Definition Structure</a:t>
            </a:r>
          </a:p>
        </p:txBody>
      </p:sp>
      <p:sp>
        <p:nvSpPr>
          <p:cNvPr id="3" name="Content Placeholder 2"/>
          <p:cNvSpPr>
            <a:spLocks noGrp="1"/>
          </p:cNvSpPr>
          <p:nvPr>
            <p:ph sz="quarter" idx="1"/>
          </p:nvPr>
        </p:nvSpPr>
        <p:spPr>
          <a:xfrm>
            <a:off x="2057400" y="1295400"/>
            <a:ext cx="4724400" cy="5334000"/>
          </a:xfrm>
        </p:spPr>
        <p:txBody>
          <a:bodyPr>
            <a:normAutofit/>
          </a:bodyPr>
          <a:lstStyle/>
          <a:p>
            <a:r>
              <a:rPr lang="en-US" dirty="0"/>
              <a:t>main first (preferred)</a:t>
            </a:r>
          </a:p>
          <a:p>
            <a:pPr lvl="1"/>
            <a:r>
              <a:rPr lang="en-US" dirty="0"/>
              <a:t>Top down design</a:t>
            </a:r>
          </a:p>
          <a:p>
            <a:pPr lvl="1"/>
            <a:r>
              <a:rPr lang="en-US" dirty="0"/>
              <a:t>Some prototypes required </a:t>
            </a:r>
          </a:p>
          <a:p>
            <a:pPr lvl="1"/>
            <a:r>
              <a:rPr lang="en-US" dirty="0"/>
              <a:t>Complete prototyping allows function definition in any order</a:t>
            </a:r>
          </a:p>
          <a:p>
            <a:pPr>
              <a:spcBef>
                <a:spcPts val="1800"/>
              </a:spcBef>
            </a:pPr>
            <a:r>
              <a:rPr lang="en-US" dirty="0"/>
              <a:t>main is last – lowest level functions first</a:t>
            </a:r>
          </a:p>
          <a:p>
            <a:pPr lvl="1"/>
            <a:r>
              <a:rPr lang="en-US" dirty="0"/>
              <a:t>Bottom up design</a:t>
            </a:r>
          </a:p>
          <a:p>
            <a:pPr lvl="1"/>
            <a:r>
              <a:rPr lang="en-US" dirty="0"/>
              <a:t>Prototypes not required</a:t>
            </a:r>
          </a:p>
          <a:p>
            <a:pPr>
              <a:spcBef>
                <a:spcPts val="1800"/>
              </a:spcBef>
            </a:pPr>
            <a:r>
              <a:rPr lang="en-US" dirty="0"/>
              <a:t>main in the middle</a:t>
            </a:r>
          </a:p>
          <a:p>
            <a:pPr lvl="1"/>
            <a:r>
              <a:rPr lang="en-US" dirty="0"/>
              <a:t>Confusing: </a:t>
            </a:r>
            <a:r>
              <a:rPr lang="en-US" dirty="0">
                <a:solidFill>
                  <a:srgbClr val="FF0000"/>
                </a:solidFill>
              </a:rPr>
              <a:t>Do not do!</a:t>
            </a:r>
          </a:p>
        </p:txBody>
      </p:sp>
      <p:graphicFrame>
        <p:nvGraphicFramePr>
          <p:cNvPr id="6" name="Diagram 5"/>
          <p:cNvGraphicFramePr/>
          <p:nvPr>
            <p:extLst/>
          </p:nvPr>
        </p:nvGraphicFramePr>
        <p:xfrm>
          <a:off x="6858000" y="1447800"/>
          <a:ext cx="32766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497923418"/>
              </p:ext>
            </p:extLst>
          </p:nvPr>
        </p:nvGraphicFramePr>
        <p:xfrm>
          <a:off x="6858000" y="3813959"/>
          <a:ext cx="3276600" cy="16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17657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438400" y="274638"/>
            <a:ext cx="7772400" cy="868362"/>
          </a:xfrm>
        </p:spPr>
        <p:txBody>
          <a:bodyPr>
            <a:normAutofit/>
          </a:bodyPr>
          <a:lstStyle/>
          <a:p>
            <a:r>
              <a:rPr lang="en-US" dirty="0"/>
              <a:t>Components of Function Use</a:t>
            </a:r>
          </a:p>
        </p:txBody>
      </p:sp>
      <p:sp>
        <p:nvSpPr>
          <p:cNvPr id="125955" name="Rectangle 3"/>
          <p:cNvSpPr>
            <a:spLocks noGrp="1" noChangeArrowheads="1"/>
          </p:cNvSpPr>
          <p:nvPr>
            <p:ph sz="quarter" idx="1"/>
          </p:nvPr>
        </p:nvSpPr>
        <p:spPr>
          <a:xfrm>
            <a:off x="1646712" y="1606138"/>
            <a:ext cx="8077200" cy="3274621"/>
          </a:xfrm>
          <a:noFill/>
          <a:ln/>
        </p:spPr>
        <p:txBody>
          <a:bodyPr>
            <a:normAutofit/>
          </a:bodyPr>
          <a:lstStyle/>
          <a:p>
            <a:pPr marL="0" indent="0">
              <a:spcBef>
                <a:spcPct val="35000"/>
              </a:spcBef>
              <a:buNone/>
            </a:pPr>
            <a:r>
              <a:rPr lang="en-US" sz="3200" dirty="0"/>
              <a:t>Three steps for user-defined functions</a:t>
            </a:r>
          </a:p>
          <a:p>
            <a:pPr marL="777240" lvl="1" indent="-457200">
              <a:spcBef>
                <a:spcPct val="35000"/>
              </a:spcBef>
              <a:buFont typeface="+mj-lt"/>
              <a:buAutoNum type="arabicPeriod"/>
            </a:pPr>
            <a:r>
              <a:rPr lang="en-US" dirty="0"/>
              <a:t>Function declaration/prototype</a:t>
            </a:r>
          </a:p>
          <a:p>
            <a:pPr marL="777240" lvl="1" indent="-457200">
              <a:spcBef>
                <a:spcPct val="35000"/>
              </a:spcBef>
              <a:buFont typeface="+mj-lt"/>
              <a:buAutoNum type="arabicPeriod"/>
            </a:pPr>
            <a:r>
              <a:rPr lang="en-US" dirty="0"/>
              <a:t>Function implementation (body)</a:t>
            </a:r>
          </a:p>
          <a:p>
            <a:pPr marL="777240" lvl="1" indent="-457200">
              <a:spcBef>
                <a:spcPct val="35000"/>
              </a:spcBef>
              <a:buFont typeface="+mj-lt"/>
              <a:buAutoNum type="arabicPeriod"/>
            </a:pPr>
            <a:r>
              <a:rPr lang="en-US" dirty="0"/>
              <a:t>Function call</a:t>
            </a:r>
          </a:p>
          <a:p>
            <a:pPr marL="320040" lvl="1" indent="0">
              <a:spcBef>
                <a:spcPct val="35000"/>
              </a:spcBef>
              <a:buNone/>
            </a:pPr>
            <a:endParaRPr lang="en-US" dirty="0"/>
          </a:p>
          <a:p>
            <a:pPr marL="914400" lvl="2" indent="0">
              <a:spcBef>
                <a:spcPct val="35000"/>
              </a:spcBef>
              <a:buNone/>
            </a:pPr>
            <a:endParaRPr lang="en-US" dirty="0"/>
          </a:p>
        </p:txBody>
      </p:sp>
      <p:pic>
        <p:nvPicPr>
          <p:cNvPr id="2050" name="Picture 2" descr="http://brigittepeck.files.wordpress.com/2011/04/1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2039438"/>
            <a:ext cx="2624744" cy="932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8730942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153400" cy="1143000"/>
          </a:xfrm>
        </p:spPr>
        <p:txBody>
          <a:bodyPr/>
          <a:lstStyle/>
          <a:p>
            <a:r>
              <a:rPr lang="en-US" dirty="0"/>
              <a:t>1. Function Declaration/Prototype</a:t>
            </a:r>
          </a:p>
        </p:txBody>
      </p:sp>
      <p:sp>
        <p:nvSpPr>
          <p:cNvPr id="3" name="Content Placeholder 2"/>
          <p:cNvSpPr>
            <a:spLocks noGrp="1"/>
          </p:cNvSpPr>
          <p:nvPr>
            <p:ph sz="quarter" idx="1"/>
          </p:nvPr>
        </p:nvSpPr>
        <p:spPr>
          <a:xfrm>
            <a:off x="838200" y="1301858"/>
            <a:ext cx="10515600" cy="4875105"/>
          </a:xfrm>
        </p:spPr>
        <p:txBody>
          <a:bodyPr/>
          <a:lstStyle/>
          <a:p>
            <a:r>
              <a:rPr lang="en-US" dirty="0"/>
              <a:t>An ‘informational’ declaration for compiler placed at the top of the file above </a:t>
            </a:r>
            <a:r>
              <a:rPr lang="en-US" dirty="0">
                <a:latin typeface="Courier New" panose="02070309020205020404" pitchFamily="49" charset="0"/>
                <a:cs typeface="Courier New" panose="02070309020205020404" pitchFamily="49" charset="0"/>
              </a:rPr>
              <a:t>main()</a:t>
            </a:r>
            <a:r>
              <a:rPr lang="en-US" dirty="0"/>
              <a:t> or in a header file</a:t>
            </a:r>
          </a:p>
          <a:p>
            <a:r>
              <a:rPr lang="en-US" dirty="0"/>
              <a:t>Tells compiler how to interpret calls to that particular function</a:t>
            </a:r>
          </a:p>
          <a:p>
            <a:r>
              <a:rPr lang="en-US" dirty="0"/>
              <a:t>Syntax:</a:t>
            </a:r>
          </a:p>
          <a:p>
            <a:pPr marL="579438" lvl="2" indent="-457200">
              <a:spcBef>
                <a:spcPts val="1200"/>
              </a:spcBef>
              <a:buNone/>
            </a:pPr>
            <a:r>
              <a:rPr lang="en-US" b="1" dirty="0">
                <a:solidFill>
                  <a:srgbClr val="0070C0"/>
                </a:solidFill>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&lt;</a:t>
            </a:r>
            <a:r>
              <a:rPr lang="en-US" b="1" dirty="0" err="1">
                <a:solidFill>
                  <a:srgbClr val="7030A0"/>
                </a:solidFill>
                <a:latin typeface="Courier New" pitchFamily="49" charset="0"/>
                <a:cs typeface="Courier New" pitchFamily="49" charset="0"/>
              </a:rPr>
              <a:t>return_type</a:t>
            </a:r>
            <a:r>
              <a:rPr lang="en-US" b="1" dirty="0">
                <a:solidFill>
                  <a:srgbClr val="7030A0"/>
                </a:solidFill>
                <a:latin typeface="Courier New" pitchFamily="49" charset="0"/>
                <a:cs typeface="Courier New" pitchFamily="49" charset="0"/>
              </a:rPr>
              <a:t>&gt;</a:t>
            </a:r>
            <a:r>
              <a:rPr lang="en-US" b="1" dirty="0">
                <a:solidFill>
                  <a:srgbClr val="0070C0"/>
                </a:solidFill>
                <a:latin typeface="Courier New" pitchFamily="49" charset="0"/>
                <a:cs typeface="Courier New" pitchFamily="49" charset="0"/>
              </a:rPr>
              <a:t> </a:t>
            </a:r>
            <a:r>
              <a:rPr lang="en-US" b="1" dirty="0" err="1">
                <a:solidFill>
                  <a:srgbClr val="0070C0"/>
                </a:solidFill>
                <a:latin typeface="Courier New" pitchFamily="49" charset="0"/>
                <a:cs typeface="Courier New" pitchFamily="49" charset="0"/>
              </a:rPr>
              <a:t>FnName</a:t>
            </a:r>
            <a:r>
              <a:rPr lang="en-US" b="1" dirty="0">
                <a:solidFill>
                  <a:srgbClr val="0070C0"/>
                </a:solidFill>
                <a:latin typeface="Courier New" pitchFamily="49" charset="0"/>
                <a:cs typeface="Courier New" pitchFamily="49" charset="0"/>
              </a:rPr>
              <a:t>(</a:t>
            </a:r>
            <a:r>
              <a:rPr lang="en-US" b="1" dirty="0">
                <a:solidFill>
                  <a:srgbClr val="00B050"/>
                </a:solidFill>
                <a:latin typeface="Courier New" pitchFamily="49" charset="0"/>
                <a:cs typeface="Courier New" pitchFamily="49" charset="0"/>
              </a:rPr>
              <a:t>&lt;formal-parameter-list&gt;</a:t>
            </a:r>
            <a:r>
              <a:rPr lang="en-US" b="1" dirty="0">
                <a:solidFill>
                  <a:srgbClr val="0070C0"/>
                </a:solidFill>
                <a:latin typeface="Courier New" pitchFamily="49" charset="0"/>
                <a:cs typeface="Courier New" pitchFamily="49" charset="0"/>
              </a:rPr>
              <a:t>);</a:t>
            </a:r>
          </a:p>
          <a:p>
            <a:pPr>
              <a:spcBef>
                <a:spcPts val="1200"/>
              </a:spcBef>
            </a:pPr>
            <a:r>
              <a:rPr lang="en-US" dirty="0"/>
              <a:t>The </a:t>
            </a:r>
            <a:r>
              <a:rPr lang="en-US" sz="2000" b="1" dirty="0">
                <a:solidFill>
                  <a:srgbClr val="00B050"/>
                </a:solidFill>
                <a:latin typeface="Courier New" pitchFamily="49" charset="0"/>
                <a:cs typeface="Courier New" pitchFamily="49" charset="0"/>
              </a:rPr>
              <a:t>&lt;formal-parameter-list&gt; </a:t>
            </a:r>
            <a:r>
              <a:rPr lang="en-US" dirty="0"/>
              <a:t>contains, at the very least, the type of each parameter.  It may also include the formal parameter name. </a:t>
            </a:r>
          </a:p>
          <a:p>
            <a:pPr>
              <a:spcBef>
                <a:spcPts val="1200"/>
              </a:spcBef>
            </a:pPr>
            <a:r>
              <a:rPr lang="en-US" dirty="0"/>
              <a:t>Examples:</a:t>
            </a:r>
          </a:p>
          <a:p>
            <a:pPr lvl="1">
              <a:spcBef>
                <a:spcPts val="1200"/>
              </a:spcBef>
            </a:pPr>
            <a:r>
              <a:rPr lang="en-US" dirty="0">
                <a:solidFill>
                  <a:srgbClr val="7030A0"/>
                </a:solidFill>
                <a:latin typeface="Courier New" panose="02070309020205020404" pitchFamily="49" charset="0"/>
                <a:cs typeface="Courier New" panose="02070309020205020404" pitchFamily="49" charset="0"/>
              </a:rPr>
              <a:t>double </a:t>
            </a:r>
            <a:r>
              <a:rPr lang="en-US" dirty="0" err="1">
                <a:solidFill>
                  <a:srgbClr val="0070C0"/>
                </a:solidFill>
                <a:latin typeface="Courier New" panose="02070309020205020404" pitchFamily="49" charset="0"/>
                <a:cs typeface="Courier New" panose="02070309020205020404" pitchFamily="49" charset="0"/>
              </a:rPr>
              <a:t>total_cost</a:t>
            </a:r>
            <a:r>
              <a:rPr lang="en-US" dirty="0">
                <a:solidFill>
                  <a:srgbClr val="0070C0"/>
                </a:solidFill>
                <a:latin typeface="Courier New" panose="02070309020205020404" pitchFamily="49" charset="0"/>
                <a:cs typeface="Courier New" panose="02070309020205020404" pitchFamily="49" charset="0"/>
              </a:rPr>
              <a:t>(</a:t>
            </a:r>
            <a:r>
              <a:rPr lang="en-US" dirty="0" err="1">
                <a:solidFill>
                  <a:srgbClr val="00B050"/>
                </a:solidFill>
                <a:latin typeface="Courier New" panose="02070309020205020404" pitchFamily="49" charset="0"/>
                <a:cs typeface="Courier New" panose="02070309020205020404" pitchFamily="49" charset="0"/>
              </a:rPr>
              <a:t>int</a:t>
            </a:r>
            <a:r>
              <a:rPr lang="en-US" dirty="0">
                <a:solidFill>
                  <a:srgbClr val="00B050"/>
                </a:solidFill>
                <a:latin typeface="Courier New" panose="02070309020205020404" pitchFamily="49" charset="0"/>
                <a:cs typeface="Courier New" panose="02070309020205020404" pitchFamily="49" charset="0"/>
              </a:rPr>
              <a:t>, double</a:t>
            </a:r>
            <a:r>
              <a:rPr lang="en-US" dirty="0">
                <a:solidFill>
                  <a:srgbClr val="0070C0"/>
                </a:solidFill>
                <a:latin typeface="Courier New" panose="02070309020205020404" pitchFamily="49" charset="0"/>
                <a:cs typeface="Courier New" panose="02070309020205020404" pitchFamily="49" charset="0"/>
              </a:rPr>
              <a:t>);  </a:t>
            </a:r>
          </a:p>
          <a:p>
            <a:pPr lvl="1">
              <a:spcBef>
                <a:spcPts val="1200"/>
              </a:spcBef>
            </a:pPr>
            <a:r>
              <a:rPr lang="en-US" dirty="0">
                <a:solidFill>
                  <a:srgbClr val="7030A0"/>
                </a:solidFill>
                <a:latin typeface="Courier New" panose="02070309020205020404" pitchFamily="49" charset="0"/>
                <a:cs typeface="Courier New" panose="02070309020205020404" pitchFamily="49" charset="0"/>
              </a:rPr>
              <a:t>double </a:t>
            </a:r>
            <a:r>
              <a:rPr lang="en-US" dirty="0" err="1">
                <a:solidFill>
                  <a:srgbClr val="0070C0"/>
                </a:solidFill>
                <a:latin typeface="Courier New" panose="02070309020205020404" pitchFamily="49" charset="0"/>
                <a:cs typeface="Courier New" panose="02070309020205020404" pitchFamily="49" charset="0"/>
              </a:rPr>
              <a:t>total_cost</a:t>
            </a:r>
            <a:r>
              <a:rPr lang="en-US" dirty="0">
                <a:solidFill>
                  <a:srgbClr val="0070C0"/>
                </a:solidFill>
                <a:latin typeface="Courier New" panose="02070309020205020404" pitchFamily="49" charset="0"/>
                <a:cs typeface="Courier New" panose="02070309020205020404" pitchFamily="49" charset="0"/>
              </a:rPr>
              <a:t>(</a:t>
            </a:r>
            <a:r>
              <a:rPr lang="en-US" dirty="0" err="1">
                <a:solidFill>
                  <a:srgbClr val="00B050"/>
                </a:solidFill>
                <a:latin typeface="Courier New" panose="02070309020205020404" pitchFamily="49" charset="0"/>
                <a:cs typeface="Courier New" panose="02070309020205020404" pitchFamily="49" charset="0"/>
              </a:rPr>
              <a:t>int</a:t>
            </a:r>
            <a:r>
              <a:rPr lang="en-US" dirty="0">
                <a:solidFill>
                  <a:srgbClr val="00B05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quantity</a:t>
            </a:r>
            <a:r>
              <a:rPr lang="en-US" dirty="0">
                <a:solidFill>
                  <a:srgbClr val="00B050"/>
                </a:solidFill>
                <a:latin typeface="Courier New" panose="02070309020205020404" pitchFamily="49" charset="0"/>
                <a:cs typeface="Courier New" panose="02070309020205020404" pitchFamily="49" charset="0"/>
              </a:rPr>
              <a:t>, double </a:t>
            </a:r>
            <a:r>
              <a:rPr lang="en-US" dirty="0" err="1">
                <a:latin typeface="Courier New" panose="02070309020205020404" pitchFamily="49" charset="0"/>
                <a:cs typeface="Courier New" panose="02070309020205020404" pitchFamily="49" charset="0"/>
              </a:rPr>
              <a:t>unit_cost</a:t>
            </a:r>
            <a:r>
              <a:rPr lang="en-US" dirty="0">
                <a:solidFill>
                  <a:srgbClr val="0070C0"/>
                </a:solidFill>
                <a:latin typeface="Courier New" panose="02070309020205020404" pitchFamily="49" charset="0"/>
                <a:cs typeface="Courier New" panose="02070309020205020404" pitchFamily="49" charset="0"/>
              </a:rPr>
              <a:t>);</a:t>
            </a:r>
          </a:p>
          <a:p>
            <a:pPr lvl="1">
              <a:spcBef>
                <a:spcPts val="1200"/>
              </a:spcBef>
            </a:pPr>
            <a:endParaRPr lang="en-US" dirty="0">
              <a:solidFill>
                <a:srgbClr val="0070C0"/>
              </a:solidFill>
              <a:latin typeface="Courier New" panose="02070309020205020404" pitchFamily="49" charset="0"/>
              <a:cs typeface="Courier New" panose="02070309020205020404" pitchFamily="49" charset="0"/>
            </a:endParaRPr>
          </a:p>
          <a:p>
            <a:pPr lvl="1">
              <a:spcBef>
                <a:spcPts val="1200"/>
              </a:spcBef>
            </a:pPr>
            <a:endParaRPr lang="en-US" dirty="0">
              <a:solidFill>
                <a:srgbClr val="7030A0"/>
              </a:solidFill>
              <a:latin typeface="Courier New" panose="02070309020205020404" pitchFamily="49" charset="0"/>
              <a:cs typeface="Courier New" panose="02070309020205020404" pitchFamily="49" charset="0"/>
            </a:endParaRPr>
          </a:p>
          <a:p>
            <a:pPr>
              <a:spcBef>
                <a:spcPts val="1200"/>
              </a:spcBef>
            </a:pPr>
            <a:endParaRPr lang="en-US" dirty="0"/>
          </a:p>
        </p:txBody>
      </p:sp>
    </p:spTree>
    <p:extLst>
      <p:ext uri="{BB962C8B-B14F-4D97-AF65-F5344CB8AC3E}">
        <p14:creationId xmlns:p14="http://schemas.microsoft.com/office/powerpoint/2010/main" val="727150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AB199-F433-7248-BA2C-1099C1E6B1CA}"/>
              </a:ext>
            </a:extLst>
          </p:cNvPr>
          <p:cNvSpPr>
            <a:spLocks noGrp="1"/>
          </p:cNvSpPr>
          <p:nvPr>
            <p:ph type="title"/>
          </p:nvPr>
        </p:nvSpPr>
        <p:spPr>
          <a:xfrm>
            <a:off x="838200" y="365125"/>
            <a:ext cx="10515600" cy="1325563"/>
          </a:xfrm>
        </p:spPr>
        <p:txBody>
          <a:bodyPr/>
          <a:lstStyle/>
          <a:p>
            <a:r>
              <a:rPr lang="en-US" dirty="0">
                <a:latin typeface="Courier New" panose="02070309020205020404" pitchFamily="49" charset="0"/>
                <a:cs typeface="Courier New" panose="02070309020205020404" pitchFamily="49" charset="0"/>
              </a:rPr>
              <a:t>void </a:t>
            </a:r>
            <a:r>
              <a:rPr lang="en-US" dirty="0"/>
              <a:t>Functions</a:t>
            </a:r>
          </a:p>
        </p:txBody>
      </p:sp>
      <p:sp>
        <p:nvSpPr>
          <p:cNvPr id="3" name="Content Placeholder 2">
            <a:extLst>
              <a:ext uri="{FF2B5EF4-FFF2-40B4-BE49-F238E27FC236}">
                <a16:creationId xmlns:a16="http://schemas.microsoft.com/office/drawing/2014/main" id="{A2E67C8E-E87D-124A-9F71-BDF788F5249A}"/>
              </a:ext>
            </a:extLst>
          </p:cNvPr>
          <p:cNvSpPr>
            <a:spLocks noGrp="1"/>
          </p:cNvSpPr>
          <p:nvPr>
            <p:ph idx="1"/>
          </p:nvPr>
        </p:nvSpPr>
        <p:spPr/>
        <p:txBody>
          <a:bodyPr/>
          <a:lstStyle/>
          <a:p>
            <a:r>
              <a:rPr lang="en-US" dirty="0"/>
              <a:t>Functions that do not return anything have the word </a:t>
            </a:r>
            <a:r>
              <a:rPr lang="en-US" dirty="0">
                <a:latin typeface="Courier New" panose="02070309020205020404" pitchFamily="49" charset="0"/>
                <a:cs typeface="Courier New" panose="02070309020205020404" pitchFamily="49" charset="0"/>
              </a:rPr>
              <a:t>void</a:t>
            </a:r>
            <a:r>
              <a:rPr lang="en-US" dirty="0"/>
              <a:t> as the return type.</a:t>
            </a:r>
          </a:p>
          <a:p>
            <a:r>
              <a:rPr lang="en-US" dirty="0"/>
              <a:t>There is no return statement needed for a function that does not return anything.</a:t>
            </a:r>
          </a:p>
          <a:p>
            <a:pPr>
              <a:spcBef>
                <a:spcPts val="1200"/>
              </a:spcBef>
            </a:pPr>
            <a:r>
              <a:rPr lang="en-US" dirty="0"/>
              <a:t>Example prototype of a void function:</a:t>
            </a:r>
          </a:p>
          <a:p>
            <a:pPr lvl="1">
              <a:spcBef>
                <a:spcPts val="1200"/>
              </a:spcBef>
            </a:pPr>
            <a:r>
              <a:rPr lang="en-US" dirty="0">
                <a:solidFill>
                  <a:srgbClr val="7030A0"/>
                </a:solidFill>
                <a:latin typeface="Courier New" panose="02070309020205020404" pitchFamily="49" charset="0"/>
                <a:cs typeface="Courier New" panose="02070309020205020404" pitchFamily="49" charset="0"/>
              </a:rPr>
              <a:t>void </a:t>
            </a:r>
            <a:r>
              <a:rPr lang="en-US" dirty="0" err="1">
                <a:solidFill>
                  <a:srgbClr val="0070C0"/>
                </a:solidFill>
                <a:latin typeface="Courier New" panose="02070309020205020404" pitchFamily="49" charset="0"/>
                <a:cs typeface="Courier New" panose="02070309020205020404" pitchFamily="49" charset="0"/>
              </a:rPr>
              <a:t>sortArray</a:t>
            </a:r>
            <a:r>
              <a:rPr lang="en-US" dirty="0">
                <a:solidFill>
                  <a:srgbClr val="0070C0"/>
                </a:solidFill>
                <a:latin typeface="Courier New" panose="02070309020205020404" pitchFamily="49" charset="0"/>
                <a:cs typeface="Courier New" panose="02070309020205020404" pitchFamily="49" charset="0"/>
              </a:rPr>
              <a:t>(</a:t>
            </a:r>
            <a:r>
              <a:rPr lang="en-US" dirty="0" err="1">
                <a:solidFill>
                  <a:srgbClr val="00B050"/>
                </a:solidFill>
                <a:latin typeface="Courier New" panose="02070309020205020404" pitchFamily="49" charset="0"/>
                <a:cs typeface="Courier New" panose="02070309020205020404" pitchFamily="49" charset="0"/>
              </a:rPr>
              <a:t>int</a:t>
            </a:r>
            <a:r>
              <a:rPr lang="en-US" dirty="0">
                <a:solidFill>
                  <a:srgbClr val="00B050"/>
                </a:solidFill>
                <a:latin typeface="Courier New" panose="02070309020205020404" pitchFamily="49" charset="0"/>
                <a:cs typeface="Courier New" panose="02070309020205020404" pitchFamily="49" charset="0"/>
              </a:rPr>
              <a:t> array[], </a:t>
            </a:r>
            <a:r>
              <a:rPr lang="en-US" dirty="0" err="1">
                <a:solidFill>
                  <a:srgbClr val="00B050"/>
                </a:solidFill>
                <a:latin typeface="Courier New" panose="02070309020205020404" pitchFamily="49" charset="0"/>
                <a:cs typeface="Courier New" panose="02070309020205020404" pitchFamily="49" charset="0"/>
              </a:rPr>
              <a:t>int</a:t>
            </a:r>
            <a:r>
              <a:rPr lang="en-US" dirty="0">
                <a:solidFill>
                  <a:srgbClr val="00B050"/>
                </a:solidFill>
                <a:latin typeface="Courier New" panose="02070309020205020404" pitchFamily="49" charset="0"/>
                <a:cs typeface="Courier New" panose="02070309020205020404" pitchFamily="49" charset="0"/>
              </a:rPr>
              <a:t> size</a:t>
            </a:r>
            <a:r>
              <a:rPr lang="en-US" dirty="0">
                <a:solidFill>
                  <a:srgbClr val="0070C0"/>
                </a:solidFill>
                <a:latin typeface="Courier New" panose="02070309020205020404" pitchFamily="49" charset="0"/>
                <a:cs typeface="Courier New" panose="02070309020205020404" pitchFamily="49" charset="0"/>
              </a:rPr>
              <a:t>);</a:t>
            </a:r>
            <a:endParaRPr lang="en-US" dirty="0"/>
          </a:p>
          <a:p>
            <a:endParaRPr lang="en-US" dirty="0"/>
          </a:p>
        </p:txBody>
      </p:sp>
    </p:spTree>
    <p:extLst>
      <p:ext uri="{BB962C8B-B14F-4D97-AF65-F5344CB8AC3E}">
        <p14:creationId xmlns:p14="http://schemas.microsoft.com/office/powerpoint/2010/main" val="18254987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01000" cy="1143000"/>
          </a:xfrm>
        </p:spPr>
        <p:txBody>
          <a:bodyPr/>
          <a:lstStyle/>
          <a:p>
            <a:r>
              <a:rPr lang="en-US" dirty="0"/>
              <a:t>2. Function Implementation</a:t>
            </a:r>
          </a:p>
        </p:txBody>
      </p:sp>
      <p:sp>
        <p:nvSpPr>
          <p:cNvPr id="3" name="Content Placeholder 2"/>
          <p:cNvSpPr>
            <a:spLocks noGrp="1"/>
          </p:cNvSpPr>
          <p:nvPr>
            <p:ph sz="quarter" idx="1"/>
          </p:nvPr>
        </p:nvSpPr>
        <p:spPr>
          <a:xfrm>
            <a:off x="838200" y="1485254"/>
            <a:ext cx="8077200" cy="4876800"/>
          </a:xfrm>
        </p:spPr>
        <p:txBody>
          <a:bodyPr/>
          <a:lstStyle/>
          <a:p>
            <a:r>
              <a:rPr lang="en-US" dirty="0"/>
              <a:t>Actual implementation/code for what function does </a:t>
            </a:r>
          </a:p>
          <a:p>
            <a:pPr lvl="1"/>
            <a:r>
              <a:rPr lang="en-US" dirty="0"/>
              <a:t>Just like implementing function </a:t>
            </a:r>
            <a:r>
              <a:rPr lang="en-US" dirty="0">
                <a:latin typeface="Courier New" panose="02070309020205020404" pitchFamily="49" charset="0"/>
                <a:cs typeface="Courier New" panose="02070309020205020404" pitchFamily="49" charset="0"/>
              </a:rPr>
              <a:t>main()</a:t>
            </a:r>
          </a:p>
          <a:p>
            <a:pPr lvl="1"/>
            <a:r>
              <a:rPr lang="en-US" dirty="0"/>
              <a:t>General format – header &amp; basic block:</a:t>
            </a:r>
          </a:p>
          <a:p>
            <a:pPr marL="548640" lvl="2" indent="0">
              <a:buNone/>
            </a:pPr>
            <a:r>
              <a:rPr lang="en-US" dirty="0">
                <a:solidFill>
                  <a:srgbClr val="7030A0"/>
                </a:solidFill>
                <a:latin typeface="Courier New" pitchFamily="49" charset="0"/>
                <a:cs typeface="Courier New" pitchFamily="49" charset="0"/>
              </a:rPr>
              <a:t>&lt;</a:t>
            </a:r>
            <a:r>
              <a:rPr lang="en-US" dirty="0" err="1">
                <a:solidFill>
                  <a:srgbClr val="7030A0"/>
                </a:solidFill>
                <a:latin typeface="Courier New" pitchFamily="49" charset="0"/>
                <a:cs typeface="Courier New" pitchFamily="49" charset="0"/>
              </a:rPr>
              <a:t>return_type</a:t>
            </a:r>
            <a:r>
              <a:rPr lang="en-US" dirty="0">
                <a:solidFill>
                  <a:srgbClr val="7030A0"/>
                </a:solidFill>
                <a:latin typeface="Courier New" pitchFamily="49" charset="0"/>
                <a:cs typeface="Courier New" pitchFamily="49" charset="0"/>
              </a:rPr>
              <a:t>&gt;</a:t>
            </a:r>
            <a:r>
              <a:rPr lang="en-US" dirty="0">
                <a:solidFill>
                  <a:srgbClr val="0070C0"/>
                </a:solidFill>
              </a:rPr>
              <a:t> </a:t>
            </a:r>
            <a:r>
              <a:rPr lang="en-US" dirty="0" err="1">
                <a:solidFill>
                  <a:srgbClr val="0070C0"/>
                </a:solidFill>
                <a:latin typeface="Courier New" pitchFamily="49" charset="0"/>
                <a:cs typeface="Courier New" pitchFamily="49" charset="0"/>
              </a:rPr>
              <a:t>FnName</a:t>
            </a:r>
            <a:r>
              <a:rPr lang="en-US" dirty="0">
                <a:solidFill>
                  <a:srgbClr val="0070C0"/>
                </a:solidFill>
              </a:rPr>
              <a:t> </a:t>
            </a:r>
            <a:r>
              <a:rPr lang="en-US" dirty="0">
                <a:solidFill>
                  <a:srgbClr val="0070C0"/>
                </a:solidFill>
                <a:latin typeface="Courier New" pitchFamily="49" charset="0"/>
                <a:cs typeface="Courier New" pitchFamily="49" charset="0"/>
              </a:rPr>
              <a:t>(</a:t>
            </a:r>
            <a:r>
              <a:rPr lang="en-US" dirty="0">
                <a:solidFill>
                  <a:srgbClr val="00B050"/>
                </a:solidFill>
                <a:latin typeface="Courier New" pitchFamily="49" charset="0"/>
                <a:cs typeface="Courier New" pitchFamily="49" charset="0"/>
              </a:rPr>
              <a:t>&lt;formal-parameter-list&gt;</a:t>
            </a:r>
            <a:r>
              <a:rPr lang="en-US" dirty="0">
                <a:solidFill>
                  <a:srgbClr val="0070C0"/>
                </a:solidFill>
                <a:latin typeface="Courier New" pitchFamily="49" charset="0"/>
                <a:cs typeface="Courier New" pitchFamily="49" charset="0"/>
              </a:rPr>
              <a:t>)</a:t>
            </a:r>
            <a:r>
              <a:rPr lang="en-US" dirty="0">
                <a:solidFill>
                  <a:srgbClr val="0070C0"/>
                </a:solidFill>
              </a:rPr>
              <a:t>  {</a:t>
            </a:r>
          </a:p>
          <a:p>
            <a:pPr marL="548640" lvl="2" indent="0">
              <a:buNone/>
            </a:pPr>
            <a:r>
              <a:rPr lang="en-US" sz="2400" dirty="0">
                <a:solidFill>
                  <a:srgbClr val="0070C0"/>
                </a:solidFill>
              </a:rPr>
              <a:t>       </a:t>
            </a:r>
            <a:r>
              <a:rPr lang="en-US" dirty="0"/>
              <a:t>// code for body of function</a:t>
            </a:r>
          </a:p>
          <a:p>
            <a:pPr marL="548640" lvl="2" indent="0">
              <a:buNone/>
            </a:pPr>
            <a:r>
              <a:rPr lang="en-US" dirty="0">
                <a:solidFill>
                  <a:srgbClr val="0070C0"/>
                </a:solidFill>
              </a:rPr>
              <a:t>}</a:t>
            </a:r>
          </a:p>
          <a:p>
            <a:r>
              <a:rPr lang="en-US" dirty="0"/>
              <a:t>Example of a value-returning function:</a:t>
            </a:r>
          </a:p>
        </p:txBody>
      </p:sp>
      <p:sp>
        <p:nvSpPr>
          <p:cNvPr id="4" name="Line Callout 1 3"/>
          <p:cNvSpPr/>
          <p:nvPr/>
        </p:nvSpPr>
        <p:spPr>
          <a:xfrm>
            <a:off x="9397139" y="2644579"/>
            <a:ext cx="914400" cy="384048"/>
          </a:xfrm>
          <a:prstGeom prst="borderCallout1">
            <a:avLst>
              <a:gd name="adj1" fmla="val 50324"/>
              <a:gd name="adj2" fmla="val -134"/>
              <a:gd name="adj3" fmla="val 50852"/>
              <a:gd name="adj4" fmla="val -60072"/>
            </a:avLst>
          </a:prstGeom>
          <a:solidFill>
            <a:schemeClr val="bg1"/>
          </a:solidFill>
          <a:ln w="254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rgbClr val="FF0000"/>
                </a:solidFill>
              </a:rPr>
              <a:t>header</a:t>
            </a:r>
            <a:endParaRPr lang="en-US" i="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3718" y="4602996"/>
            <a:ext cx="7601682" cy="1905000"/>
          </a:xfrm>
          <a:prstGeom prst="rect">
            <a:avLst/>
          </a:prstGeom>
          <a:noFill/>
          <a:ln w="9525">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56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CAEFC0-5E70-8D4A-84F2-C2DBDE171004}"/>
              </a:ext>
            </a:extLst>
          </p:cNvPr>
          <p:cNvPicPr>
            <a:picLocks noGrp="1" noChangeAspect="1"/>
          </p:cNvPicPr>
          <p:nvPr>
            <p:ph idx="1"/>
          </p:nvPr>
        </p:nvPicPr>
        <p:blipFill>
          <a:blip r:embed="rId2"/>
          <a:stretch>
            <a:fillRect/>
          </a:stretch>
        </p:blipFill>
        <p:spPr>
          <a:xfrm>
            <a:off x="826926" y="637309"/>
            <a:ext cx="8676865" cy="5539654"/>
          </a:xfrm>
        </p:spPr>
      </p:pic>
    </p:spTree>
    <p:extLst>
      <p:ext uri="{BB962C8B-B14F-4D97-AF65-F5344CB8AC3E}">
        <p14:creationId xmlns:p14="http://schemas.microsoft.com/office/powerpoint/2010/main" val="2382132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001000" cy="1143000"/>
          </a:xfrm>
        </p:spPr>
        <p:txBody>
          <a:bodyPr/>
          <a:lstStyle/>
          <a:p>
            <a:r>
              <a:rPr lang="en-US" dirty="0"/>
              <a:t>2. Function Definition - continued</a:t>
            </a:r>
          </a:p>
        </p:txBody>
      </p:sp>
      <p:sp>
        <p:nvSpPr>
          <p:cNvPr id="3" name="Content Placeholder 2"/>
          <p:cNvSpPr>
            <a:spLocks noGrp="1"/>
          </p:cNvSpPr>
          <p:nvPr>
            <p:ph sz="quarter" idx="1"/>
          </p:nvPr>
        </p:nvSpPr>
        <p:spPr>
          <a:xfrm>
            <a:off x="838200" y="1485254"/>
            <a:ext cx="8077200" cy="4876800"/>
          </a:xfrm>
        </p:spPr>
        <p:txBody>
          <a:bodyPr/>
          <a:lstStyle/>
          <a:p>
            <a:r>
              <a:rPr lang="en-US" dirty="0"/>
              <a:t>Example of a void function:</a:t>
            </a:r>
          </a:p>
          <a:p>
            <a:pPr marL="0" indent="0">
              <a:buNone/>
            </a:pPr>
            <a:endParaRPr lang="en-US" dirty="0"/>
          </a:p>
        </p:txBody>
      </p:sp>
      <p:sp>
        <p:nvSpPr>
          <p:cNvPr id="5" name="TextBox 4">
            <a:extLst>
              <a:ext uri="{FF2B5EF4-FFF2-40B4-BE49-F238E27FC236}">
                <a16:creationId xmlns:a16="http://schemas.microsoft.com/office/drawing/2014/main" id="{12D39F57-AD06-6340-8750-8022567A29A5}"/>
              </a:ext>
            </a:extLst>
          </p:cNvPr>
          <p:cNvSpPr txBox="1"/>
          <p:nvPr/>
        </p:nvSpPr>
        <p:spPr>
          <a:xfrm>
            <a:off x="1122948" y="2310062"/>
            <a:ext cx="7792452" cy="3785652"/>
          </a:xfrm>
          <a:prstGeom prst="rect">
            <a:avLst/>
          </a:prstGeom>
          <a:noFill/>
          <a:ln>
            <a:solidFill>
              <a:schemeClr val="accent2"/>
            </a:solidFill>
          </a:ln>
        </p:spPr>
        <p:txBody>
          <a:bodyPr wrap="square" rtlCol="0">
            <a:spAutoFit/>
          </a:bodyPr>
          <a:lstStyle/>
          <a:p>
            <a:r>
              <a:rPr lang="en-US" sz="2000" b="1" dirty="0">
                <a:solidFill>
                  <a:srgbClr val="0070C0"/>
                </a:solidFill>
                <a:latin typeface="Courier New" panose="02070309020205020404" pitchFamily="49" charset="0"/>
                <a:cs typeface="Courier New" panose="02070309020205020404" pitchFamily="49" charset="0"/>
              </a:rPr>
              <a:t>void</a:t>
            </a:r>
            <a:r>
              <a:rPr lang="en-US" sz="2000" dirty="0">
                <a:solidFill>
                  <a:srgbClr val="7030A0"/>
                </a:solidFill>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sortArray</a:t>
            </a:r>
            <a:r>
              <a:rPr lang="en-US" sz="2000" dirty="0">
                <a:solidFill>
                  <a:srgbClr val="0070C0"/>
                </a:solidFill>
                <a:latin typeface="Courier New" panose="02070309020205020404" pitchFamily="49" charset="0"/>
                <a:cs typeface="Courier New" panose="02070309020205020404" pitchFamily="49" charset="0"/>
              </a:rPr>
              <a:t>(</a:t>
            </a:r>
            <a:r>
              <a:rPr lang="en-US" sz="2000" b="1" dirty="0" err="1">
                <a:solidFill>
                  <a:srgbClr val="0070C0"/>
                </a:solidFill>
                <a:latin typeface="Courier New" panose="02070309020205020404" pitchFamily="49" charset="0"/>
                <a:cs typeface="Courier New" panose="02070309020205020404" pitchFamily="49" charset="0"/>
              </a:rPr>
              <a:t>int</a:t>
            </a:r>
            <a:r>
              <a:rPr lang="en-US" sz="2000" dirty="0">
                <a:solidFill>
                  <a:srgbClr val="00B05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array[],</a:t>
            </a:r>
            <a:r>
              <a:rPr lang="en-US" sz="2000" dirty="0">
                <a:solidFill>
                  <a:srgbClr val="00B050"/>
                </a:solidFill>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int</a:t>
            </a:r>
            <a:r>
              <a:rPr lang="en-US" sz="2000" dirty="0">
                <a:solidFill>
                  <a:srgbClr val="00B05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size</a:t>
            </a:r>
            <a:r>
              <a:rPr lang="en-US" sz="2000" dirty="0">
                <a:solidFill>
                  <a:srgbClr val="0070C0"/>
                </a:solidFill>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err="1">
                <a:solidFill>
                  <a:srgbClr val="0070C0"/>
                </a:solidFill>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i, j, temp;</a:t>
            </a:r>
          </a:p>
          <a:p>
            <a:r>
              <a:rPr lang="en-US" sz="2000" dirty="0">
                <a:latin typeface="Courier New" panose="02070309020205020404" pitchFamily="49" charset="0"/>
                <a:cs typeface="Courier New" panose="02070309020205020404" pitchFamily="49" charset="0"/>
              </a:rPr>
              <a:t>   for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 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size – 1;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for (j = 0; j &lt; size - 1 –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j++</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if (a[j] &gt; a[j + 1] {</a:t>
            </a:r>
          </a:p>
          <a:p>
            <a:r>
              <a:rPr lang="en-US" sz="2000" dirty="0">
                <a:latin typeface="Courier New" panose="02070309020205020404" pitchFamily="49" charset="0"/>
                <a:cs typeface="Courier New" panose="02070309020205020404" pitchFamily="49" charset="0"/>
              </a:rPr>
              <a:t>            temp = a[j + 1];</a:t>
            </a:r>
          </a:p>
          <a:p>
            <a:r>
              <a:rPr lang="en-US" sz="2000" dirty="0">
                <a:latin typeface="Courier New" panose="02070309020205020404" pitchFamily="49" charset="0"/>
                <a:cs typeface="Courier New" panose="02070309020205020404" pitchFamily="49" charset="0"/>
              </a:rPr>
              <a:t>            a[j + 1] = a[j];</a:t>
            </a:r>
          </a:p>
          <a:p>
            <a:r>
              <a:rPr lang="en-US" sz="2000" dirty="0">
                <a:latin typeface="Courier New" panose="02070309020205020404" pitchFamily="49" charset="0"/>
                <a:cs typeface="Courier New" panose="02070309020205020404" pitchFamily="49" charset="0"/>
              </a:rPr>
              <a:t>            a[j] = temp;</a:t>
            </a:r>
          </a:p>
          <a:p>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126616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bp.blogspot.com/-ErbmjIcACaM/TZMo80Dpf5I/AAAAAAAAC50/RU_MJyw6f0Q/s320/26645-clip-art-graphic-of-a-gray-cell-phone-cartoon-character-screaming-into-a-megaphone-by-toons4b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346" y="228600"/>
            <a:ext cx="1318054" cy="13004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044146" y="289719"/>
            <a:ext cx="8077200" cy="1096962"/>
          </a:xfrm>
        </p:spPr>
        <p:txBody>
          <a:bodyPr/>
          <a:lstStyle/>
          <a:p>
            <a:r>
              <a:rPr lang="en-US" dirty="0"/>
              <a:t>3. Function Call</a:t>
            </a:r>
          </a:p>
        </p:txBody>
      </p:sp>
      <p:sp>
        <p:nvSpPr>
          <p:cNvPr id="3" name="Content Placeholder 2"/>
          <p:cNvSpPr>
            <a:spLocks noGrp="1"/>
          </p:cNvSpPr>
          <p:nvPr>
            <p:ph sz="quarter" idx="1"/>
          </p:nvPr>
        </p:nvSpPr>
        <p:spPr>
          <a:xfrm>
            <a:off x="1044146" y="1188720"/>
            <a:ext cx="9727486" cy="5215128"/>
          </a:xfrm>
        </p:spPr>
        <p:txBody>
          <a:bodyPr/>
          <a:lstStyle/>
          <a:p>
            <a:r>
              <a:rPr lang="en-US" dirty="0"/>
              <a:t>Using function name transfers control to function </a:t>
            </a:r>
          </a:p>
          <a:p>
            <a:pPr marL="777240" lvl="1" indent="-457200">
              <a:buFont typeface="+mj-lt"/>
              <a:buAutoNum type="arabicPeriod"/>
            </a:pPr>
            <a:r>
              <a:rPr lang="en-US" dirty="0"/>
              <a:t>Values are passed through parameters</a:t>
            </a:r>
          </a:p>
          <a:p>
            <a:pPr marL="777240" lvl="1" indent="-457200">
              <a:buFont typeface="+mj-lt"/>
              <a:buAutoNum type="arabicPeriod"/>
            </a:pPr>
            <a:r>
              <a:rPr lang="en-US" dirty="0"/>
              <a:t>Statements within function are executed</a:t>
            </a:r>
          </a:p>
          <a:p>
            <a:pPr marL="777240" lvl="1" indent="-457200">
              <a:buFont typeface="+mj-lt"/>
              <a:buAutoNum type="arabicPeriod"/>
            </a:pPr>
            <a:r>
              <a:rPr lang="en-US" dirty="0"/>
              <a:t>Control continues after the call</a:t>
            </a:r>
          </a:p>
          <a:p>
            <a:r>
              <a:rPr lang="en-US" dirty="0"/>
              <a:t>For value-returning functions, either</a:t>
            </a:r>
          </a:p>
          <a:p>
            <a:pPr lvl="1"/>
            <a:r>
              <a:rPr lang="en-US" dirty="0"/>
              <a:t>Store the value for later use</a:t>
            </a:r>
          </a:p>
          <a:p>
            <a:pPr lvl="1">
              <a:spcBef>
                <a:spcPts val="3600"/>
              </a:spcBef>
            </a:pPr>
            <a:r>
              <a:rPr lang="en-US" dirty="0"/>
              <a:t>Use the value returned without storing</a:t>
            </a:r>
          </a:p>
          <a:p>
            <a:pPr lvl="1">
              <a:spcBef>
                <a:spcPts val="3600"/>
              </a:spcBef>
            </a:pPr>
            <a:r>
              <a:rPr lang="en-US" dirty="0"/>
              <a:t>Throw away return value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820" y="3736935"/>
            <a:ext cx="6867525" cy="400050"/>
          </a:xfrm>
          <a:prstGeom prst="rect">
            <a:avLst/>
          </a:prstGeom>
          <a:noFill/>
          <a:ln w="9525">
            <a:solidFill>
              <a:srgbClr val="FF99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3820" y="4516334"/>
            <a:ext cx="6867525" cy="400050"/>
          </a:xfrm>
          <a:prstGeom prst="rect">
            <a:avLst/>
          </a:prstGeom>
          <a:noFill/>
          <a:ln w="9525">
            <a:solidFill>
              <a:srgbClr val="FF99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820" y="5314378"/>
            <a:ext cx="3617119" cy="350044"/>
          </a:xfrm>
          <a:prstGeom prst="rect">
            <a:avLst/>
          </a:prstGeom>
          <a:noFill/>
          <a:ln w="9525">
            <a:solidFill>
              <a:srgbClr val="FF99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167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1.bp.blogspot.com/-ErbmjIcACaM/TZMo80Dpf5I/AAAAAAAAC50/RU_MJyw6f0Q/s320/26645-clip-art-graphic-of-a-gray-cell-phone-cartoon-character-screaming-into-a-megaphone-by-toons4b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1346" y="228600"/>
            <a:ext cx="1318054" cy="130048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044146" y="289719"/>
            <a:ext cx="8077200" cy="1096962"/>
          </a:xfrm>
        </p:spPr>
        <p:txBody>
          <a:bodyPr/>
          <a:lstStyle/>
          <a:p>
            <a:r>
              <a:rPr lang="en-US" dirty="0"/>
              <a:t>3. Function Call - continued</a:t>
            </a:r>
          </a:p>
        </p:txBody>
      </p:sp>
      <p:sp>
        <p:nvSpPr>
          <p:cNvPr id="3" name="Content Placeholder 2"/>
          <p:cNvSpPr>
            <a:spLocks noGrp="1"/>
          </p:cNvSpPr>
          <p:nvPr>
            <p:ph sz="quarter" idx="1"/>
          </p:nvPr>
        </p:nvSpPr>
        <p:spPr>
          <a:xfrm>
            <a:off x="1044146" y="1710293"/>
            <a:ext cx="9727486" cy="2011680"/>
          </a:xfrm>
        </p:spPr>
        <p:txBody>
          <a:bodyPr/>
          <a:lstStyle/>
          <a:p>
            <a:r>
              <a:rPr lang="en-US" dirty="0"/>
              <a:t>For void functions</a:t>
            </a:r>
          </a:p>
          <a:p>
            <a:pPr lvl="1"/>
            <a:r>
              <a:rPr lang="en-US" dirty="0"/>
              <a:t>Just call the function</a:t>
            </a:r>
          </a:p>
        </p:txBody>
      </p:sp>
      <p:sp>
        <p:nvSpPr>
          <p:cNvPr id="4" name="TextBox 3">
            <a:extLst>
              <a:ext uri="{FF2B5EF4-FFF2-40B4-BE49-F238E27FC236}">
                <a16:creationId xmlns:a16="http://schemas.microsoft.com/office/drawing/2014/main" id="{BEBD1C44-CD96-A946-90F4-12BB2A1B467A}"/>
              </a:ext>
            </a:extLst>
          </p:cNvPr>
          <p:cNvSpPr txBox="1"/>
          <p:nvPr/>
        </p:nvSpPr>
        <p:spPr>
          <a:xfrm>
            <a:off x="2253821" y="2531467"/>
            <a:ext cx="6867525" cy="369332"/>
          </a:xfrm>
          <a:prstGeom prst="rect">
            <a:avLst/>
          </a:prstGeom>
          <a:noFill/>
          <a:ln>
            <a:solidFill>
              <a:schemeClr val="accent2"/>
            </a:solidFill>
          </a:ln>
        </p:spPr>
        <p:txBody>
          <a:bodyPr wrap="square" rtlCol="0">
            <a:spAutoFit/>
          </a:bodyPr>
          <a:lstStyle/>
          <a:p>
            <a:r>
              <a:rPr lang="en-US" dirty="0" err="1">
                <a:latin typeface="Courier New" panose="02070309020205020404" pitchFamily="49" charset="0"/>
                <a:cs typeface="Courier New" panose="02070309020205020404" pitchFamily="49" charset="0"/>
              </a:rPr>
              <a:t>sortArray</a:t>
            </a:r>
            <a:r>
              <a:rPr lang="en-US" dirty="0">
                <a:solidFill>
                  <a:srgbClr val="0070C0"/>
                </a:solidFill>
                <a:latin typeface="Courier New" panose="02070309020205020404" pitchFamily="49" charset="0"/>
                <a:cs typeface="Courier New" panose="02070309020205020404" pitchFamily="49" charset="0"/>
              </a:rPr>
              <a:t>(arr1</a:t>
            </a:r>
            <a:r>
              <a:rPr lang="en-US" dirty="0">
                <a:latin typeface="Courier New" panose="02070309020205020404" pitchFamily="49" charset="0"/>
                <a:cs typeface="Courier New" panose="02070309020205020404" pitchFamily="49" charset="0"/>
              </a:rPr>
              <a:t>,</a:t>
            </a:r>
            <a:r>
              <a:rPr lang="en-US" dirty="0">
                <a:solidFill>
                  <a:srgbClr val="00B050"/>
                </a:solidFill>
                <a:latin typeface="Courier New" panose="02070309020205020404" pitchFamily="49" charset="0"/>
                <a:cs typeface="Courier New" panose="02070309020205020404" pitchFamily="49" charset="0"/>
              </a:rPr>
              <a:t> </a:t>
            </a:r>
            <a:r>
              <a:rPr lang="en-US" dirty="0" err="1">
                <a:solidFill>
                  <a:srgbClr val="0070C0"/>
                </a:solidFill>
                <a:latin typeface="Courier New" panose="02070309020205020404" pitchFamily="49" charset="0"/>
                <a:cs typeface="Courier New" panose="02070309020205020404" pitchFamily="49" charset="0"/>
              </a:rPr>
              <a:t>numItems</a:t>
            </a:r>
            <a:r>
              <a:rPr lang="en-US" dirty="0">
                <a:solidFill>
                  <a:srgbClr val="0070C0"/>
                </a:solidFill>
                <a:latin typeface="Courier New" panose="02070309020205020404" pitchFamily="49" charset="0"/>
                <a:cs typeface="Courier New" panose="02070309020205020404" pitchFamily="49" charset="0"/>
              </a:rPr>
              <a:t>);</a:t>
            </a:r>
            <a:endParaRPr lang="en-US" dirty="0"/>
          </a:p>
        </p:txBody>
      </p:sp>
    </p:spTree>
    <p:extLst>
      <p:ext uri="{BB962C8B-B14F-4D97-AF65-F5344CB8AC3E}">
        <p14:creationId xmlns:p14="http://schemas.microsoft.com/office/powerpoint/2010/main" val="41834900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 vs. Argument</a:t>
            </a:r>
          </a:p>
        </p:txBody>
      </p:sp>
      <p:sp>
        <p:nvSpPr>
          <p:cNvPr id="3" name="Content Placeholder 2"/>
          <p:cNvSpPr>
            <a:spLocks noGrp="1"/>
          </p:cNvSpPr>
          <p:nvPr>
            <p:ph sz="quarter" idx="1"/>
          </p:nvPr>
        </p:nvSpPr>
        <p:spPr/>
        <p:txBody>
          <a:bodyPr/>
          <a:lstStyle/>
          <a:p>
            <a:r>
              <a:rPr lang="en-US" dirty="0"/>
              <a:t>Names used interchangeably</a:t>
            </a:r>
          </a:p>
          <a:p>
            <a:r>
              <a:rPr lang="en-US" dirty="0"/>
              <a:t>Technically, parameter is 'formal' piece </a:t>
            </a:r>
            <a:br>
              <a:rPr lang="en-US" dirty="0"/>
            </a:br>
            <a:r>
              <a:rPr lang="en-US" dirty="0"/>
              <a:t>while argument is 'actual' piece</a:t>
            </a:r>
          </a:p>
          <a:p>
            <a:endParaRPr lang="en-US" dirty="0"/>
          </a:p>
        </p:txBody>
      </p:sp>
      <p:pic>
        <p:nvPicPr>
          <p:cNvPr id="4" name="Picture 6" descr="http://blog.pappastax.com/wp-content/uploads/2009/11/argu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981324"/>
            <a:ext cx="3810000" cy="30384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ounded Rectangular Callout 4"/>
          <p:cNvSpPr/>
          <p:nvPr/>
        </p:nvSpPr>
        <p:spPr>
          <a:xfrm>
            <a:off x="8458200" y="3779520"/>
            <a:ext cx="1752600" cy="533400"/>
          </a:xfrm>
          <a:prstGeom prst="wedgeRoundRectCallout">
            <a:avLst>
              <a:gd name="adj1" fmla="val -125539"/>
              <a:gd name="adj2" fmla="val 58533"/>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Argument!</a:t>
            </a:r>
          </a:p>
        </p:txBody>
      </p:sp>
      <p:sp>
        <p:nvSpPr>
          <p:cNvPr id="6" name="Rounded Rectangular Callout 5"/>
          <p:cNvSpPr/>
          <p:nvPr/>
        </p:nvSpPr>
        <p:spPr>
          <a:xfrm>
            <a:off x="2780347" y="3779520"/>
            <a:ext cx="1752600" cy="533400"/>
          </a:xfrm>
          <a:prstGeom prst="wedgeRoundRectCallout">
            <a:avLst>
              <a:gd name="adj1" fmla="val 100548"/>
              <a:gd name="adj2" fmla="val 8710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Parameter!</a:t>
            </a:r>
          </a:p>
        </p:txBody>
      </p:sp>
    </p:spTree>
    <p:extLst>
      <p:ext uri="{BB962C8B-B14F-4D97-AF65-F5344CB8AC3E}">
        <p14:creationId xmlns:p14="http://schemas.microsoft.com/office/powerpoint/2010/main" val="2839162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documentation</a:t>
            </a:r>
          </a:p>
        </p:txBody>
      </p:sp>
      <p:sp>
        <p:nvSpPr>
          <p:cNvPr id="3" name="Content Placeholder 2"/>
          <p:cNvSpPr>
            <a:spLocks noGrp="1"/>
          </p:cNvSpPr>
          <p:nvPr>
            <p:ph sz="quarter" idx="1"/>
          </p:nvPr>
        </p:nvSpPr>
        <p:spPr>
          <a:xfrm>
            <a:off x="838200" y="1417558"/>
            <a:ext cx="10515600" cy="4351338"/>
          </a:xfrm>
        </p:spPr>
        <p:txBody>
          <a:bodyPr/>
          <a:lstStyle/>
          <a:p>
            <a:r>
              <a:rPr lang="en-US" dirty="0"/>
              <a:t>Used to aid in program maintenance</a:t>
            </a:r>
          </a:p>
          <a:p>
            <a:r>
              <a:rPr lang="en-US" dirty="0"/>
              <a:t>Comments at non-main definition header</a:t>
            </a:r>
          </a:p>
          <a:p>
            <a:pPr lvl="1"/>
            <a:r>
              <a:rPr lang="en-US" dirty="0"/>
              <a:t>Purpose of function</a:t>
            </a:r>
          </a:p>
          <a:p>
            <a:pPr lvl="1"/>
            <a:r>
              <a:rPr lang="en-US" dirty="0"/>
              <a:t>Parameters</a:t>
            </a:r>
          </a:p>
          <a:p>
            <a:pPr lvl="1"/>
            <a:r>
              <a:rPr lang="en-US" dirty="0"/>
              <a:t>Return</a:t>
            </a:r>
          </a:p>
          <a:p>
            <a:pPr lvl="1"/>
            <a:r>
              <a:rPr lang="en-US" b="1" dirty="0"/>
              <a:t>Example:</a:t>
            </a:r>
          </a:p>
        </p:txBody>
      </p:sp>
      <p:pic>
        <p:nvPicPr>
          <p:cNvPr id="4" name="Picture 2" descr="http://www.stuartduncan.name/wp-content/uploads/2011/05/Wiley-Coyote-Hel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1066308"/>
            <a:ext cx="1219200" cy="167689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3C5C2499-3834-E34A-B7CA-D683C903CB69}"/>
              </a:ext>
            </a:extLst>
          </p:cNvPr>
          <p:cNvSpPr txBox="1"/>
          <p:nvPr/>
        </p:nvSpPr>
        <p:spPr>
          <a:xfrm>
            <a:off x="2047483" y="3926106"/>
            <a:ext cx="6144768" cy="2308324"/>
          </a:xfrm>
          <a:prstGeom prst="rect">
            <a:avLst/>
          </a:prstGeom>
          <a:noFill/>
          <a:ln>
            <a:solidFill>
              <a:schemeClr val="accent2"/>
            </a:solidFill>
          </a:ln>
        </p:spPr>
        <p:txBody>
          <a:bodyPr wrap="square" rtlCol="0">
            <a:spAutoFit/>
          </a:bodyPr>
          <a:lstStyle/>
          <a:p>
            <a:r>
              <a:rPr lang="en-US" dirty="0">
                <a:solidFill>
                  <a:schemeClr val="accent6"/>
                </a:solidFill>
                <a:latin typeface="Courier New" panose="02070309020205020404" pitchFamily="49" charset="0"/>
                <a:cs typeface="Courier New" panose="02070309020205020404" pitchFamily="49" charset="0"/>
              </a:rPr>
              <a:t>// sorts the array sent in ascending order</a:t>
            </a:r>
          </a:p>
          <a:p>
            <a:r>
              <a:rPr lang="en-US" dirty="0">
                <a:solidFill>
                  <a:schemeClr val="accent6"/>
                </a:solidFill>
                <a:latin typeface="Courier New" panose="02070309020205020404" pitchFamily="49" charset="0"/>
                <a:cs typeface="Courier New" panose="02070309020205020404" pitchFamily="49" charset="0"/>
              </a:rPr>
              <a:t>// parameters: the array to be sorted</a:t>
            </a:r>
          </a:p>
          <a:p>
            <a:r>
              <a:rPr lang="en-US" dirty="0">
                <a:solidFill>
                  <a:schemeClr val="accent6"/>
                </a:solidFill>
                <a:latin typeface="Courier New" panose="02070309020205020404" pitchFamily="49" charset="0"/>
                <a:cs typeface="Courier New" panose="02070309020205020404" pitchFamily="49" charset="0"/>
              </a:rPr>
              <a:t>               the size of the array</a:t>
            </a:r>
          </a:p>
          <a:p>
            <a:r>
              <a:rPr lang="en-US" dirty="0">
                <a:solidFill>
                  <a:schemeClr val="accent6"/>
                </a:solidFill>
                <a:latin typeface="Courier New" panose="02070309020205020404" pitchFamily="49" charset="0"/>
                <a:cs typeface="Courier New" panose="02070309020205020404" pitchFamily="49" charset="0"/>
              </a:rPr>
              <a:t>// return:     nothing</a:t>
            </a:r>
          </a:p>
          <a:p>
            <a:r>
              <a:rPr lang="en-US" b="1" dirty="0">
                <a:solidFill>
                  <a:srgbClr val="0070C0"/>
                </a:solidFill>
                <a:latin typeface="Courier New" panose="02070309020205020404" pitchFamily="49" charset="0"/>
                <a:cs typeface="Courier New" panose="02070309020205020404" pitchFamily="49" charset="0"/>
              </a:rPr>
              <a:t>void</a:t>
            </a:r>
            <a:r>
              <a:rPr lang="en-US" dirty="0">
                <a:solidFill>
                  <a:srgbClr val="7030A0"/>
                </a:solidFill>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sortArray</a:t>
            </a:r>
            <a:r>
              <a:rPr lang="en-US" dirty="0">
                <a:solidFill>
                  <a:srgbClr val="0070C0"/>
                </a:solidFill>
                <a:latin typeface="Courier New" panose="02070309020205020404" pitchFamily="49" charset="0"/>
                <a:cs typeface="Courier New" panose="02070309020205020404" pitchFamily="49" charset="0"/>
              </a:rPr>
              <a:t>(</a:t>
            </a:r>
            <a:r>
              <a:rPr lang="en-US" b="1" dirty="0" err="1">
                <a:solidFill>
                  <a:srgbClr val="0070C0"/>
                </a:solidFill>
                <a:latin typeface="Courier New" panose="02070309020205020404" pitchFamily="49" charset="0"/>
                <a:cs typeface="Courier New" panose="02070309020205020404" pitchFamily="49" charset="0"/>
              </a:rPr>
              <a:t>int</a:t>
            </a:r>
            <a:r>
              <a:rPr lang="en-US" dirty="0">
                <a:solidFill>
                  <a:srgbClr val="00B05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array[],</a:t>
            </a:r>
            <a:r>
              <a:rPr lang="en-US" dirty="0">
                <a:solidFill>
                  <a:srgbClr val="00B050"/>
                </a:solidFill>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int</a:t>
            </a:r>
            <a:r>
              <a:rPr lang="en-US" dirty="0">
                <a:solidFill>
                  <a:srgbClr val="00B05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size</a:t>
            </a:r>
            <a:r>
              <a:rPr lang="en-US" dirty="0">
                <a:solidFill>
                  <a:srgbClr val="0070C0"/>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b="1" dirty="0" err="1">
                <a:solidFill>
                  <a:srgbClr val="0070C0"/>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j, temp;</a:t>
            </a:r>
          </a:p>
          <a:p>
            <a:r>
              <a:rPr lang="en-US" dirty="0">
                <a:latin typeface="Courier New" panose="02070309020205020404" pitchFamily="49" charset="0"/>
                <a:cs typeface="Courier New" panose="02070309020205020404" pitchFamily="49" charset="0"/>
              </a:rPr>
              <a:t>   // ... rest of function</a:t>
            </a:r>
          </a:p>
          <a:p>
            <a:r>
              <a:rPr lang="en-US"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52927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8DAD19-F7AE-3E47-A591-E8CEF703FDBB}"/>
              </a:ext>
            </a:extLst>
          </p:cNvPr>
          <p:cNvPicPr>
            <a:picLocks noGrp="1" noChangeAspect="1"/>
          </p:cNvPicPr>
          <p:nvPr>
            <p:ph idx="1"/>
          </p:nvPr>
        </p:nvPicPr>
        <p:blipFill rotWithShape="1">
          <a:blip r:embed="rId2"/>
          <a:srcRect b="20697"/>
          <a:stretch/>
        </p:blipFill>
        <p:spPr>
          <a:xfrm>
            <a:off x="399300" y="498764"/>
            <a:ext cx="9190178" cy="4754880"/>
          </a:xfrm>
        </p:spPr>
      </p:pic>
    </p:spTree>
    <p:extLst>
      <p:ext uri="{BB962C8B-B14F-4D97-AF65-F5344CB8AC3E}">
        <p14:creationId xmlns:p14="http://schemas.microsoft.com/office/powerpoint/2010/main" val="213348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4402A6B-DCE4-A34A-96B7-1E4EC5729E10}"/>
              </a:ext>
            </a:extLst>
          </p:cNvPr>
          <p:cNvPicPr>
            <a:picLocks noGrp="1" noChangeAspect="1"/>
          </p:cNvPicPr>
          <p:nvPr>
            <p:ph idx="1"/>
          </p:nvPr>
        </p:nvPicPr>
        <p:blipFill rotWithShape="1">
          <a:blip r:embed="rId2"/>
          <a:srcRect r="1787"/>
          <a:stretch/>
        </p:blipFill>
        <p:spPr>
          <a:xfrm>
            <a:off x="623117" y="400594"/>
            <a:ext cx="9006840" cy="5567363"/>
          </a:xfrm>
        </p:spPr>
      </p:pic>
      <p:sp>
        <p:nvSpPr>
          <p:cNvPr id="3" name="TextBox 2">
            <a:extLst>
              <a:ext uri="{FF2B5EF4-FFF2-40B4-BE49-F238E27FC236}">
                <a16:creationId xmlns:a16="http://schemas.microsoft.com/office/drawing/2014/main" id="{F110DEE8-0E53-CA44-8A51-42B80E478E8C}"/>
              </a:ext>
            </a:extLst>
          </p:cNvPr>
          <p:cNvSpPr txBox="1"/>
          <p:nvPr/>
        </p:nvSpPr>
        <p:spPr>
          <a:xfrm>
            <a:off x="8134597" y="1080653"/>
            <a:ext cx="1495360" cy="646331"/>
          </a:xfrm>
          <a:prstGeom prst="rect">
            <a:avLst/>
          </a:prstGeom>
          <a:solidFill>
            <a:schemeClr val="bg1"/>
          </a:solidFill>
        </p:spPr>
        <p:txBody>
          <a:bodyPr wrap="square" rtlCol="0">
            <a:spAutoFit/>
          </a:bodyPr>
          <a:lstStyle/>
          <a:p>
            <a:r>
              <a:rPr lang="en-US" dirty="0"/>
              <a:t>      </a:t>
            </a:r>
          </a:p>
          <a:p>
            <a:endParaRPr lang="en-US" dirty="0"/>
          </a:p>
        </p:txBody>
      </p:sp>
    </p:spTree>
    <p:extLst>
      <p:ext uri="{BB962C8B-B14F-4D97-AF65-F5344CB8AC3E}">
        <p14:creationId xmlns:p14="http://schemas.microsoft.com/office/powerpoint/2010/main" val="358043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33B74E-4E4E-384A-8753-2964E77F4ACB}"/>
              </a:ext>
            </a:extLst>
          </p:cNvPr>
          <p:cNvPicPr>
            <a:picLocks noGrp="1" noChangeAspect="1"/>
          </p:cNvPicPr>
          <p:nvPr>
            <p:ph idx="1"/>
          </p:nvPr>
        </p:nvPicPr>
        <p:blipFill>
          <a:blip r:embed="rId2"/>
          <a:stretch>
            <a:fillRect/>
          </a:stretch>
        </p:blipFill>
        <p:spPr>
          <a:xfrm>
            <a:off x="869345" y="581891"/>
            <a:ext cx="8552227" cy="5595072"/>
          </a:xfrm>
        </p:spPr>
      </p:pic>
    </p:spTree>
    <p:extLst>
      <p:ext uri="{BB962C8B-B14F-4D97-AF65-F5344CB8AC3E}">
        <p14:creationId xmlns:p14="http://schemas.microsoft.com/office/powerpoint/2010/main" val="1886318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TotalTime>
  <Words>5577</Words>
  <Application>Microsoft Macintosh PowerPoint</Application>
  <PresentationFormat>Widescreen</PresentationFormat>
  <Paragraphs>617</Paragraphs>
  <Slides>64</Slides>
  <Notes>47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Bradley Hand ITC</vt:lpstr>
      <vt:lpstr>Calibri</vt:lpstr>
      <vt:lpstr>Calibri Light</vt:lpstr>
      <vt:lpstr>Courier New</vt:lpstr>
      <vt:lpstr>Times New Roman</vt:lpstr>
      <vt:lpstr>Wingdings</vt:lpstr>
      <vt:lpstr>Office Theme</vt:lpstr>
      <vt:lpstr>Loops, Conditional Statements &amp; Functions</vt:lpstr>
      <vt:lpstr>First:   Review of the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Flow of Control of Execution </vt:lpstr>
      <vt:lpstr>Loops</vt:lpstr>
      <vt:lpstr> Repetition &amp; Loops</vt:lpstr>
      <vt:lpstr>The for Loop</vt:lpstr>
      <vt:lpstr>For Loop</vt:lpstr>
      <vt:lpstr>Why indent, you ask?</vt:lpstr>
      <vt:lpstr>The while Loop</vt:lpstr>
      <vt:lpstr>Example 3</vt:lpstr>
      <vt:lpstr>Loop Pitfalls</vt:lpstr>
      <vt:lpstr>for vs while</vt:lpstr>
      <vt:lpstr>The do-while Loop</vt:lpstr>
      <vt:lpstr>The do-while Loop</vt:lpstr>
      <vt:lpstr>The do-while Loop</vt:lpstr>
      <vt:lpstr>The break Statement</vt:lpstr>
      <vt:lpstr>The continue Statement</vt:lpstr>
      <vt:lpstr>Conditional Statements: Making Decisions</vt:lpstr>
      <vt:lpstr>Boolean Types</vt:lpstr>
      <vt:lpstr>The if Selection Structure</vt:lpstr>
      <vt:lpstr>The if Selection Structure</vt:lpstr>
      <vt:lpstr>Another if Statement Example</vt:lpstr>
      <vt:lpstr>The if-else Selection Structure</vt:lpstr>
      <vt:lpstr>if-else Selection Structure</vt:lpstr>
      <vt:lpstr>Another if-else Example</vt:lpstr>
      <vt:lpstr>The if-else Selection Structure</vt:lpstr>
      <vt:lpstr>Nested if-else Structures</vt:lpstr>
      <vt:lpstr>The if-else-if Construct</vt:lpstr>
      <vt:lpstr>The if-else Selection Structure</vt:lpstr>
      <vt:lpstr>The if-else Selection Structure</vt:lpstr>
      <vt:lpstr>The dangling else</vt:lpstr>
      <vt:lpstr>The dangling else</vt:lpstr>
      <vt:lpstr>if-else Construct</vt:lpstr>
      <vt:lpstr>Conditional Expressions</vt:lpstr>
      <vt:lpstr>Conditional Expressions</vt:lpstr>
      <vt:lpstr>Conditional Expressions</vt:lpstr>
      <vt:lpstr>The switch Multiple-Selection Structure</vt:lpstr>
      <vt:lpstr>The switch Multiple-Selection Structure With Breaks</vt:lpstr>
      <vt:lpstr>The switch Multiple-Selection Structure Without Breaks</vt:lpstr>
      <vt:lpstr>switch Statement Syntax</vt:lpstr>
      <vt:lpstr>switch Statement</vt:lpstr>
      <vt:lpstr>switch Statement Reminder</vt:lpstr>
      <vt:lpstr>Example of  switch</vt:lpstr>
      <vt:lpstr>Example of switch</vt:lpstr>
      <vt:lpstr> Conditional Operators</vt:lpstr>
      <vt:lpstr>Functions</vt:lpstr>
      <vt:lpstr>Program Function Definition Structure</vt:lpstr>
      <vt:lpstr>Components of Function Use</vt:lpstr>
      <vt:lpstr>1. Function Declaration/Prototype</vt:lpstr>
      <vt:lpstr>void Functions</vt:lpstr>
      <vt:lpstr>2. Function Implementation</vt:lpstr>
      <vt:lpstr>2. Function Definition - continued</vt:lpstr>
      <vt:lpstr>3. Function Call</vt:lpstr>
      <vt:lpstr>3. Function Call - continued</vt:lpstr>
      <vt:lpstr>Parameter vs. Argument</vt:lpstr>
      <vt:lpstr>Function documentation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Loop &amp; Conditional Concepts</dc:title>
  <dc:creator>Microsoft Office User</dc:creator>
  <cp:lastModifiedBy>Microsoft Office User</cp:lastModifiedBy>
  <cp:revision>17</cp:revision>
  <dcterms:created xsi:type="dcterms:W3CDTF">2018-05-23T13:15:55Z</dcterms:created>
  <dcterms:modified xsi:type="dcterms:W3CDTF">2019-01-15T23:35:39Z</dcterms:modified>
</cp:coreProperties>
</file>