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650" r:id="rId2"/>
    <p:sldId id="600" r:id="rId3"/>
    <p:sldId id="278" r:id="rId4"/>
    <p:sldId id="256" r:id="rId5"/>
    <p:sldId id="258" r:id="rId6"/>
    <p:sldId id="291" r:id="rId7"/>
    <p:sldId id="286" r:id="rId8"/>
    <p:sldId id="279" r:id="rId9"/>
    <p:sldId id="287" r:id="rId10"/>
    <p:sldId id="290" r:id="rId11"/>
    <p:sldId id="292" r:id="rId12"/>
    <p:sldId id="288" r:id="rId13"/>
    <p:sldId id="260" r:id="rId14"/>
    <p:sldId id="294" r:id="rId15"/>
    <p:sldId id="257" r:id="rId16"/>
    <p:sldId id="261" r:id="rId17"/>
    <p:sldId id="295" r:id="rId18"/>
    <p:sldId id="274" r:id="rId19"/>
    <p:sldId id="272" r:id="rId20"/>
    <p:sldId id="301" r:id="rId21"/>
    <p:sldId id="296" r:id="rId22"/>
    <p:sldId id="297" r:id="rId23"/>
    <p:sldId id="298" r:id="rId24"/>
    <p:sldId id="299" r:id="rId25"/>
    <p:sldId id="300" r:id="rId26"/>
    <p:sldId id="302" r:id="rId27"/>
    <p:sldId id="304" r:id="rId28"/>
    <p:sldId id="305" r:id="rId29"/>
    <p:sldId id="306" r:id="rId30"/>
    <p:sldId id="636" r:id="rId31"/>
    <p:sldId id="640" r:id="rId32"/>
    <p:sldId id="641" r:id="rId33"/>
    <p:sldId id="637" r:id="rId34"/>
    <p:sldId id="618" r:id="rId35"/>
    <p:sldId id="622" r:id="rId36"/>
    <p:sldId id="623" r:id="rId37"/>
    <p:sldId id="624" r:id="rId38"/>
    <p:sldId id="635" r:id="rId39"/>
    <p:sldId id="626" r:id="rId40"/>
    <p:sldId id="627" r:id="rId41"/>
    <p:sldId id="639" r:id="rId42"/>
    <p:sldId id="646" r:id="rId43"/>
    <p:sldId id="647" r:id="rId44"/>
    <p:sldId id="648" r:id="rId45"/>
    <p:sldId id="64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0309"/>
    <a:srgbClr val="FD1503"/>
    <a:srgbClr val="0000CC"/>
    <a:srgbClr val="000000"/>
    <a:srgbClr val="B0DD7F"/>
    <a:srgbClr val="F9C0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17" autoAdjust="0"/>
    <p:restoredTop sz="74948"/>
  </p:normalViewPr>
  <p:slideViewPr>
    <p:cSldViewPr>
      <p:cViewPr varScale="1">
        <p:scale>
          <a:sx n="59" d="100"/>
          <a:sy n="59" d="100"/>
        </p:scale>
        <p:origin x="202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921FE98-F76B-DE40-B24A-D03EC8B3F7E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41402A1-F7FB-3046-AE7D-97E53B7AD61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7C65CF-7B43-C244-9958-A38D39151D1F}" type="datetimeFigureOut">
              <a:rPr lang="en-US" smtClean="0"/>
              <a:t>2/12/19</a:t>
            </a:fld>
            <a:endParaRPr lang="en-US"/>
          </a:p>
        </p:txBody>
      </p:sp>
      <p:sp>
        <p:nvSpPr>
          <p:cNvPr id="4" name="Footer Placeholder 3">
            <a:extLst>
              <a:ext uri="{FF2B5EF4-FFF2-40B4-BE49-F238E27FC236}">
                <a16:creationId xmlns:a16="http://schemas.microsoft.com/office/drawing/2014/main" id="{3EF0E2C2-4906-184B-892A-FF346C393E7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C34D255-83EF-FD45-ADE2-CA73C0D718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94AD3D-2FAE-584D-918D-361E808202CF}" type="slidenum">
              <a:rPr lang="en-US" smtClean="0"/>
              <a:t>‹#›</a:t>
            </a:fld>
            <a:endParaRPr lang="en-US"/>
          </a:p>
        </p:txBody>
      </p:sp>
    </p:spTree>
    <p:extLst>
      <p:ext uri="{BB962C8B-B14F-4D97-AF65-F5344CB8AC3E}">
        <p14:creationId xmlns:p14="http://schemas.microsoft.com/office/powerpoint/2010/main" val="493003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8843B-C196-4A44-8B92-58E240D31012}" type="datetimeFigureOut">
              <a:rPr lang="en-US" smtClean="0"/>
              <a:t>2/12/19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C180B-BB14-42F9-8F8A-98153BC347B7}" type="slidenum">
              <a:rPr lang="en-US" smtClean="0"/>
              <a:t>‹#›</a:t>
            </a:fld>
            <a:endParaRPr lang="en-US"/>
          </a:p>
        </p:txBody>
      </p:sp>
    </p:spTree>
    <p:extLst>
      <p:ext uri="{BB962C8B-B14F-4D97-AF65-F5344CB8AC3E}">
        <p14:creationId xmlns:p14="http://schemas.microsoft.com/office/powerpoint/2010/main" val="263674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variables that we have</a:t>
            </a:r>
            <a:r>
              <a:rPr lang="en-US" baseline="0" dirty="0"/>
              <a:t> studied so far have held normal types of data: numbers, characters, or strings. C also has a variable type that holds a memory address. That memory address then points to another value and so is called a pointer or pointer variable. As with other variables, pointer variables must be defined before they can be used. While they don’t have to have an initial value, it is useful to initialize them to NULL indicating that no valid address is currently stored in the variable if you don’t initialize the pointer to a valid address.</a:t>
            </a:r>
          </a:p>
          <a:p>
            <a:endParaRPr lang="en-US" baseline="0" dirty="0"/>
          </a:p>
          <a:p>
            <a:r>
              <a:rPr lang="en-US" baseline="0" dirty="0"/>
              <a:t>Pointers will allows us to perform several tasks that we have not been able to do up to this point. It will allows us to simulate call-by-reference so that a function can change the value of a variable that is passed to it. It will also allow us to dynamically allocate memory and then manipulate that memory.</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2</a:t>
            </a:fld>
            <a:endParaRPr lang="en-US"/>
          </a:p>
        </p:txBody>
      </p:sp>
      <p:sp>
        <p:nvSpPr>
          <p:cNvPr id="5" name="Header Placeholder 4"/>
          <p:cNvSpPr>
            <a:spLocks noGrp="1"/>
          </p:cNvSpPr>
          <p:nvPr>
            <p:ph type="hdr" sz="quarter" idx="11"/>
          </p:nvPr>
        </p:nvSpPr>
        <p:spPr/>
        <p:txBody>
          <a:bodyPr/>
          <a:lstStyle/>
          <a:p>
            <a:r>
              <a:rPr lang="en-US"/>
              <a:t>V3</a:t>
            </a:r>
          </a:p>
        </p:txBody>
      </p:sp>
    </p:spTree>
    <p:extLst>
      <p:ext uri="{BB962C8B-B14F-4D97-AF65-F5344CB8AC3E}">
        <p14:creationId xmlns:p14="http://schemas.microsoft.com/office/powerpoint/2010/main" val="412360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11</a:t>
            </a:fld>
            <a:endParaRPr lang="en-US"/>
          </a:p>
        </p:txBody>
      </p:sp>
    </p:spTree>
    <p:extLst>
      <p:ext uri="{BB962C8B-B14F-4D97-AF65-F5344CB8AC3E}">
        <p14:creationId xmlns:p14="http://schemas.microsoft.com/office/powerpoint/2010/main" val="5305896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9C180B-BB14-42F9-8F8A-98153BC347B7}" type="slidenum">
              <a:rPr lang="en-US" smtClean="0"/>
              <a:t>12</a:t>
            </a:fld>
            <a:endParaRPr lang="en-US"/>
          </a:p>
        </p:txBody>
      </p:sp>
    </p:spTree>
    <p:extLst>
      <p:ext uri="{BB962C8B-B14F-4D97-AF65-F5344CB8AC3E}">
        <p14:creationId xmlns:p14="http://schemas.microsoft.com/office/powerpoint/2010/main" val="3679317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13</a:t>
            </a:fld>
            <a:endParaRPr lang="en-US"/>
          </a:p>
        </p:txBody>
      </p:sp>
    </p:spTree>
    <p:extLst>
      <p:ext uri="{BB962C8B-B14F-4D97-AF65-F5344CB8AC3E}">
        <p14:creationId xmlns:p14="http://schemas.microsoft.com/office/powerpoint/2010/main" val="270026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9C180B-BB14-42F9-8F8A-98153BC347B7}" type="slidenum">
              <a:rPr lang="en-US" smtClean="0"/>
              <a:t>14</a:t>
            </a:fld>
            <a:endParaRPr lang="en-US"/>
          </a:p>
        </p:txBody>
      </p:sp>
    </p:spTree>
    <p:extLst>
      <p:ext uri="{BB962C8B-B14F-4D97-AF65-F5344CB8AC3E}">
        <p14:creationId xmlns:p14="http://schemas.microsoft.com/office/powerpoint/2010/main" val="1192906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15</a:t>
            </a:fld>
            <a:endParaRPr lang="en-US"/>
          </a:p>
        </p:txBody>
      </p:sp>
    </p:spTree>
    <p:extLst>
      <p:ext uri="{BB962C8B-B14F-4D97-AF65-F5344CB8AC3E}">
        <p14:creationId xmlns:p14="http://schemas.microsoft.com/office/powerpoint/2010/main" val="3435679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16</a:t>
            </a:fld>
            <a:endParaRPr lang="en-US"/>
          </a:p>
        </p:txBody>
      </p:sp>
    </p:spTree>
    <p:extLst>
      <p:ext uri="{BB962C8B-B14F-4D97-AF65-F5344CB8AC3E}">
        <p14:creationId xmlns:p14="http://schemas.microsoft.com/office/powerpoint/2010/main" val="6794254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17</a:t>
            </a:fld>
            <a:endParaRPr lang="en-US"/>
          </a:p>
        </p:txBody>
      </p:sp>
    </p:spTree>
    <p:extLst>
      <p:ext uri="{BB962C8B-B14F-4D97-AF65-F5344CB8AC3E}">
        <p14:creationId xmlns:p14="http://schemas.microsoft.com/office/powerpoint/2010/main" val="31644153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18</a:t>
            </a:fld>
            <a:endParaRPr lang="en-US"/>
          </a:p>
        </p:txBody>
      </p:sp>
    </p:spTree>
    <p:extLst>
      <p:ext uri="{BB962C8B-B14F-4D97-AF65-F5344CB8AC3E}">
        <p14:creationId xmlns:p14="http://schemas.microsoft.com/office/powerpoint/2010/main" val="1245790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19</a:t>
            </a:fld>
            <a:endParaRPr lang="en-US"/>
          </a:p>
        </p:txBody>
      </p:sp>
    </p:spTree>
    <p:extLst>
      <p:ext uri="{BB962C8B-B14F-4D97-AF65-F5344CB8AC3E}">
        <p14:creationId xmlns:p14="http://schemas.microsoft.com/office/powerpoint/2010/main" val="19245133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20</a:t>
            </a:fld>
            <a:endParaRPr lang="en-US"/>
          </a:p>
        </p:txBody>
      </p:sp>
    </p:spTree>
    <p:extLst>
      <p:ext uri="{BB962C8B-B14F-4D97-AF65-F5344CB8AC3E}">
        <p14:creationId xmlns:p14="http://schemas.microsoft.com/office/powerpoint/2010/main" val="3014736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9C180B-BB14-42F9-8F8A-98153BC347B7}" type="slidenum">
              <a:rPr lang="en-US" smtClean="0"/>
              <a:t>3</a:t>
            </a:fld>
            <a:endParaRPr lang="en-US"/>
          </a:p>
        </p:txBody>
      </p:sp>
    </p:spTree>
    <p:extLst>
      <p:ext uri="{BB962C8B-B14F-4D97-AF65-F5344CB8AC3E}">
        <p14:creationId xmlns:p14="http://schemas.microsoft.com/office/powerpoint/2010/main" val="2771136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21</a:t>
            </a:fld>
            <a:endParaRPr lang="en-US"/>
          </a:p>
        </p:txBody>
      </p:sp>
    </p:spTree>
    <p:extLst>
      <p:ext uri="{BB962C8B-B14F-4D97-AF65-F5344CB8AC3E}">
        <p14:creationId xmlns:p14="http://schemas.microsoft.com/office/powerpoint/2010/main" val="3715037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9C180B-BB14-42F9-8F8A-98153BC347B7}" type="slidenum">
              <a:rPr lang="en-US" smtClean="0"/>
              <a:t>22</a:t>
            </a:fld>
            <a:endParaRPr lang="en-US"/>
          </a:p>
        </p:txBody>
      </p:sp>
    </p:spTree>
    <p:extLst>
      <p:ext uri="{BB962C8B-B14F-4D97-AF65-F5344CB8AC3E}">
        <p14:creationId xmlns:p14="http://schemas.microsoft.com/office/powerpoint/2010/main" val="99723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23</a:t>
            </a:fld>
            <a:endParaRPr lang="en-US"/>
          </a:p>
        </p:txBody>
      </p:sp>
    </p:spTree>
    <p:extLst>
      <p:ext uri="{BB962C8B-B14F-4D97-AF65-F5344CB8AC3E}">
        <p14:creationId xmlns:p14="http://schemas.microsoft.com/office/powerpoint/2010/main" val="3471459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24</a:t>
            </a:fld>
            <a:endParaRPr lang="en-US"/>
          </a:p>
        </p:txBody>
      </p:sp>
    </p:spTree>
    <p:extLst>
      <p:ext uri="{BB962C8B-B14F-4D97-AF65-F5344CB8AC3E}">
        <p14:creationId xmlns:p14="http://schemas.microsoft.com/office/powerpoint/2010/main" val="1883625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25</a:t>
            </a:fld>
            <a:endParaRPr lang="en-US"/>
          </a:p>
        </p:txBody>
      </p:sp>
    </p:spTree>
    <p:extLst>
      <p:ext uri="{BB962C8B-B14F-4D97-AF65-F5344CB8AC3E}">
        <p14:creationId xmlns:p14="http://schemas.microsoft.com/office/powerpoint/2010/main" val="12141582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26</a:t>
            </a:fld>
            <a:endParaRPr lang="en-US"/>
          </a:p>
        </p:txBody>
      </p:sp>
    </p:spTree>
    <p:extLst>
      <p:ext uri="{BB962C8B-B14F-4D97-AF65-F5344CB8AC3E}">
        <p14:creationId xmlns:p14="http://schemas.microsoft.com/office/powerpoint/2010/main" val="3590027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27</a:t>
            </a:fld>
            <a:endParaRPr lang="en-US"/>
          </a:p>
        </p:txBody>
      </p:sp>
    </p:spTree>
    <p:extLst>
      <p:ext uri="{BB962C8B-B14F-4D97-AF65-F5344CB8AC3E}">
        <p14:creationId xmlns:p14="http://schemas.microsoft.com/office/powerpoint/2010/main" val="42134643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28</a:t>
            </a:fld>
            <a:endParaRPr lang="en-US"/>
          </a:p>
        </p:txBody>
      </p:sp>
    </p:spTree>
    <p:extLst>
      <p:ext uri="{BB962C8B-B14F-4D97-AF65-F5344CB8AC3E}">
        <p14:creationId xmlns:p14="http://schemas.microsoft.com/office/powerpoint/2010/main" val="38081204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29</a:t>
            </a:fld>
            <a:endParaRPr lang="en-US"/>
          </a:p>
        </p:txBody>
      </p:sp>
    </p:spTree>
    <p:extLst>
      <p:ext uri="{BB962C8B-B14F-4D97-AF65-F5344CB8AC3E}">
        <p14:creationId xmlns:p14="http://schemas.microsoft.com/office/powerpoint/2010/main" val="28628110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E9C180B-BB14-42F9-8F8A-98153BC347B7}" type="slidenum">
              <a:rPr lang="en-US" smtClean="0"/>
              <a:t>31</a:t>
            </a:fld>
            <a:endParaRPr lang="en-US"/>
          </a:p>
        </p:txBody>
      </p:sp>
    </p:spTree>
    <p:extLst>
      <p:ext uri="{BB962C8B-B14F-4D97-AF65-F5344CB8AC3E}">
        <p14:creationId xmlns:p14="http://schemas.microsoft.com/office/powerpoint/2010/main" val="2420776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4</a:t>
            </a:fld>
            <a:endParaRPr lang="en-US"/>
          </a:p>
        </p:txBody>
      </p:sp>
    </p:spTree>
    <p:extLst>
      <p:ext uri="{BB962C8B-B14F-4D97-AF65-F5344CB8AC3E}">
        <p14:creationId xmlns:p14="http://schemas.microsoft.com/office/powerpoint/2010/main" val="12006638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Back on slide #2, we said that pointers will allows us to perform several tasks that we have not been able to do up to this point. It will allows us to simulate call-by-reference so that a function can change the value of a variable that is passed to it. It will also allow us to dynamically allocate memory and then manipulate that memory.</a:t>
            </a:r>
            <a:endParaRPr lang="en-US" dirty="0"/>
          </a:p>
          <a:p>
            <a:endParaRPr lang="en-US" dirty="0"/>
          </a:p>
          <a:p>
            <a:r>
              <a:rPr lang="en-US" dirty="0"/>
              <a:t>So far, the compiler has allocated variables when they are declared from an</a:t>
            </a:r>
            <a:r>
              <a:rPr lang="en-US" baseline="0" dirty="0"/>
              <a:t> area known as the stack. The size of those variables must be known at compile time. There are times when you do not know the size in advance and it would be convenient to allocate that memory at run time after we know the size of memory we need. The system maintains another memory area called the heap. C functions such as </a:t>
            </a:r>
            <a:r>
              <a:rPr lang="en-US" baseline="0" dirty="0" err="1"/>
              <a:t>calloc</a:t>
            </a:r>
            <a:r>
              <a:rPr lang="en-US" baseline="0" dirty="0"/>
              <a:t> and </a:t>
            </a:r>
            <a:r>
              <a:rPr lang="en-US" baseline="0" dirty="0" err="1"/>
              <a:t>malloc</a:t>
            </a:r>
            <a:r>
              <a:rPr lang="en-US" baseline="0" dirty="0"/>
              <a:t> allow us to allocate memory off the heap when we need to and of the size that we need.</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34</a:t>
            </a:fld>
            <a:endParaRPr lang="en-US"/>
          </a:p>
        </p:txBody>
      </p:sp>
      <p:sp>
        <p:nvSpPr>
          <p:cNvPr id="5" name="Header Placeholder 4"/>
          <p:cNvSpPr>
            <a:spLocks noGrp="1"/>
          </p:cNvSpPr>
          <p:nvPr>
            <p:ph type="hdr" sz="quarter" idx="11"/>
          </p:nvPr>
        </p:nvSpPr>
        <p:spPr/>
        <p:txBody>
          <a:bodyPr/>
          <a:lstStyle/>
          <a:p>
            <a:r>
              <a:rPr lang="en-US"/>
              <a:t>V3</a:t>
            </a:r>
          </a:p>
        </p:txBody>
      </p:sp>
    </p:spTree>
    <p:extLst>
      <p:ext uri="{BB962C8B-B14F-4D97-AF65-F5344CB8AC3E}">
        <p14:creationId xmlns:p14="http://schemas.microsoft.com/office/powerpoint/2010/main" val="30883014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heap</a:t>
            </a:r>
            <a:r>
              <a:rPr lang="en-US" baseline="0" dirty="0"/>
              <a:t> allocation function we will examine is </a:t>
            </a:r>
            <a:r>
              <a:rPr lang="en-US" baseline="0" dirty="0" err="1"/>
              <a:t>calloc</a:t>
            </a:r>
            <a:r>
              <a:rPr lang="en-US" baseline="0" dirty="0"/>
              <a:t>. We can use it to allocate an array initialized to zeros. The </a:t>
            </a:r>
            <a:r>
              <a:rPr lang="en-US" baseline="0" dirty="0" err="1"/>
              <a:t>calloc</a:t>
            </a:r>
            <a:r>
              <a:rPr lang="en-US" baseline="0" dirty="0"/>
              <a:t> function is in the standard library so we must include </a:t>
            </a:r>
            <a:r>
              <a:rPr lang="en-US" baseline="0" dirty="0" err="1"/>
              <a:t>stdlib.h</a:t>
            </a:r>
            <a:r>
              <a:rPr lang="en-US" baseline="0" dirty="0"/>
              <a:t>. The </a:t>
            </a:r>
            <a:r>
              <a:rPr lang="en-US" baseline="0" dirty="0" err="1"/>
              <a:t>calloc</a:t>
            </a:r>
            <a:r>
              <a:rPr lang="en-US" baseline="0" dirty="0"/>
              <a:t> function takes two arguments. The first is the number of array elements and the second is the size of each element. We can use the </a:t>
            </a:r>
            <a:r>
              <a:rPr lang="en-US" baseline="0" dirty="0" err="1"/>
              <a:t>sizeof</a:t>
            </a:r>
            <a:r>
              <a:rPr lang="en-US" baseline="0" dirty="0"/>
              <a:t> operator along with the data type to get the size of a single element if needed. </a:t>
            </a:r>
            <a:r>
              <a:rPr lang="en-US" baseline="0" dirty="0" err="1"/>
              <a:t>calloc</a:t>
            </a:r>
            <a:r>
              <a:rPr lang="en-US" baseline="0" dirty="0"/>
              <a:t> returns a void pointer if successful and NULL if unsuccessful.</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35</a:t>
            </a:fld>
            <a:endParaRPr lang="en-US"/>
          </a:p>
        </p:txBody>
      </p:sp>
      <p:sp>
        <p:nvSpPr>
          <p:cNvPr id="5" name="Header Placeholder 4"/>
          <p:cNvSpPr>
            <a:spLocks noGrp="1"/>
          </p:cNvSpPr>
          <p:nvPr>
            <p:ph type="hdr" sz="quarter" idx="11"/>
          </p:nvPr>
        </p:nvSpPr>
        <p:spPr/>
        <p:txBody>
          <a:bodyPr/>
          <a:lstStyle/>
          <a:p>
            <a:r>
              <a:rPr lang="en-US"/>
              <a:t>V3</a:t>
            </a:r>
          </a:p>
        </p:txBody>
      </p:sp>
    </p:spTree>
    <p:extLst>
      <p:ext uri="{BB962C8B-B14F-4D97-AF65-F5344CB8AC3E}">
        <p14:creationId xmlns:p14="http://schemas.microsoft.com/office/powerpoint/2010/main" val="7379350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In the above example, we want to allocate memory for an array of 1000 integers. When defining the pointer </a:t>
            </a:r>
            <a:r>
              <a:rPr lang="en-US" baseline="0" dirty="0" err="1"/>
              <a:t>arrayPtr</a:t>
            </a:r>
            <a:r>
              <a:rPr lang="en-US" baseline="0" dirty="0"/>
              <a:t>, we specify that it is an </a:t>
            </a:r>
            <a:r>
              <a:rPr lang="en-US" baseline="0" dirty="0" err="1"/>
              <a:t>int</a:t>
            </a:r>
            <a:r>
              <a:rPr lang="en-US" baseline="0" dirty="0"/>
              <a:t> pointer. Our call to </a:t>
            </a:r>
            <a:r>
              <a:rPr lang="en-US" baseline="0" dirty="0" err="1"/>
              <a:t>calloc</a:t>
            </a:r>
            <a:r>
              <a:rPr lang="en-US" baseline="0" dirty="0"/>
              <a:t> has two arguments, the number of elements we want to allocate and the size of each element which is </a:t>
            </a:r>
            <a:r>
              <a:rPr lang="en-US" baseline="0" dirty="0" err="1"/>
              <a:t>sizeof</a:t>
            </a:r>
            <a:r>
              <a:rPr lang="en-US" baseline="0" dirty="0"/>
              <a:t>(</a:t>
            </a:r>
            <a:r>
              <a:rPr lang="en-US" baseline="0" dirty="0" err="1"/>
              <a:t>int</a:t>
            </a:r>
            <a:r>
              <a:rPr lang="en-US" baseline="0" dirty="0"/>
              <a:t>). We type cast the return to an </a:t>
            </a:r>
            <a:r>
              <a:rPr lang="en-US" baseline="0" dirty="0" err="1"/>
              <a:t>int</a:t>
            </a:r>
            <a:r>
              <a:rPr lang="en-US" baseline="0" dirty="0"/>
              <a:t> pointer and store it in </a:t>
            </a:r>
            <a:r>
              <a:rPr lang="en-US" baseline="0" dirty="0" err="1"/>
              <a:t>arrayPtr</a:t>
            </a:r>
            <a:r>
              <a:rPr lang="en-US" baseline="0" dirty="0"/>
              <a:t>. Again we check to see if our allocation was unsuccessful.</a:t>
            </a:r>
          </a:p>
        </p:txBody>
      </p:sp>
      <p:sp>
        <p:nvSpPr>
          <p:cNvPr id="4" name="Slide Number Placeholder 3"/>
          <p:cNvSpPr>
            <a:spLocks noGrp="1"/>
          </p:cNvSpPr>
          <p:nvPr>
            <p:ph type="sldNum" sz="quarter" idx="10"/>
          </p:nvPr>
        </p:nvSpPr>
        <p:spPr/>
        <p:txBody>
          <a:bodyPr/>
          <a:lstStyle/>
          <a:p>
            <a:fld id="{C237B1E6-5EBD-4C12-9CF2-4C13CCC2F94A}" type="slidenum">
              <a:rPr lang="en-US" smtClean="0"/>
              <a:pPr/>
              <a:t>36</a:t>
            </a:fld>
            <a:endParaRPr lang="en-US"/>
          </a:p>
        </p:txBody>
      </p:sp>
      <p:sp>
        <p:nvSpPr>
          <p:cNvPr id="5" name="Header Placeholder 4"/>
          <p:cNvSpPr>
            <a:spLocks noGrp="1"/>
          </p:cNvSpPr>
          <p:nvPr>
            <p:ph type="hdr" sz="quarter" idx="11"/>
          </p:nvPr>
        </p:nvSpPr>
        <p:spPr/>
        <p:txBody>
          <a:bodyPr/>
          <a:lstStyle/>
          <a:p>
            <a:r>
              <a:rPr lang="en-US"/>
              <a:t>V3</a:t>
            </a:r>
          </a:p>
        </p:txBody>
      </p:sp>
    </p:spTree>
    <p:extLst>
      <p:ext uri="{BB962C8B-B14F-4D97-AF65-F5344CB8AC3E}">
        <p14:creationId xmlns:p14="http://schemas.microsoft.com/office/powerpoint/2010/main" val="16932628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other heap allocation function that we will look at is </a:t>
            </a:r>
            <a:r>
              <a:rPr lang="en-US" dirty="0" err="1"/>
              <a:t>malloc</a:t>
            </a:r>
            <a:r>
              <a:rPr lang="en-US" dirty="0"/>
              <a:t>. There</a:t>
            </a:r>
            <a:r>
              <a:rPr lang="en-US" baseline="0" dirty="0"/>
              <a:t> are a couple of differences between </a:t>
            </a:r>
            <a:r>
              <a:rPr lang="en-US" baseline="0" dirty="0" err="1"/>
              <a:t>malloc</a:t>
            </a:r>
            <a:r>
              <a:rPr lang="en-US" baseline="0" dirty="0"/>
              <a:t> and </a:t>
            </a:r>
            <a:r>
              <a:rPr lang="en-US" baseline="0" dirty="0" err="1"/>
              <a:t>calloc</a:t>
            </a:r>
            <a:r>
              <a:rPr lang="en-US" baseline="0" dirty="0"/>
              <a:t>. The </a:t>
            </a:r>
            <a:r>
              <a:rPr lang="en-US" baseline="0" dirty="0" err="1"/>
              <a:t>malloc</a:t>
            </a:r>
            <a:r>
              <a:rPr lang="en-US" baseline="0" dirty="0"/>
              <a:t> function does not initialize the allocated memory and the </a:t>
            </a:r>
            <a:r>
              <a:rPr lang="en-US" baseline="0" dirty="0" err="1"/>
              <a:t>malloc</a:t>
            </a:r>
            <a:r>
              <a:rPr lang="en-US" baseline="0" dirty="0"/>
              <a:t> function only has one argument which is the total amount of memory required. The function returns the same thing: void pointer or NULL.</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37</a:t>
            </a:fld>
            <a:endParaRPr lang="en-US"/>
          </a:p>
        </p:txBody>
      </p:sp>
      <p:sp>
        <p:nvSpPr>
          <p:cNvPr id="5" name="Header Placeholder 4"/>
          <p:cNvSpPr>
            <a:spLocks noGrp="1"/>
          </p:cNvSpPr>
          <p:nvPr>
            <p:ph type="hdr" sz="quarter" idx="11"/>
          </p:nvPr>
        </p:nvSpPr>
        <p:spPr/>
        <p:txBody>
          <a:bodyPr/>
          <a:lstStyle/>
          <a:p>
            <a:r>
              <a:rPr lang="en-US"/>
              <a:t>V3</a:t>
            </a:r>
          </a:p>
        </p:txBody>
      </p:sp>
    </p:spTree>
    <p:extLst>
      <p:ext uri="{BB962C8B-B14F-4D97-AF65-F5344CB8AC3E}">
        <p14:creationId xmlns:p14="http://schemas.microsoft.com/office/powerpoint/2010/main" val="32823985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In the above example to get the total memory to allocate for the array as the argument, we multiply the number of elements by the size of each element, </a:t>
            </a:r>
            <a:r>
              <a:rPr lang="en-US" baseline="0" dirty="0" err="1"/>
              <a:t>sizeof</a:t>
            </a:r>
            <a:r>
              <a:rPr lang="en-US" baseline="0" dirty="0"/>
              <a:t>(</a:t>
            </a:r>
            <a:r>
              <a:rPr lang="en-US" baseline="0" dirty="0" err="1"/>
              <a:t>int</a:t>
            </a:r>
            <a:r>
              <a:rPr lang="en-US" baseline="0" dirty="0"/>
              <a: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38</a:t>
            </a:fld>
            <a:endParaRPr lang="en-US"/>
          </a:p>
        </p:txBody>
      </p:sp>
      <p:sp>
        <p:nvSpPr>
          <p:cNvPr id="5" name="Header Placeholder 4"/>
          <p:cNvSpPr>
            <a:spLocks noGrp="1"/>
          </p:cNvSpPr>
          <p:nvPr>
            <p:ph type="hdr" sz="quarter" idx="11"/>
          </p:nvPr>
        </p:nvSpPr>
        <p:spPr/>
        <p:txBody>
          <a:bodyPr/>
          <a:lstStyle/>
          <a:p>
            <a:r>
              <a:rPr lang="en-US"/>
              <a:t>V3</a:t>
            </a:r>
          </a:p>
        </p:txBody>
      </p:sp>
    </p:spTree>
    <p:extLst>
      <p:ext uri="{BB962C8B-B14F-4D97-AF65-F5344CB8AC3E}">
        <p14:creationId xmlns:p14="http://schemas.microsoft.com/office/powerpoint/2010/main" val="39654138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our memory is allocated we can then use pointer notation to manipulate the memory.</a:t>
            </a:r>
            <a:r>
              <a:rPr lang="en-US" baseline="0" dirty="0"/>
              <a:t> When we no longer need the memory, we should release it for other uses. We can do that with the free function which requires only one argument, the address of the memory to be released. The system will know based on the address how much memory is to be released. It is also a good programming practice to set your program’s pointer to NULL if you will be reusing it.</a:t>
            </a:r>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39</a:t>
            </a:fld>
            <a:endParaRPr lang="en-US"/>
          </a:p>
        </p:txBody>
      </p:sp>
      <p:sp>
        <p:nvSpPr>
          <p:cNvPr id="5" name="Header Placeholder 4"/>
          <p:cNvSpPr>
            <a:spLocks noGrp="1"/>
          </p:cNvSpPr>
          <p:nvPr>
            <p:ph type="hdr" sz="quarter" idx="11"/>
          </p:nvPr>
        </p:nvSpPr>
        <p:spPr/>
        <p:txBody>
          <a:bodyPr/>
          <a:lstStyle/>
          <a:p>
            <a:r>
              <a:rPr lang="en-US"/>
              <a:t>V3</a:t>
            </a:r>
          </a:p>
        </p:txBody>
      </p:sp>
    </p:spTree>
    <p:extLst>
      <p:ext uri="{BB962C8B-B14F-4D97-AF65-F5344CB8AC3E}">
        <p14:creationId xmlns:p14="http://schemas.microsoft.com/office/powerpoint/2010/main" val="10911984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7B1E6-5EBD-4C12-9CF2-4C13CCC2F94A}" type="slidenum">
              <a:rPr lang="en-US" smtClean="0"/>
              <a:pPr/>
              <a:t>40</a:t>
            </a:fld>
            <a:endParaRPr lang="en-US" dirty="0"/>
          </a:p>
        </p:txBody>
      </p:sp>
      <p:sp>
        <p:nvSpPr>
          <p:cNvPr id="5" name="Header Placeholder 4"/>
          <p:cNvSpPr>
            <a:spLocks noGrp="1"/>
          </p:cNvSpPr>
          <p:nvPr>
            <p:ph type="hdr" sz="quarter" idx="11"/>
          </p:nvPr>
        </p:nvSpPr>
        <p:spPr/>
        <p:txBody>
          <a:bodyPr/>
          <a:lstStyle/>
          <a:p>
            <a:r>
              <a:rPr lang="en-US"/>
              <a:t>V3</a:t>
            </a:r>
          </a:p>
        </p:txBody>
      </p:sp>
    </p:spTree>
    <p:extLst>
      <p:ext uri="{BB962C8B-B14F-4D97-AF65-F5344CB8AC3E}">
        <p14:creationId xmlns:p14="http://schemas.microsoft.com/office/powerpoint/2010/main" val="16543028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V3</a:t>
            </a:r>
          </a:p>
        </p:txBody>
      </p:sp>
      <p:sp>
        <p:nvSpPr>
          <p:cNvPr id="5" name="Slide Number Placeholder 4"/>
          <p:cNvSpPr>
            <a:spLocks noGrp="1"/>
          </p:cNvSpPr>
          <p:nvPr>
            <p:ph type="sldNum" sz="quarter" idx="11"/>
          </p:nvPr>
        </p:nvSpPr>
        <p:spPr/>
        <p:txBody>
          <a:bodyPr/>
          <a:lstStyle/>
          <a:p>
            <a:fld id="{C237B1E6-5EBD-4C12-9CF2-4C13CCC2F94A}" type="slidenum">
              <a:rPr lang="en-US" smtClean="0"/>
              <a:pPr/>
              <a:t>42</a:t>
            </a:fld>
            <a:endParaRPr lang="en-US" dirty="0"/>
          </a:p>
        </p:txBody>
      </p:sp>
    </p:spTree>
    <p:extLst>
      <p:ext uri="{BB962C8B-B14F-4D97-AF65-F5344CB8AC3E}">
        <p14:creationId xmlns:p14="http://schemas.microsoft.com/office/powerpoint/2010/main" val="290676925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a:t>
            </a:r>
            <a:r>
              <a:rPr lang="en-US" baseline="0" dirty="0"/>
              <a:t> </a:t>
            </a:r>
            <a:r>
              <a:rPr lang="en-US" baseline="0" dirty="0" err="1"/>
              <a:t>argv</a:t>
            </a:r>
            <a:r>
              <a:rPr lang="en-US" baseline="0" dirty="0"/>
              <a:t> pointer points to the executable name.</a:t>
            </a:r>
          </a:p>
          <a:p>
            <a:r>
              <a:rPr lang="en-US" baseline="0" dirty="0"/>
              <a:t>The remaining pointers point to each of the other arguments that were passed in.  </a:t>
            </a:r>
          </a:p>
          <a:p>
            <a:r>
              <a:rPr lang="en-US" baseline="0" dirty="0"/>
              <a:t>The last pointer in the </a:t>
            </a:r>
            <a:r>
              <a:rPr lang="en-US" baseline="0" dirty="0" err="1"/>
              <a:t>argv</a:t>
            </a:r>
            <a:r>
              <a:rPr lang="en-US" baseline="0" dirty="0"/>
              <a:t> array is defined to be NULL, so there are always </a:t>
            </a:r>
            <a:r>
              <a:rPr lang="en-US" baseline="0" dirty="0" err="1"/>
              <a:t>argc</a:t>
            </a:r>
            <a:r>
              <a:rPr lang="en-US" baseline="0" dirty="0"/>
              <a:t> + 1 pointers in the </a:t>
            </a:r>
            <a:r>
              <a:rPr lang="en-US" baseline="0" dirty="0" err="1"/>
              <a:t>argv</a:t>
            </a:r>
            <a:r>
              <a:rPr lang="en-US" baseline="0" dirty="0"/>
              <a:t> array.</a:t>
            </a:r>
            <a:endParaRPr lang="en-US" dirty="0"/>
          </a:p>
        </p:txBody>
      </p:sp>
      <p:sp>
        <p:nvSpPr>
          <p:cNvPr id="4" name="Header Placeholder 3"/>
          <p:cNvSpPr>
            <a:spLocks noGrp="1"/>
          </p:cNvSpPr>
          <p:nvPr>
            <p:ph type="hdr" sz="quarter" idx="10"/>
          </p:nvPr>
        </p:nvSpPr>
        <p:spPr/>
        <p:txBody>
          <a:bodyPr/>
          <a:lstStyle/>
          <a:p>
            <a:r>
              <a:rPr lang="en-US"/>
              <a:t>V3</a:t>
            </a:r>
          </a:p>
        </p:txBody>
      </p:sp>
      <p:sp>
        <p:nvSpPr>
          <p:cNvPr id="5" name="Slide Number Placeholder 4"/>
          <p:cNvSpPr>
            <a:spLocks noGrp="1"/>
          </p:cNvSpPr>
          <p:nvPr>
            <p:ph type="sldNum" sz="quarter" idx="11"/>
          </p:nvPr>
        </p:nvSpPr>
        <p:spPr/>
        <p:txBody>
          <a:bodyPr/>
          <a:lstStyle/>
          <a:p>
            <a:fld id="{C237B1E6-5EBD-4C12-9CF2-4C13CCC2F94A}" type="slidenum">
              <a:rPr lang="en-US" smtClean="0"/>
              <a:pPr/>
              <a:t>43</a:t>
            </a:fld>
            <a:endParaRPr lang="en-US" dirty="0"/>
          </a:p>
        </p:txBody>
      </p:sp>
    </p:spTree>
    <p:extLst>
      <p:ext uri="{BB962C8B-B14F-4D97-AF65-F5344CB8AC3E}">
        <p14:creationId xmlns:p14="http://schemas.microsoft.com/office/powerpoint/2010/main" val="9470931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V3</a:t>
            </a:r>
          </a:p>
        </p:txBody>
      </p:sp>
      <p:sp>
        <p:nvSpPr>
          <p:cNvPr id="5" name="Slide Number Placeholder 4"/>
          <p:cNvSpPr>
            <a:spLocks noGrp="1"/>
          </p:cNvSpPr>
          <p:nvPr>
            <p:ph type="sldNum" sz="quarter" idx="11"/>
          </p:nvPr>
        </p:nvSpPr>
        <p:spPr/>
        <p:txBody>
          <a:bodyPr/>
          <a:lstStyle/>
          <a:p>
            <a:fld id="{C237B1E6-5EBD-4C12-9CF2-4C13CCC2F94A}" type="slidenum">
              <a:rPr lang="en-US" smtClean="0"/>
              <a:pPr/>
              <a:t>44</a:t>
            </a:fld>
            <a:endParaRPr lang="en-US" dirty="0"/>
          </a:p>
        </p:txBody>
      </p:sp>
    </p:spTree>
    <p:extLst>
      <p:ext uri="{BB962C8B-B14F-4D97-AF65-F5344CB8AC3E}">
        <p14:creationId xmlns:p14="http://schemas.microsoft.com/office/powerpoint/2010/main" val="2010844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 and c are uninitialized, so we do not know where it points to.</a:t>
            </a:r>
          </a:p>
        </p:txBody>
      </p:sp>
      <p:sp>
        <p:nvSpPr>
          <p:cNvPr id="4" name="Slide Number Placeholder 3"/>
          <p:cNvSpPr>
            <a:spLocks noGrp="1"/>
          </p:cNvSpPr>
          <p:nvPr>
            <p:ph type="sldNum" sz="quarter" idx="10"/>
          </p:nvPr>
        </p:nvSpPr>
        <p:spPr/>
        <p:txBody>
          <a:bodyPr/>
          <a:lstStyle/>
          <a:p>
            <a:fld id="{4E9C180B-BB14-42F9-8F8A-98153BC347B7}" type="slidenum">
              <a:rPr lang="en-US" smtClean="0"/>
              <a:t>5</a:t>
            </a:fld>
            <a:endParaRPr lang="en-US"/>
          </a:p>
        </p:txBody>
      </p:sp>
    </p:spTree>
    <p:extLst>
      <p:ext uri="{BB962C8B-B14F-4D97-AF65-F5344CB8AC3E}">
        <p14:creationId xmlns:p14="http://schemas.microsoft.com/office/powerpoint/2010/main" val="31275473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V3</a:t>
            </a:r>
          </a:p>
        </p:txBody>
      </p:sp>
      <p:sp>
        <p:nvSpPr>
          <p:cNvPr id="5" name="Slide Number Placeholder 4"/>
          <p:cNvSpPr>
            <a:spLocks noGrp="1"/>
          </p:cNvSpPr>
          <p:nvPr>
            <p:ph type="sldNum" sz="quarter" idx="11"/>
          </p:nvPr>
        </p:nvSpPr>
        <p:spPr/>
        <p:txBody>
          <a:bodyPr/>
          <a:lstStyle/>
          <a:p>
            <a:fld id="{C237B1E6-5EBD-4C12-9CF2-4C13CCC2F94A}" type="slidenum">
              <a:rPr lang="en-US" smtClean="0"/>
              <a:pPr/>
              <a:t>45</a:t>
            </a:fld>
            <a:endParaRPr lang="en-US" dirty="0"/>
          </a:p>
        </p:txBody>
      </p:sp>
    </p:spTree>
    <p:extLst>
      <p:ext uri="{BB962C8B-B14F-4D97-AF65-F5344CB8AC3E}">
        <p14:creationId xmlns:p14="http://schemas.microsoft.com/office/powerpoint/2010/main" val="789644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9C180B-BB14-42F9-8F8A-98153BC347B7}" type="slidenum">
              <a:rPr lang="en-US" smtClean="0"/>
              <a:t>6</a:t>
            </a:fld>
            <a:endParaRPr lang="en-US"/>
          </a:p>
        </p:txBody>
      </p:sp>
    </p:spTree>
    <p:extLst>
      <p:ext uri="{BB962C8B-B14F-4D97-AF65-F5344CB8AC3E}">
        <p14:creationId xmlns:p14="http://schemas.microsoft.com/office/powerpoint/2010/main" val="3332896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9C180B-BB14-42F9-8F8A-98153BC347B7}" type="slidenum">
              <a:rPr lang="en-US" smtClean="0"/>
              <a:t>7</a:t>
            </a:fld>
            <a:endParaRPr lang="en-US"/>
          </a:p>
        </p:txBody>
      </p:sp>
    </p:spTree>
    <p:extLst>
      <p:ext uri="{BB962C8B-B14F-4D97-AF65-F5344CB8AC3E}">
        <p14:creationId xmlns:p14="http://schemas.microsoft.com/office/powerpoint/2010/main" val="422334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say the</a:t>
            </a:r>
            <a:r>
              <a:rPr lang="en-US" baseline="0" dirty="0"/>
              <a:t> address of the location in memory of where x is stored is 20000 and the address where </a:t>
            </a:r>
            <a:r>
              <a:rPr lang="en-US" baseline="0" dirty="0" err="1"/>
              <a:t>ptr</a:t>
            </a:r>
            <a:r>
              <a:rPr lang="en-US" baseline="0" dirty="0"/>
              <a:t> is stored is 90000.  After the second line above, </a:t>
            </a:r>
            <a:r>
              <a:rPr lang="en-US" baseline="0" dirty="0" err="1"/>
              <a:t>ptr</a:t>
            </a:r>
            <a:r>
              <a:rPr lang="en-US" baseline="0" dirty="0"/>
              <a:t> contains the address of count as it’s value (i.e. it points to the location in memory called count, which has the value of 7 in it).</a:t>
            </a:r>
            <a:endParaRPr lang="en-US" dirty="0"/>
          </a:p>
        </p:txBody>
      </p:sp>
      <p:sp>
        <p:nvSpPr>
          <p:cNvPr id="4" name="Slide Number Placeholder 3"/>
          <p:cNvSpPr>
            <a:spLocks noGrp="1"/>
          </p:cNvSpPr>
          <p:nvPr>
            <p:ph type="sldNum" sz="quarter" idx="10"/>
          </p:nvPr>
        </p:nvSpPr>
        <p:spPr/>
        <p:txBody>
          <a:bodyPr/>
          <a:lstStyle/>
          <a:p>
            <a:fld id="{E99FAC73-1D9E-4BC1-BB9D-724086C0F387}" type="slidenum">
              <a:rPr lang="en-US" smtClean="0"/>
              <a:t>8</a:t>
            </a:fld>
            <a:endParaRPr lang="en-US"/>
          </a:p>
        </p:txBody>
      </p:sp>
    </p:spTree>
    <p:extLst>
      <p:ext uri="{BB962C8B-B14F-4D97-AF65-F5344CB8AC3E}">
        <p14:creationId xmlns:p14="http://schemas.microsoft.com/office/powerpoint/2010/main" val="2697586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9</a:t>
            </a:fld>
            <a:endParaRPr lang="en-US"/>
          </a:p>
        </p:txBody>
      </p:sp>
    </p:spTree>
    <p:extLst>
      <p:ext uri="{BB962C8B-B14F-4D97-AF65-F5344CB8AC3E}">
        <p14:creationId xmlns:p14="http://schemas.microsoft.com/office/powerpoint/2010/main" val="1311170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E9C180B-BB14-42F9-8F8A-98153BC347B7}" type="slidenum">
              <a:rPr lang="en-US" smtClean="0"/>
              <a:t>10</a:t>
            </a:fld>
            <a:endParaRPr lang="en-US"/>
          </a:p>
        </p:txBody>
      </p:sp>
    </p:spTree>
    <p:extLst>
      <p:ext uri="{BB962C8B-B14F-4D97-AF65-F5344CB8AC3E}">
        <p14:creationId xmlns:p14="http://schemas.microsoft.com/office/powerpoint/2010/main" val="2497131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82062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5620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93285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89758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768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45234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7106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39347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95976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92406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6DC2D8F-0DC8-40FB-9AFD-7C3A4EDA7B85}" type="datetimeFigureOut">
              <a:rPr lang="en-US" smtClean="0"/>
              <a:t>2/12/19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4330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111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914400"/>
            <a:ext cx="8229600" cy="5638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070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7.gi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E78FF-3C17-374B-8EAB-BB66769FCCAD}"/>
              </a:ext>
            </a:extLst>
          </p:cNvPr>
          <p:cNvSpPr>
            <a:spLocks noGrp="1"/>
          </p:cNvSpPr>
          <p:nvPr>
            <p:ph type="title"/>
          </p:nvPr>
        </p:nvSpPr>
        <p:spPr>
          <a:xfrm>
            <a:off x="457200" y="274638"/>
            <a:ext cx="8229600" cy="4983162"/>
          </a:xfrm>
        </p:spPr>
        <p:txBody>
          <a:bodyPr>
            <a:normAutofit/>
          </a:bodyPr>
          <a:lstStyle/>
          <a:p>
            <a:r>
              <a:rPr lang="en-US" sz="4400" dirty="0"/>
              <a:t>Pointers </a:t>
            </a:r>
            <a:br>
              <a:rPr lang="en-US" sz="4400" dirty="0"/>
            </a:br>
            <a:r>
              <a:rPr lang="en-US" sz="4400" dirty="0"/>
              <a:t>Pass-By-Reference </a:t>
            </a:r>
            <a:br>
              <a:rPr lang="en-US" sz="4400" dirty="0"/>
            </a:br>
            <a:r>
              <a:rPr lang="en-US" sz="4400" dirty="0"/>
              <a:t>Dynamic Memory Allocation Command-Line Arguments</a:t>
            </a:r>
          </a:p>
        </p:txBody>
      </p:sp>
    </p:spTree>
    <p:extLst>
      <p:ext uri="{BB962C8B-B14F-4D97-AF65-F5344CB8AC3E}">
        <p14:creationId xmlns:p14="http://schemas.microsoft.com/office/powerpoint/2010/main" val="3720116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198162"/>
            <a:ext cx="8229600" cy="411162"/>
          </a:xfrm>
        </p:spPr>
        <p:txBody>
          <a:bodyPr>
            <a:normAutofit fontScale="90000"/>
          </a:bodyPr>
          <a:lstStyle/>
          <a:p>
            <a:pPr algn="l"/>
            <a:r>
              <a:rPr lang="en-US" dirty="0"/>
              <a:t>Pointers</a:t>
            </a:r>
          </a:p>
        </p:txBody>
      </p:sp>
      <p:sp>
        <p:nvSpPr>
          <p:cNvPr id="6" name="Content Placeholder 5"/>
          <p:cNvSpPr>
            <a:spLocks noGrp="1"/>
          </p:cNvSpPr>
          <p:nvPr>
            <p:ph idx="1"/>
          </p:nvPr>
        </p:nvSpPr>
        <p:spPr/>
        <p:txBody>
          <a:bodyPr>
            <a:normAutofit/>
          </a:bodyPr>
          <a:lstStyle/>
          <a:p>
            <a:pPr marL="0" indent="0">
              <a:buNone/>
            </a:pPr>
            <a:r>
              <a:rPr lang="en-US" sz="1800" dirty="0" err="1"/>
              <a:t>int</a:t>
            </a:r>
            <a:r>
              <a:rPr lang="en-US" sz="1800" dirty="0"/>
              <a:t> a;</a:t>
            </a:r>
          </a:p>
          <a:p>
            <a:pPr marL="0" indent="0">
              <a:buNone/>
            </a:pPr>
            <a:r>
              <a:rPr lang="en-US" sz="1800" dirty="0" err="1"/>
              <a:t>int</a:t>
            </a:r>
            <a:r>
              <a:rPr lang="en-US" sz="1800" dirty="0"/>
              <a:t> b;</a:t>
            </a:r>
          </a:p>
          <a:p>
            <a:pPr marL="0" indent="0">
              <a:buNone/>
            </a:pPr>
            <a:r>
              <a:rPr lang="en-US" sz="1800" dirty="0" err="1"/>
              <a:t>int</a:t>
            </a:r>
            <a:r>
              <a:rPr lang="en-US" sz="1800" dirty="0"/>
              <a:t> c;</a:t>
            </a:r>
          </a:p>
          <a:p>
            <a:pPr marL="0" indent="0">
              <a:buNone/>
            </a:pPr>
            <a:r>
              <a:rPr lang="en-US" sz="1800" dirty="0" err="1"/>
              <a:t>int</a:t>
            </a:r>
            <a:r>
              <a:rPr lang="en-US" sz="1800" dirty="0"/>
              <a:t> *p;</a:t>
            </a:r>
          </a:p>
          <a:p>
            <a:pPr marL="0" indent="0">
              <a:buNone/>
            </a:pPr>
            <a:r>
              <a:rPr lang="en-US" sz="1800" dirty="0" err="1"/>
              <a:t>int</a:t>
            </a:r>
            <a:r>
              <a:rPr lang="en-US" sz="1800" dirty="0"/>
              <a:t> *q;</a:t>
            </a:r>
          </a:p>
          <a:p>
            <a:pPr marL="0" indent="0">
              <a:buNone/>
            </a:pPr>
            <a:r>
              <a:rPr lang="en-US" sz="1800" dirty="0" err="1"/>
              <a:t>int</a:t>
            </a:r>
            <a:r>
              <a:rPr lang="en-US" sz="1800" dirty="0"/>
              <a:t> *r;</a:t>
            </a:r>
          </a:p>
          <a:p>
            <a:pPr marL="0" indent="0">
              <a:buNone/>
            </a:pPr>
            <a:endParaRPr lang="en-US" sz="1800" dirty="0"/>
          </a:p>
          <a:p>
            <a:pPr marL="0" indent="0">
              <a:buNone/>
            </a:pPr>
            <a:r>
              <a:rPr lang="en-US" sz="1800" dirty="0"/>
              <a:t>a = 5;</a:t>
            </a:r>
          </a:p>
          <a:p>
            <a:pPr marL="0" indent="0">
              <a:buNone/>
            </a:pPr>
            <a:r>
              <a:rPr lang="en-US" sz="1800" dirty="0"/>
              <a:t>b = 3;</a:t>
            </a:r>
          </a:p>
          <a:p>
            <a:pPr marL="0" indent="0">
              <a:buNone/>
            </a:pPr>
            <a:r>
              <a:rPr lang="en-US" sz="1800" dirty="0"/>
              <a:t>p = &amp;b;</a:t>
            </a:r>
          </a:p>
          <a:p>
            <a:pPr marL="0" indent="0">
              <a:buNone/>
            </a:pPr>
            <a:endParaRPr lang="en-US" sz="1800" dirty="0"/>
          </a:p>
          <a:p>
            <a:pPr marL="0" indent="0">
              <a:buNone/>
            </a:pPr>
            <a:endParaRPr lang="en-US" sz="1800" dirty="0"/>
          </a:p>
          <a:p>
            <a:pPr marL="0" indent="0">
              <a:buNone/>
            </a:pPr>
            <a:r>
              <a:rPr lang="en-US" sz="1800" dirty="0"/>
              <a:t>q = p;</a:t>
            </a:r>
          </a:p>
          <a:p>
            <a:pPr marL="0" indent="0">
              <a:buNone/>
            </a:pPr>
            <a:r>
              <a:rPr lang="en-US" sz="1800" dirty="0"/>
              <a:t>r = &amp;c;</a:t>
            </a:r>
          </a:p>
          <a:p>
            <a:pPr marL="0" indent="0">
              <a:buNone/>
            </a:pPr>
            <a:endParaRPr lang="en-US" sz="1800" dirty="0"/>
          </a:p>
        </p:txBody>
      </p:sp>
      <p:graphicFrame>
        <p:nvGraphicFramePr>
          <p:cNvPr id="2" name="Table 1"/>
          <p:cNvGraphicFramePr>
            <a:graphicFrameLocks noGrp="1"/>
          </p:cNvGraphicFramePr>
          <p:nvPr>
            <p:extLst>
              <p:ext uri="{D42A27DB-BD31-4B8C-83A1-F6EECF244321}">
                <p14:modId xmlns:p14="http://schemas.microsoft.com/office/powerpoint/2010/main" val="562930210"/>
              </p:ext>
            </p:extLst>
          </p:nvPr>
        </p:nvGraphicFramePr>
        <p:xfrm>
          <a:off x="2971800" y="1066800"/>
          <a:ext cx="2819400" cy="1038224"/>
        </p:xfrm>
        <a:graphic>
          <a:graphicData uri="http://schemas.openxmlformats.org/drawingml/2006/table">
            <a:tbl>
              <a:tblPr firstRow="1" bandRow="1">
                <a:tableStyleId>{5940675A-B579-460E-94D1-54222C63F5DA}</a:tableStyleId>
              </a:tblPr>
              <a:tblGrid>
                <a:gridCol w="295348">
                  <a:extLst>
                    <a:ext uri="{9D8B030D-6E8A-4147-A177-3AD203B41FA5}">
                      <a16:colId xmlns:a16="http://schemas.microsoft.com/office/drawing/2014/main" val="20000"/>
                    </a:ext>
                  </a:extLst>
                </a:gridCol>
                <a:gridCol w="453156">
                  <a:extLst>
                    <a:ext uri="{9D8B030D-6E8A-4147-A177-3AD203B41FA5}">
                      <a16:colId xmlns:a16="http://schemas.microsoft.com/office/drawing/2014/main" val="20001"/>
                    </a:ext>
                  </a:extLst>
                </a:gridCol>
                <a:gridCol w="226578">
                  <a:extLst>
                    <a:ext uri="{9D8B030D-6E8A-4147-A177-3AD203B41FA5}">
                      <a16:colId xmlns:a16="http://schemas.microsoft.com/office/drawing/2014/main" val="20002"/>
                    </a:ext>
                  </a:extLst>
                </a:gridCol>
                <a:gridCol w="302104">
                  <a:extLst>
                    <a:ext uri="{9D8B030D-6E8A-4147-A177-3AD203B41FA5}">
                      <a16:colId xmlns:a16="http://schemas.microsoft.com/office/drawing/2014/main" val="20003"/>
                    </a:ext>
                  </a:extLst>
                </a:gridCol>
                <a:gridCol w="528682">
                  <a:extLst>
                    <a:ext uri="{9D8B030D-6E8A-4147-A177-3AD203B41FA5}">
                      <a16:colId xmlns:a16="http://schemas.microsoft.com/office/drawing/2014/main" val="20004"/>
                    </a:ext>
                  </a:extLst>
                </a:gridCol>
                <a:gridCol w="226578">
                  <a:extLst>
                    <a:ext uri="{9D8B030D-6E8A-4147-A177-3AD203B41FA5}">
                      <a16:colId xmlns:a16="http://schemas.microsoft.com/office/drawing/2014/main" val="20005"/>
                    </a:ext>
                  </a:extLst>
                </a:gridCol>
                <a:gridCol w="302104">
                  <a:extLst>
                    <a:ext uri="{9D8B030D-6E8A-4147-A177-3AD203B41FA5}">
                      <a16:colId xmlns:a16="http://schemas.microsoft.com/office/drawing/2014/main" val="20006"/>
                    </a:ext>
                  </a:extLst>
                </a:gridCol>
                <a:gridCol w="484850">
                  <a:extLst>
                    <a:ext uri="{9D8B030D-6E8A-4147-A177-3AD203B41FA5}">
                      <a16:colId xmlns:a16="http://schemas.microsoft.com/office/drawing/2014/main" val="20007"/>
                    </a:ext>
                  </a:extLst>
                </a:gridCol>
              </a:tblGrid>
              <a:tr h="428625">
                <a:tc>
                  <a:txBody>
                    <a:bodyPr/>
                    <a:lstStyle/>
                    <a:p>
                      <a:r>
                        <a:rPr lang="en-US" dirty="0"/>
                        <a:t>a</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lang="en-US" dirty="0"/>
                        <a:t>b</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tcPr>
                </a:tc>
                <a:tc>
                  <a:txBody>
                    <a:bodyPr/>
                    <a:lstStyle/>
                    <a:p>
                      <a:endParaRPr lang="en-US" dirty="0"/>
                    </a:p>
                  </a:txBody>
                  <a:tcPr>
                    <a:lnR w="12700" cmpd="sng">
                      <a:noFill/>
                    </a:lnR>
                    <a:lnT w="12700" cap="flat" cmpd="sng" algn="ctr">
                      <a:noFill/>
                      <a:prstDash val="solid"/>
                      <a:round/>
                      <a:headEnd type="none" w="med" len="med"/>
                      <a:tailEnd type="none" w="med" len="med"/>
                    </a:lnT>
                    <a:lnB w="12700" cmpd="sng">
                      <a:noFill/>
                    </a:lnB>
                  </a:tcPr>
                </a:tc>
                <a:tc>
                  <a:txBody>
                    <a:bodyPr/>
                    <a:lstStyle/>
                    <a:p>
                      <a:r>
                        <a:rPr lang="en-US" dirty="0"/>
                        <a:t>c</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0974">
                <a:tc>
                  <a:txBody>
                    <a:bodyPr/>
                    <a:lstStyle/>
                    <a:p>
                      <a:endParaRPr lang="en-US" sz="300" dirty="0"/>
                    </a:p>
                  </a:txBody>
                  <a:tcP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3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3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endParaRPr lang="en-US" sz="3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sz="300" dirty="0"/>
                    </a:p>
                  </a:txBody>
                  <a:tcPr>
                    <a:lnL w="12700" cap="flat" cmpd="sng" algn="ctr">
                      <a:noFill/>
                      <a:prstDash val="solid"/>
                      <a:round/>
                      <a:headEnd type="none" w="med" len="med"/>
                      <a:tailEnd type="none" w="med" len="med"/>
                    </a:lnL>
                    <a:lnR w="12700" cmpd="sng">
                      <a:noFill/>
                    </a:lnR>
                  </a:tcPr>
                </a:tc>
                <a:tc>
                  <a:txBody>
                    <a:bodyPr/>
                    <a:lstStyle/>
                    <a:p>
                      <a:endParaRPr lang="en-US" sz="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30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8625">
                <a:tc>
                  <a:txBody>
                    <a:bodyPr/>
                    <a:lstStyle/>
                    <a:p>
                      <a:r>
                        <a:rPr lang="en-US" dirty="0"/>
                        <a:t>p</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r"/>
                      <a:r>
                        <a:rPr lang="en-US" dirty="0"/>
                        <a:t>q</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solidFill>
                      <a:srgbClr val="F9C091"/>
                    </a:solidFill>
                  </a:tcPr>
                </a:tc>
                <a:tc>
                  <a:txBody>
                    <a:bodyPr/>
                    <a:lstStyle/>
                    <a:p>
                      <a:endParaRPr lang="en-US" dirty="0"/>
                    </a:p>
                  </a:txBody>
                  <a:tcPr>
                    <a:lnR w="12700" cmpd="sng">
                      <a:noFill/>
                    </a:lnR>
                    <a:lnT w="12700" cmpd="sng">
                      <a:noFill/>
                    </a:lnT>
                    <a:lnB w="12700" cap="flat" cmpd="sng" algn="ctr">
                      <a:noFill/>
                      <a:prstDash val="solid"/>
                      <a:round/>
                      <a:headEnd type="none" w="med" len="med"/>
                      <a:tailEnd type="none" w="med" len="med"/>
                    </a:lnB>
                  </a:tcPr>
                </a:tc>
                <a:tc>
                  <a:txBody>
                    <a:bodyPr/>
                    <a:lstStyle/>
                    <a:p>
                      <a:r>
                        <a:rPr lang="en-US" dirty="0"/>
                        <a:t>r</a:t>
                      </a:r>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89809856"/>
              </p:ext>
            </p:extLst>
          </p:nvPr>
        </p:nvGraphicFramePr>
        <p:xfrm>
          <a:off x="2965174" y="3214688"/>
          <a:ext cx="2819400" cy="1038224"/>
        </p:xfrm>
        <a:graphic>
          <a:graphicData uri="http://schemas.openxmlformats.org/drawingml/2006/table">
            <a:tbl>
              <a:tblPr firstRow="1" bandRow="1">
                <a:tableStyleId>{5940675A-B579-460E-94D1-54222C63F5DA}</a:tableStyleId>
              </a:tblPr>
              <a:tblGrid>
                <a:gridCol w="295348">
                  <a:extLst>
                    <a:ext uri="{9D8B030D-6E8A-4147-A177-3AD203B41FA5}">
                      <a16:colId xmlns:a16="http://schemas.microsoft.com/office/drawing/2014/main" val="20000"/>
                    </a:ext>
                  </a:extLst>
                </a:gridCol>
                <a:gridCol w="453156">
                  <a:extLst>
                    <a:ext uri="{9D8B030D-6E8A-4147-A177-3AD203B41FA5}">
                      <a16:colId xmlns:a16="http://schemas.microsoft.com/office/drawing/2014/main" val="20001"/>
                    </a:ext>
                  </a:extLst>
                </a:gridCol>
                <a:gridCol w="226578">
                  <a:extLst>
                    <a:ext uri="{9D8B030D-6E8A-4147-A177-3AD203B41FA5}">
                      <a16:colId xmlns:a16="http://schemas.microsoft.com/office/drawing/2014/main" val="20002"/>
                    </a:ext>
                  </a:extLst>
                </a:gridCol>
                <a:gridCol w="302104">
                  <a:extLst>
                    <a:ext uri="{9D8B030D-6E8A-4147-A177-3AD203B41FA5}">
                      <a16:colId xmlns:a16="http://schemas.microsoft.com/office/drawing/2014/main" val="20003"/>
                    </a:ext>
                  </a:extLst>
                </a:gridCol>
                <a:gridCol w="528682">
                  <a:extLst>
                    <a:ext uri="{9D8B030D-6E8A-4147-A177-3AD203B41FA5}">
                      <a16:colId xmlns:a16="http://schemas.microsoft.com/office/drawing/2014/main" val="20004"/>
                    </a:ext>
                  </a:extLst>
                </a:gridCol>
                <a:gridCol w="226578">
                  <a:extLst>
                    <a:ext uri="{9D8B030D-6E8A-4147-A177-3AD203B41FA5}">
                      <a16:colId xmlns:a16="http://schemas.microsoft.com/office/drawing/2014/main" val="20005"/>
                    </a:ext>
                  </a:extLst>
                </a:gridCol>
                <a:gridCol w="302104">
                  <a:extLst>
                    <a:ext uri="{9D8B030D-6E8A-4147-A177-3AD203B41FA5}">
                      <a16:colId xmlns:a16="http://schemas.microsoft.com/office/drawing/2014/main" val="20006"/>
                    </a:ext>
                  </a:extLst>
                </a:gridCol>
                <a:gridCol w="484850">
                  <a:extLst>
                    <a:ext uri="{9D8B030D-6E8A-4147-A177-3AD203B41FA5}">
                      <a16:colId xmlns:a16="http://schemas.microsoft.com/office/drawing/2014/main" val="20007"/>
                    </a:ext>
                  </a:extLst>
                </a:gridCol>
              </a:tblGrid>
              <a:tr h="428625">
                <a:tc>
                  <a:txBody>
                    <a:bodyPr/>
                    <a:lstStyle/>
                    <a:p>
                      <a:pPr algn="ctr"/>
                      <a:r>
                        <a:rPr lang="en-US" dirty="0"/>
                        <a:t>a</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DD7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b</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solidFill>
                      <a:srgbClr val="B0DD7F"/>
                    </a:solidFill>
                  </a:tcPr>
                </a:tc>
                <a:tc>
                  <a:txBody>
                    <a:bodyPr/>
                    <a:lstStyle/>
                    <a:p>
                      <a:pPr algn="ctr"/>
                      <a:endParaRPr lang="en-US" dirty="0"/>
                    </a:p>
                  </a:txBody>
                  <a:tcPr anchor="ctr">
                    <a:lnR w="12700" cmpd="sng">
                      <a:noFill/>
                    </a:lnR>
                    <a:lnT w="12700" cap="flat" cmpd="sng" algn="ctr">
                      <a:noFill/>
                      <a:prstDash val="solid"/>
                      <a:round/>
                      <a:headEnd type="none" w="med" len="med"/>
                      <a:tailEnd type="none" w="med" len="med"/>
                    </a:lnT>
                    <a:lnB w="12700" cmpd="sng">
                      <a:noFill/>
                    </a:lnB>
                  </a:tcPr>
                </a:tc>
                <a:tc>
                  <a:txBody>
                    <a:bodyPr/>
                    <a:lstStyle/>
                    <a:p>
                      <a:pPr algn="ctr"/>
                      <a:r>
                        <a:rPr lang="en-US" dirty="0"/>
                        <a:t>c</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0974">
                <a:tc>
                  <a:txBody>
                    <a:bodyPr/>
                    <a:lstStyle/>
                    <a:p>
                      <a:pPr algn="ctr"/>
                      <a:endParaRPr lang="en-US" sz="30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300" dirty="0"/>
                    </a:p>
                  </a:txBody>
                  <a:tcPr anchor="ctr">
                    <a:lnL w="12700" cap="flat" cmpd="sng" algn="ctr">
                      <a:noFill/>
                      <a:prstDash val="solid"/>
                      <a:round/>
                      <a:headEnd type="none" w="med" len="med"/>
                      <a:tailEnd type="none" w="med" len="med"/>
                    </a:lnL>
                    <a:lnR w="12700" cmpd="sng">
                      <a:noFill/>
                    </a:lnR>
                  </a:tcPr>
                </a:tc>
                <a:tc>
                  <a:txBody>
                    <a:bodyPr/>
                    <a:lstStyle/>
                    <a:p>
                      <a:pPr algn="ctr"/>
                      <a:endParaRPr lang="en-US" sz="3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8625">
                <a:tc>
                  <a:txBody>
                    <a:bodyPr/>
                    <a:lstStyle/>
                    <a:p>
                      <a:pPr algn="ctr"/>
                      <a:r>
                        <a:rPr lang="en-US" dirty="0"/>
                        <a:t>p</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q</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solidFill>
                      <a:srgbClr val="F9C091"/>
                    </a:solidFill>
                  </a:tcPr>
                </a:tc>
                <a:tc>
                  <a:txBody>
                    <a:bodyPr/>
                    <a:lstStyle/>
                    <a:p>
                      <a:pPr algn="ctr"/>
                      <a:endParaRPr lang="en-US" dirty="0"/>
                    </a:p>
                  </a:txBody>
                  <a:tcPr anchor="ctr">
                    <a:lnR w="12700" cmpd="sng">
                      <a:noFill/>
                    </a:lnR>
                    <a:lnT w="12700" cmpd="sng">
                      <a:noFill/>
                    </a:lnT>
                    <a:lnB w="12700" cap="flat" cmpd="sng" algn="ctr">
                      <a:noFill/>
                      <a:prstDash val="solid"/>
                      <a:round/>
                      <a:headEnd type="none" w="med" len="med"/>
                      <a:tailEnd type="none" w="med" len="med"/>
                    </a:lnB>
                  </a:tcPr>
                </a:tc>
                <a:tc>
                  <a:txBody>
                    <a:bodyPr/>
                    <a:lstStyle/>
                    <a:p>
                      <a:pPr algn="ctr"/>
                      <a:r>
                        <a:rPr lang="en-US" dirty="0"/>
                        <a:t>r</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extLst>
                  <a:ext uri="{0D108BD9-81ED-4DB2-BD59-A6C34878D82A}">
                    <a16:rowId xmlns:a16="http://schemas.microsoft.com/office/drawing/2014/main" val="10002"/>
                  </a:ext>
                </a:extLst>
              </a:tr>
            </a:tbl>
          </a:graphicData>
        </a:graphic>
      </p:graphicFrame>
      <p:cxnSp>
        <p:nvCxnSpPr>
          <p:cNvPr id="9" name="Straight Arrow Connector 8"/>
          <p:cNvCxnSpPr/>
          <p:nvPr/>
        </p:nvCxnSpPr>
        <p:spPr>
          <a:xfrm flipV="1">
            <a:off x="3491948" y="3543300"/>
            <a:ext cx="762000" cy="381000"/>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3845410908"/>
              </p:ext>
            </p:extLst>
          </p:nvPr>
        </p:nvGraphicFramePr>
        <p:xfrm>
          <a:off x="2965174" y="4724400"/>
          <a:ext cx="2819400" cy="1038224"/>
        </p:xfrm>
        <a:graphic>
          <a:graphicData uri="http://schemas.openxmlformats.org/drawingml/2006/table">
            <a:tbl>
              <a:tblPr firstRow="1" bandRow="1">
                <a:tableStyleId>{5940675A-B579-460E-94D1-54222C63F5DA}</a:tableStyleId>
              </a:tblPr>
              <a:tblGrid>
                <a:gridCol w="295348">
                  <a:extLst>
                    <a:ext uri="{9D8B030D-6E8A-4147-A177-3AD203B41FA5}">
                      <a16:colId xmlns:a16="http://schemas.microsoft.com/office/drawing/2014/main" val="20000"/>
                    </a:ext>
                  </a:extLst>
                </a:gridCol>
                <a:gridCol w="453156">
                  <a:extLst>
                    <a:ext uri="{9D8B030D-6E8A-4147-A177-3AD203B41FA5}">
                      <a16:colId xmlns:a16="http://schemas.microsoft.com/office/drawing/2014/main" val="20001"/>
                    </a:ext>
                  </a:extLst>
                </a:gridCol>
                <a:gridCol w="226578">
                  <a:extLst>
                    <a:ext uri="{9D8B030D-6E8A-4147-A177-3AD203B41FA5}">
                      <a16:colId xmlns:a16="http://schemas.microsoft.com/office/drawing/2014/main" val="20002"/>
                    </a:ext>
                  </a:extLst>
                </a:gridCol>
                <a:gridCol w="302104">
                  <a:extLst>
                    <a:ext uri="{9D8B030D-6E8A-4147-A177-3AD203B41FA5}">
                      <a16:colId xmlns:a16="http://schemas.microsoft.com/office/drawing/2014/main" val="20003"/>
                    </a:ext>
                  </a:extLst>
                </a:gridCol>
                <a:gridCol w="528682">
                  <a:extLst>
                    <a:ext uri="{9D8B030D-6E8A-4147-A177-3AD203B41FA5}">
                      <a16:colId xmlns:a16="http://schemas.microsoft.com/office/drawing/2014/main" val="20004"/>
                    </a:ext>
                  </a:extLst>
                </a:gridCol>
                <a:gridCol w="226578">
                  <a:extLst>
                    <a:ext uri="{9D8B030D-6E8A-4147-A177-3AD203B41FA5}">
                      <a16:colId xmlns:a16="http://schemas.microsoft.com/office/drawing/2014/main" val="20005"/>
                    </a:ext>
                  </a:extLst>
                </a:gridCol>
                <a:gridCol w="302104">
                  <a:extLst>
                    <a:ext uri="{9D8B030D-6E8A-4147-A177-3AD203B41FA5}">
                      <a16:colId xmlns:a16="http://schemas.microsoft.com/office/drawing/2014/main" val="20006"/>
                    </a:ext>
                  </a:extLst>
                </a:gridCol>
                <a:gridCol w="484850">
                  <a:extLst>
                    <a:ext uri="{9D8B030D-6E8A-4147-A177-3AD203B41FA5}">
                      <a16:colId xmlns:a16="http://schemas.microsoft.com/office/drawing/2014/main" val="20007"/>
                    </a:ext>
                  </a:extLst>
                </a:gridCol>
              </a:tblGrid>
              <a:tr h="428625">
                <a:tc>
                  <a:txBody>
                    <a:bodyPr/>
                    <a:lstStyle/>
                    <a:p>
                      <a:pPr algn="ctr"/>
                      <a:r>
                        <a:rPr lang="en-US" dirty="0"/>
                        <a:t>a</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DD7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b</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solidFill>
                      <a:srgbClr val="B0DD7F"/>
                    </a:solidFill>
                  </a:tcPr>
                </a:tc>
                <a:tc>
                  <a:txBody>
                    <a:bodyPr/>
                    <a:lstStyle/>
                    <a:p>
                      <a:pPr algn="ctr"/>
                      <a:endParaRPr lang="en-US" dirty="0"/>
                    </a:p>
                  </a:txBody>
                  <a:tcPr anchor="ctr">
                    <a:lnR w="12700" cmpd="sng">
                      <a:noFill/>
                    </a:lnR>
                    <a:lnT w="12700" cap="flat" cmpd="sng" algn="ctr">
                      <a:noFill/>
                      <a:prstDash val="solid"/>
                      <a:round/>
                      <a:headEnd type="none" w="med" len="med"/>
                      <a:tailEnd type="none" w="med" len="med"/>
                    </a:lnT>
                    <a:lnB w="12700" cmpd="sng">
                      <a:noFill/>
                    </a:lnB>
                  </a:tcPr>
                </a:tc>
                <a:tc>
                  <a:txBody>
                    <a:bodyPr/>
                    <a:lstStyle/>
                    <a:p>
                      <a:pPr algn="ctr"/>
                      <a:r>
                        <a:rPr lang="en-US" dirty="0"/>
                        <a:t>c</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0974">
                <a:tc>
                  <a:txBody>
                    <a:bodyPr/>
                    <a:lstStyle/>
                    <a:p>
                      <a:pPr algn="ctr"/>
                      <a:endParaRPr lang="en-US" sz="30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300" dirty="0"/>
                    </a:p>
                  </a:txBody>
                  <a:tcPr anchor="ctr">
                    <a:lnL w="12700" cap="flat" cmpd="sng" algn="ctr">
                      <a:noFill/>
                      <a:prstDash val="solid"/>
                      <a:round/>
                      <a:headEnd type="none" w="med" len="med"/>
                      <a:tailEnd type="none" w="med" len="med"/>
                    </a:lnL>
                    <a:lnR w="12700" cmpd="sng">
                      <a:noFill/>
                    </a:lnR>
                  </a:tcPr>
                </a:tc>
                <a:tc>
                  <a:txBody>
                    <a:bodyPr/>
                    <a:lstStyle/>
                    <a:p>
                      <a:pPr algn="ctr"/>
                      <a:endParaRPr lang="en-US" sz="3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8625">
                <a:tc>
                  <a:txBody>
                    <a:bodyPr/>
                    <a:lstStyle/>
                    <a:p>
                      <a:pPr algn="ctr"/>
                      <a:r>
                        <a:rPr lang="en-US" dirty="0"/>
                        <a:t>p</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q</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solidFill>
                      <a:srgbClr val="F9C091"/>
                    </a:solidFill>
                  </a:tcPr>
                </a:tc>
                <a:tc>
                  <a:txBody>
                    <a:bodyPr/>
                    <a:lstStyle/>
                    <a:p>
                      <a:pPr algn="ctr"/>
                      <a:endParaRPr lang="en-US" dirty="0"/>
                    </a:p>
                  </a:txBody>
                  <a:tcPr anchor="ctr">
                    <a:lnR w="12700" cmpd="sng">
                      <a:noFill/>
                    </a:lnR>
                    <a:lnT w="12700" cmpd="sng">
                      <a:noFill/>
                    </a:lnT>
                    <a:lnB w="12700" cap="flat" cmpd="sng" algn="ctr">
                      <a:noFill/>
                      <a:prstDash val="solid"/>
                      <a:round/>
                      <a:headEnd type="none" w="med" len="med"/>
                      <a:tailEnd type="none" w="med" len="med"/>
                    </a:lnB>
                  </a:tcPr>
                </a:tc>
                <a:tc>
                  <a:txBody>
                    <a:bodyPr/>
                    <a:lstStyle/>
                    <a:p>
                      <a:pPr algn="ctr"/>
                      <a:r>
                        <a:rPr lang="en-US" dirty="0"/>
                        <a:t>r</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extLst>
                  <a:ext uri="{0D108BD9-81ED-4DB2-BD59-A6C34878D82A}">
                    <a16:rowId xmlns:a16="http://schemas.microsoft.com/office/drawing/2014/main" val="10002"/>
                  </a:ext>
                </a:extLst>
              </a:tr>
            </a:tbl>
          </a:graphicData>
        </a:graphic>
      </p:graphicFrame>
      <p:cxnSp>
        <p:nvCxnSpPr>
          <p:cNvPr id="11" name="Straight Arrow Connector 10"/>
          <p:cNvCxnSpPr/>
          <p:nvPr/>
        </p:nvCxnSpPr>
        <p:spPr>
          <a:xfrm flipV="1">
            <a:off x="3491948" y="5053012"/>
            <a:ext cx="762000" cy="509588"/>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V="1">
            <a:off x="4565373" y="5133977"/>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V="1">
            <a:off x="5562600" y="5148264"/>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21259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198162"/>
            <a:ext cx="8229600" cy="411162"/>
          </a:xfrm>
        </p:spPr>
        <p:txBody>
          <a:bodyPr>
            <a:normAutofit fontScale="90000"/>
          </a:bodyPr>
          <a:lstStyle/>
          <a:p>
            <a:pPr algn="l"/>
            <a:r>
              <a:rPr lang="en-US" dirty="0"/>
              <a:t>Pointers</a:t>
            </a:r>
          </a:p>
        </p:txBody>
      </p:sp>
      <p:sp>
        <p:nvSpPr>
          <p:cNvPr id="6" name="Content Placeholder 5"/>
          <p:cNvSpPr>
            <a:spLocks noGrp="1"/>
          </p:cNvSpPr>
          <p:nvPr>
            <p:ph idx="1"/>
          </p:nvPr>
        </p:nvSpPr>
        <p:spPr/>
        <p:txBody>
          <a:bodyPr>
            <a:normAutofit/>
          </a:bodyPr>
          <a:lstStyle/>
          <a:p>
            <a:pPr marL="0" indent="0">
              <a:buNone/>
            </a:pPr>
            <a:r>
              <a:rPr lang="en-US" sz="1800" dirty="0"/>
              <a:t>p = &amp;a;</a:t>
            </a:r>
          </a:p>
          <a:p>
            <a:pPr marL="0" indent="0">
              <a:buNone/>
            </a:pPr>
            <a:r>
              <a:rPr lang="en-US" sz="1800" dirty="0"/>
              <a:t>*q = 15;</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*r = *p;</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*r = a + *q </a:t>
            </a:r>
          </a:p>
        </p:txBody>
      </p:sp>
      <p:graphicFrame>
        <p:nvGraphicFramePr>
          <p:cNvPr id="7" name="Table 6"/>
          <p:cNvGraphicFramePr>
            <a:graphicFrameLocks noGrp="1"/>
          </p:cNvGraphicFramePr>
          <p:nvPr>
            <p:extLst>
              <p:ext uri="{D42A27DB-BD31-4B8C-83A1-F6EECF244321}">
                <p14:modId xmlns:p14="http://schemas.microsoft.com/office/powerpoint/2010/main" val="2307608457"/>
              </p:ext>
            </p:extLst>
          </p:nvPr>
        </p:nvGraphicFramePr>
        <p:xfrm>
          <a:off x="2723323" y="1007787"/>
          <a:ext cx="2819400" cy="1038224"/>
        </p:xfrm>
        <a:graphic>
          <a:graphicData uri="http://schemas.openxmlformats.org/drawingml/2006/table">
            <a:tbl>
              <a:tblPr firstRow="1" bandRow="1">
                <a:tableStyleId>{5940675A-B579-460E-94D1-54222C63F5DA}</a:tableStyleId>
              </a:tblPr>
              <a:tblGrid>
                <a:gridCol w="295348">
                  <a:extLst>
                    <a:ext uri="{9D8B030D-6E8A-4147-A177-3AD203B41FA5}">
                      <a16:colId xmlns:a16="http://schemas.microsoft.com/office/drawing/2014/main" val="20000"/>
                    </a:ext>
                  </a:extLst>
                </a:gridCol>
                <a:gridCol w="453156">
                  <a:extLst>
                    <a:ext uri="{9D8B030D-6E8A-4147-A177-3AD203B41FA5}">
                      <a16:colId xmlns:a16="http://schemas.microsoft.com/office/drawing/2014/main" val="20001"/>
                    </a:ext>
                  </a:extLst>
                </a:gridCol>
                <a:gridCol w="226578">
                  <a:extLst>
                    <a:ext uri="{9D8B030D-6E8A-4147-A177-3AD203B41FA5}">
                      <a16:colId xmlns:a16="http://schemas.microsoft.com/office/drawing/2014/main" val="20002"/>
                    </a:ext>
                  </a:extLst>
                </a:gridCol>
                <a:gridCol w="302104">
                  <a:extLst>
                    <a:ext uri="{9D8B030D-6E8A-4147-A177-3AD203B41FA5}">
                      <a16:colId xmlns:a16="http://schemas.microsoft.com/office/drawing/2014/main" val="20003"/>
                    </a:ext>
                  </a:extLst>
                </a:gridCol>
                <a:gridCol w="528682">
                  <a:extLst>
                    <a:ext uri="{9D8B030D-6E8A-4147-A177-3AD203B41FA5}">
                      <a16:colId xmlns:a16="http://schemas.microsoft.com/office/drawing/2014/main" val="20004"/>
                    </a:ext>
                  </a:extLst>
                </a:gridCol>
                <a:gridCol w="226578">
                  <a:extLst>
                    <a:ext uri="{9D8B030D-6E8A-4147-A177-3AD203B41FA5}">
                      <a16:colId xmlns:a16="http://schemas.microsoft.com/office/drawing/2014/main" val="20005"/>
                    </a:ext>
                  </a:extLst>
                </a:gridCol>
                <a:gridCol w="302104">
                  <a:extLst>
                    <a:ext uri="{9D8B030D-6E8A-4147-A177-3AD203B41FA5}">
                      <a16:colId xmlns:a16="http://schemas.microsoft.com/office/drawing/2014/main" val="20006"/>
                    </a:ext>
                  </a:extLst>
                </a:gridCol>
                <a:gridCol w="484850">
                  <a:extLst>
                    <a:ext uri="{9D8B030D-6E8A-4147-A177-3AD203B41FA5}">
                      <a16:colId xmlns:a16="http://schemas.microsoft.com/office/drawing/2014/main" val="20007"/>
                    </a:ext>
                  </a:extLst>
                </a:gridCol>
              </a:tblGrid>
              <a:tr h="428625">
                <a:tc>
                  <a:txBody>
                    <a:bodyPr/>
                    <a:lstStyle/>
                    <a:p>
                      <a:pPr algn="ctr"/>
                      <a:r>
                        <a:rPr lang="en-US" dirty="0"/>
                        <a:t>a</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DD7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b</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solidFill>
                      <a:srgbClr val="B0DD7F"/>
                    </a:solidFill>
                  </a:tcPr>
                </a:tc>
                <a:tc>
                  <a:txBody>
                    <a:bodyPr/>
                    <a:lstStyle/>
                    <a:p>
                      <a:pPr algn="ctr"/>
                      <a:endParaRPr lang="en-US" dirty="0"/>
                    </a:p>
                  </a:txBody>
                  <a:tcPr anchor="ctr">
                    <a:lnR w="12700" cmpd="sng">
                      <a:noFill/>
                    </a:lnR>
                    <a:lnT w="12700" cap="flat" cmpd="sng" algn="ctr">
                      <a:noFill/>
                      <a:prstDash val="solid"/>
                      <a:round/>
                      <a:headEnd type="none" w="med" len="med"/>
                      <a:tailEnd type="none" w="med" len="med"/>
                    </a:lnT>
                    <a:lnB w="12700" cmpd="sng">
                      <a:noFill/>
                    </a:lnB>
                  </a:tcPr>
                </a:tc>
                <a:tc>
                  <a:txBody>
                    <a:bodyPr/>
                    <a:lstStyle/>
                    <a:p>
                      <a:pPr algn="ctr"/>
                      <a:r>
                        <a:rPr lang="en-US" dirty="0"/>
                        <a:t>c</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80974">
                <a:tc>
                  <a:txBody>
                    <a:bodyPr/>
                    <a:lstStyle/>
                    <a:p>
                      <a:pPr algn="ctr"/>
                      <a:endParaRPr lang="en-US" sz="30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300" dirty="0"/>
                    </a:p>
                  </a:txBody>
                  <a:tcPr anchor="ctr">
                    <a:lnL w="12700" cap="flat" cmpd="sng" algn="ctr">
                      <a:noFill/>
                      <a:prstDash val="solid"/>
                      <a:round/>
                      <a:headEnd type="none" w="med" len="med"/>
                      <a:tailEnd type="none" w="med" len="med"/>
                    </a:lnL>
                    <a:lnR w="12700" cmpd="sng">
                      <a:noFill/>
                    </a:lnR>
                  </a:tcPr>
                </a:tc>
                <a:tc>
                  <a:txBody>
                    <a:bodyPr/>
                    <a:lstStyle/>
                    <a:p>
                      <a:pPr algn="ctr"/>
                      <a:endParaRPr lang="en-US" sz="3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8625">
                <a:tc>
                  <a:txBody>
                    <a:bodyPr/>
                    <a:lstStyle/>
                    <a:p>
                      <a:pPr algn="ctr"/>
                      <a:r>
                        <a:rPr lang="en-US" dirty="0"/>
                        <a:t>p</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q</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solidFill>
                      <a:srgbClr val="F9C091"/>
                    </a:solidFill>
                  </a:tcPr>
                </a:tc>
                <a:tc>
                  <a:txBody>
                    <a:bodyPr/>
                    <a:lstStyle/>
                    <a:p>
                      <a:pPr algn="ctr"/>
                      <a:endParaRPr lang="en-US" dirty="0"/>
                    </a:p>
                  </a:txBody>
                  <a:tcPr anchor="ctr">
                    <a:lnR w="12700" cmpd="sng">
                      <a:noFill/>
                    </a:lnR>
                    <a:lnT w="12700" cmpd="sng">
                      <a:noFill/>
                    </a:lnT>
                    <a:lnB w="12700" cap="flat" cmpd="sng" algn="ctr">
                      <a:noFill/>
                      <a:prstDash val="solid"/>
                      <a:round/>
                      <a:headEnd type="none" w="med" len="med"/>
                      <a:tailEnd type="none" w="med" len="med"/>
                    </a:lnB>
                  </a:tcPr>
                </a:tc>
                <a:tc>
                  <a:txBody>
                    <a:bodyPr/>
                    <a:lstStyle/>
                    <a:p>
                      <a:pPr algn="ctr"/>
                      <a:r>
                        <a:rPr lang="en-US" dirty="0"/>
                        <a:t>r</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91336527"/>
              </p:ext>
            </p:extLst>
          </p:nvPr>
        </p:nvGraphicFramePr>
        <p:xfrm>
          <a:off x="2710070" y="4558541"/>
          <a:ext cx="2819400" cy="1038224"/>
        </p:xfrm>
        <a:graphic>
          <a:graphicData uri="http://schemas.openxmlformats.org/drawingml/2006/table">
            <a:tbl>
              <a:tblPr firstRow="1" bandRow="1">
                <a:tableStyleId>{5940675A-B579-460E-94D1-54222C63F5DA}</a:tableStyleId>
              </a:tblPr>
              <a:tblGrid>
                <a:gridCol w="295348">
                  <a:extLst>
                    <a:ext uri="{9D8B030D-6E8A-4147-A177-3AD203B41FA5}">
                      <a16:colId xmlns:a16="http://schemas.microsoft.com/office/drawing/2014/main" val="20000"/>
                    </a:ext>
                  </a:extLst>
                </a:gridCol>
                <a:gridCol w="453156">
                  <a:extLst>
                    <a:ext uri="{9D8B030D-6E8A-4147-A177-3AD203B41FA5}">
                      <a16:colId xmlns:a16="http://schemas.microsoft.com/office/drawing/2014/main" val="20001"/>
                    </a:ext>
                  </a:extLst>
                </a:gridCol>
                <a:gridCol w="226578">
                  <a:extLst>
                    <a:ext uri="{9D8B030D-6E8A-4147-A177-3AD203B41FA5}">
                      <a16:colId xmlns:a16="http://schemas.microsoft.com/office/drawing/2014/main" val="20002"/>
                    </a:ext>
                  </a:extLst>
                </a:gridCol>
                <a:gridCol w="302104">
                  <a:extLst>
                    <a:ext uri="{9D8B030D-6E8A-4147-A177-3AD203B41FA5}">
                      <a16:colId xmlns:a16="http://schemas.microsoft.com/office/drawing/2014/main" val="20003"/>
                    </a:ext>
                  </a:extLst>
                </a:gridCol>
                <a:gridCol w="528682">
                  <a:extLst>
                    <a:ext uri="{9D8B030D-6E8A-4147-A177-3AD203B41FA5}">
                      <a16:colId xmlns:a16="http://schemas.microsoft.com/office/drawing/2014/main" val="20004"/>
                    </a:ext>
                  </a:extLst>
                </a:gridCol>
                <a:gridCol w="226578">
                  <a:extLst>
                    <a:ext uri="{9D8B030D-6E8A-4147-A177-3AD203B41FA5}">
                      <a16:colId xmlns:a16="http://schemas.microsoft.com/office/drawing/2014/main" val="20005"/>
                    </a:ext>
                  </a:extLst>
                </a:gridCol>
                <a:gridCol w="302104">
                  <a:extLst>
                    <a:ext uri="{9D8B030D-6E8A-4147-A177-3AD203B41FA5}">
                      <a16:colId xmlns:a16="http://schemas.microsoft.com/office/drawing/2014/main" val="20006"/>
                    </a:ext>
                  </a:extLst>
                </a:gridCol>
                <a:gridCol w="484850">
                  <a:extLst>
                    <a:ext uri="{9D8B030D-6E8A-4147-A177-3AD203B41FA5}">
                      <a16:colId xmlns:a16="http://schemas.microsoft.com/office/drawing/2014/main" val="20007"/>
                    </a:ext>
                  </a:extLst>
                </a:gridCol>
              </a:tblGrid>
              <a:tr h="428625">
                <a:tc>
                  <a:txBody>
                    <a:bodyPr/>
                    <a:lstStyle/>
                    <a:p>
                      <a:pPr algn="ctr"/>
                      <a:r>
                        <a:rPr lang="en-US" dirty="0"/>
                        <a:t>a</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DD7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b</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solidFill>
                      <a:srgbClr val="B0DD7F"/>
                    </a:solidFill>
                  </a:tcPr>
                </a:tc>
                <a:tc>
                  <a:txBody>
                    <a:bodyPr/>
                    <a:lstStyle/>
                    <a:p>
                      <a:pPr algn="ctr"/>
                      <a:endParaRPr lang="en-US" dirty="0"/>
                    </a:p>
                  </a:txBody>
                  <a:tcPr anchor="ctr">
                    <a:lnR w="12700" cmpd="sng">
                      <a:noFill/>
                    </a:lnR>
                    <a:lnT w="12700" cap="flat" cmpd="sng" algn="ctr">
                      <a:noFill/>
                      <a:prstDash val="solid"/>
                      <a:round/>
                      <a:headEnd type="none" w="med" len="med"/>
                      <a:tailEnd type="none" w="med" len="med"/>
                    </a:lnT>
                    <a:lnB w="12700" cmpd="sng">
                      <a:noFill/>
                    </a:lnB>
                  </a:tcPr>
                </a:tc>
                <a:tc>
                  <a:txBody>
                    <a:bodyPr/>
                    <a:lstStyle/>
                    <a:p>
                      <a:pPr algn="ctr"/>
                      <a:r>
                        <a:rPr lang="en-US" dirty="0"/>
                        <a:t>c</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DD7F"/>
                    </a:solidFill>
                  </a:tcPr>
                </a:tc>
                <a:extLst>
                  <a:ext uri="{0D108BD9-81ED-4DB2-BD59-A6C34878D82A}">
                    <a16:rowId xmlns:a16="http://schemas.microsoft.com/office/drawing/2014/main" val="10000"/>
                  </a:ext>
                </a:extLst>
              </a:tr>
              <a:tr h="180974">
                <a:tc>
                  <a:txBody>
                    <a:bodyPr/>
                    <a:lstStyle/>
                    <a:p>
                      <a:pPr algn="ctr"/>
                      <a:endParaRPr lang="en-US" sz="30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300" dirty="0"/>
                    </a:p>
                  </a:txBody>
                  <a:tcPr anchor="ctr">
                    <a:lnL w="12700" cap="flat" cmpd="sng" algn="ctr">
                      <a:noFill/>
                      <a:prstDash val="solid"/>
                      <a:round/>
                      <a:headEnd type="none" w="med" len="med"/>
                      <a:tailEnd type="none" w="med" len="med"/>
                    </a:lnL>
                    <a:lnR w="12700" cmpd="sng">
                      <a:noFill/>
                    </a:lnR>
                  </a:tcPr>
                </a:tc>
                <a:tc>
                  <a:txBody>
                    <a:bodyPr/>
                    <a:lstStyle/>
                    <a:p>
                      <a:pPr algn="ctr"/>
                      <a:endParaRPr lang="en-US" sz="3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8625">
                <a:tc>
                  <a:txBody>
                    <a:bodyPr/>
                    <a:lstStyle/>
                    <a:p>
                      <a:pPr algn="ctr"/>
                      <a:r>
                        <a:rPr lang="en-US" dirty="0"/>
                        <a:t>p</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q</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solidFill>
                      <a:srgbClr val="F9C091"/>
                    </a:solidFill>
                  </a:tcPr>
                </a:tc>
                <a:tc>
                  <a:txBody>
                    <a:bodyPr/>
                    <a:lstStyle/>
                    <a:p>
                      <a:pPr algn="ctr"/>
                      <a:endParaRPr lang="en-US" dirty="0"/>
                    </a:p>
                  </a:txBody>
                  <a:tcPr anchor="ctr">
                    <a:lnR w="12700" cmpd="sng">
                      <a:noFill/>
                    </a:lnR>
                    <a:lnT w="12700" cmpd="sng">
                      <a:noFill/>
                    </a:lnT>
                    <a:lnB w="12700" cap="flat" cmpd="sng" algn="ctr">
                      <a:noFill/>
                      <a:prstDash val="solid"/>
                      <a:round/>
                      <a:headEnd type="none" w="med" len="med"/>
                      <a:tailEnd type="none" w="med" len="med"/>
                    </a:lnB>
                  </a:tcPr>
                </a:tc>
                <a:tc>
                  <a:txBody>
                    <a:bodyPr/>
                    <a:lstStyle/>
                    <a:p>
                      <a:pPr algn="ctr"/>
                      <a:r>
                        <a:rPr lang="en-US" dirty="0"/>
                        <a:t>r</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extLst>
                  <a:ext uri="{0D108BD9-81ED-4DB2-BD59-A6C34878D82A}">
                    <a16:rowId xmlns:a16="http://schemas.microsoft.com/office/drawing/2014/main" val="10002"/>
                  </a:ext>
                </a:extLst>
              </a:tr>
            </a:tbl>
          </a:graphicData>
        </a:graphic>
      </p:graphicFrame>
      <p:cxnSp>
        <p:nvCxnSpPr>
          <p:cNvPr id="13" name="Straight Arrow Connector 12"/>
          <p:cNvCxnSpPr/>
          <p:nvPr/>
        </p:nvCxnSpPr>
        <p:spPr>
          <a:xfrm flipV="1">
            <a:off x="3233530" y="4991931"/>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flipV="1">
            <a:off x="5297556" y="4960870"/>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V="1">
            <a:off x="3276600" y="1409424"/>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graphicFrame>
        <p:nvGraphicFramePr>
          <p:cNvPr id="15" name="Table 14"/>
          <p:cNvGraphicFramePr>
            <a:graphicFrameLocks noGrp="1"/>
          </p:cNvGraphicFramePr>
          <p:nvPr>
            <p:extLst>
              <p:ext uri="{D42A27DB-BD31-4B8C-83A1-F6EECF244321}">
                <p14:modId xmlns:p14="http://schemas.microsoft.com/office/powerpoint/2010/main" val="1438411832"/>
              </p:ext>
            </p:extLst>
          </p:nvPr>
        </p:nvGraphicFramePr>
        <p:xfrm>
          <a:off x="2710070" y="2648365"/>
          <a:ext cx="2819400" cy="1038224"/>
        </p:xfrm>
        <a:graphic>
          <a:graphicData uri="http://schemas.openxmlformats.org/drawingml/2006/table">
            <a:tbl>
              <a:tblPr firstRow="1" bandRow="1">
                <a:tableStyleId>{5940675A-B579-460E-94D1-54222C63F5DA}</a:tableStyleId>
              </a:tblPr>
              <a:tblGrid>
                <a:gridCol w="295348">
                  <a:extLst>
                    <a:ext uri="{9D8B030D-6E8A-4147-A177-3AD203B41FA5}">
                      <a16:colId xmlns:a16="http://schemas.microsoft.com/office/drawing/2014/main" val="20000"/>
                    </a:ext>
                  </a:extLst>
                </a:gridCol>
                <a:gridCol w="453156">
                  <a:extLst>
                    <a:ext uri="{9D8B030D-6E8A-4147-A177-3AD203B41FA5}">
                      <a16:colId xmlns:a16="http://schemas.microsoft.com/office/drawing/2014/main" val="20001"/>
                    </a:ext>
                  </a:extLst>
                </a:gridCol>
                <a:gridCol w="226578">
                  <a:extLst>
                    <a:ext uri="{9D8B030D-6E8A-4147-A177-3AD203B41FA5}">
                      <a16:colId xmlns:a16="http://schemas.microsoft.com/office/drawing/2014/main" val="20002"/>
                    </a:ext>
                  </a:extLst>
                </a:gridCol>
                <a:gridCol w="302104">
                  <a:extLst>
                    <a:ext uri="{9D8B030D-6E8A-4147-A177-3AD203B41FA5}">
                      <a16:colId xmlns:a16="http://schemas.microsoft.com/office/drawing/2014/main" val="20003"/>
                    </a:ext>
                  </a:extLst>
                </a:gridCol>
                <a:gridCol w="528682">
                  <a:extLst>
                    <a:ext uri="{9D8B030D-6E8A-4147-A177-3AD203B41FA5}">
                      <a16:colId xmlns:a16="http://schemas.microsoft.com/office/drawing/2014/main" val="20004"/>
                    </a:ext>
                  </a:extLst>
                </a:gridCol>
                <a:gridCol w="226578">
                  <a:extLst>
                    <a:ext uri="{9D8B030D-6E8A-4147-A177-3AD203B41FA5}">
                      <a16:colId xmlns:a16="http://schemas.microsoft.com/office/drawing/2014/main" val="20005"/>
                    </a:ext>
                  </a:extLst>
                </a:gridCol>
                <a:gridCol w="302104">
                  <a:extLst>
                    <a:ext uri="{9D8B030D-6E8A-4147-A177-3AD203B41FA5}">
                      <a16:colId xmlns:a16="http://schemas.microsoft.com/office/drawing/2014/main" val="20006"/>
                    </a:ext>
                  </a:extLst>
                </a:gridCol>
                <a:gridCol w="484850">
                  <a:extLst>
                    <a:ext uri="{9D8B030D-6E8A-4147-A177-3AD203B41FA5}">
                      <a16:colId xmlns:a16="http://schemas.microsoft.com/office/drawing/2014/main" val="20007"/>
                    </a:ext>
                  </a:extLst>
                </a:gridCol>
              </a:tblGrid>
              <a:tr h="428625">
                <a:tc>
                  <a:txBody>
                    <a:bodyPr/>
                    <a:lstStyle/>
                    <a:p>
                      <a:pPr algn="ctr"/>
                      <a:r>
                        <a:rPr lang="en-US" dirty="0"/>
                        <a:t>a</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DD7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b</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dirty="0"/>
                        <a:t>15</a:t>
                      </a:r>
                    </a:p>
                  </a:txBody>
                  <a:tcPr anchor="ctr">
                    <a:lnL w="12700" cap="flat" cmpd="sng" algn="ctr">
                      <a:solidFill>
                        <a:schemeClr val="tx1"/>
                      </a:solidFill>
                      <a:prstDash val="solid"/>
                      <a:round/>
                      <a:headEnd type="none" w="med" len="med"/>
                      <a:tailEnd type="none" w="med" len="med"/>
                    </a:lnL>
                    <a:solidFill>
                      <a:srgbClr val="B0DD7F"/>
                    </a:solidFill>
                  </a:tcPr>
                </a:tc>
                <a:tc>
                  <a:txBody>
                    <a:bodyPr/>
                    <a:lstStyle/>
                    <a:p>
                      <a:pPr algn="ctr"/>
                      <a:endParaRPr lang="en-US" dirty="0"/>
                    </a:p>
                  </a:txBody>
                  <a:tcPr anchor="ctr">
                    <a:lnR w="12700" cmpd="sng">
                      <a:noFill/>
                    </a:lnR>
                    <a:lnT w="12700" cap="flat" cmpd="sng" algn="ctr">
                      <a:noFill/>
                      <a:prstDash val="solid"/>
                      <a:round/>
                      <a:headEnd type="none" w="med" len="med"/>
                      <a:tailEnd type="none" w="med" len="med"/>
                    </a:lnT>
                    <a:lnB w="12700" cmpd="sng">
                      <a:noFill/>
                    </a:lnB>
                  </a:tcPr>
                </a:tc>
                <a:tc>
                  <a:txBody>
                    <a:bodyPr/>
                    <a:lstStyle/>
                    <a:p>
                      <a:pPr algn="ctr"/>
                      <a:r>
                        <a:rPr lang="en-US" dirty="0"/>
                        <a:t>c</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DD7F"/>
                    </a:solidFill>
                  </a:tcPr>
                </a:tc>
                <a:extLst>
                  <a:ext uri="{0D108BD9-81ED-4DB2-BD59-A6C34878D82A}">
                    <a16:rowId xmlns:a16="http://schemas.microsoft.com/office/drawing/2014/main" val="10000"/>
                  </a:ext>
                </a:extLst>
              </a:tr>
              <a:tr h="180974">
                <a:tc>
                  <a:txBody>
                    <a:bodyPr/>
                    <a:lstStyle/>
                    <a:p>
                      <a:pPr algn="ctr"/>
                      <a:endParaRPr lang="en-US" sz="300" dirty="0"/>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sz="300" dirty="0"/>
                    </a:p>
                  </a:txBody>
                  <a:tcPr anchor="ctr">
                    <a:lnL w="12700" cap="flat" cmpd="sng" algn="ctr">
                      <a:noFill/>
                      <a:prstDash val="solid"/>
                      <a:round/>
                      <a:headEnd type="none" w="med" len="med"/>
                      <a:tailEnd type="none" w="med" len="med"/>
                    </a:lnL>
                    <a:lnR w="12700" cmpd="sng">
                      <a:noFill/>
                    </a:lnR>
                  </a:tcPr>
                </a:tc>
                <a:tc>
                  <a:txBody>
                    <a:bodyPr/>
                    <a:lstStyle/>
                    <a:p>
                      <a:pPr algn="ctr"/>
                      <a:endParaRPr lang="en-US" sz="3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300" dirty="0"/>
                    </a:p>
                  </a:txBody>
                  <a:tcPr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8625">
                <a:tc>
                  <a:txBody>
                    <a:bodyPr/>
                    <a:lstStyle/>
                    <a:p>
                      <a:pPr algn="ctr"/>
                      <a:r>
                        <a:rPr lang="en-US" dirty="0"/>
                        <a:t>p</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dirty="0"/>
                        <a:t>q</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solidFill>
                      <a:srgbClr val="F9C091"/>
                    </a:solidFill>
                  </a:tcPr>
                </a:tc>
                <a:tc>
                  <a:txBody>
                    <a:bodyPr/>
                    <a:lstStyle/>
                    <a:p>
                      <a:pPr algn="ctr"/>
                      <a:endParaRPr lang="en-US" dirty="0"/>
                    </a:p>
                  </a:txBody>
                  <a:tcPr anchor="ctr">
                    <a:lnR w="12700" cmpd="sng">
                      <a:noFill/>
                    </a:lnR>
                    <a:lnT w="12700" cmpd="sng">
                      <a:noFill/>
                    </a:lnT>
                    <a:lnB w="12700" cap="flat" cmpd="sng" algn="ctr">
                      <a:noFill/>
                      <a:prstDash val="solid"/>
                      <a:round/>
                      <a:headEnd type="none" w="med" len="med"/>
                      <a:tailEnd type="none" w="med" len="med"/>
                    </a:lnB>
                  </a:tcPr>
                </a:tc>
                <a:tc>
                  <a:txBody>
                    <a:bodyPr/>
                    <a:lstStyle/>
                    <a:p>
                      <a:pPr algn="ctr"/>
                      <a:r>
                        <a:rPr lang="en-US" dirty="0"/>
                        <a:t>r</a:t>
                      </a: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C091"/>
                    </a:solidFill>
                  </a:tcPr>
                </a:tc>
                <a:extLst>
                  <a:ext uri="{0D108BD9-81ED-4DB2-BD59-A6C34878D82A}">
                    <a16:rowId xmlns:a16="http://schemas.microsoft.com/office/drawing/2014/main" val="10002"/>
                  </a:ext>
                </a:extLst>
              </a:tr>
            </a:tbl>
          </a:graphicData>
        </a:graphic>
      </p:graphicFrame>
      <p:cxnSp>
        <p:nvCxnSpPr>
          <p:cNvPr id="17" name="Straight Arrow Connector 16"/>
          <p:cNvCxnSpPr/>
          <p:nvPr/>
        </p:nvCxnSpPr>
        <p:spPr>
          <a:xfrm flipV="1">
            <a:off x="5334000" y="1447840"/>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flipV="1">
            <a:off x="5257800" y="3050693"/>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flipV="1">
            <a:off x="4267200" y="4960871"/>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flipV="1">
            <a:off x="4285421" y="1435003"/>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p:cNvCxnSpPr/>
          <p:nvPr/>
        </p:nvCxnSpPr>
        <p:spPr>
          <a:xfrm flipV="1">
            <a:off x="3240155" y="3061875"/>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flipV="1">
            <a:off x="4260573" y="3086308"/>
            <a:ext cx="6627" cy="428623"/>
          </a:xfrm>
          <a:prstGeom prst="straightConnector1">
            <a:avLst/>
          </a:prstGeom>
          <a:ln w="285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3169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198162"/>
            <a:ext cx="8229600" cy="411162"/>
          </a:xfrm>
        </p:spPr>
        <p:txBody>
          <a:bodyPr>
            <a:normAutofit fontScale="90000"/>
          </a:bodyPr>
          <a:lstStyle/>
          <a:p>
            <a:pPr algn="l"/>
            <a:r>
              <a:rPr lang="en-US" dirty="0"/>
              <a:t>Dereferencing a pointer</a:t>
            </a:r>
          </a:p>
        </p:txBody>
      </p:sp>
      <p:sp>
        <p:nvSpPr>
          <p:cNvPr id="6" name="Content Placeholder 5"/>
          <p:cNvSpPr>
            <a:spLocks noGrp="1"/>
          </p:cNvSpPr>
          <p:nvPr>
            <p:ph idx="1"/>
          </p:nvPr>
        </p:nvSpPr>
        <p:spPr/>
        <p:txBody>
          <a:bodyPr>
            <a:normAutofit/>
          </a:bodyPr>
          <a:lstStyle/>
          <a:p>
            <a:r>
              <a:rPr lang="en-US" dirty="0"/>
              <a:t>The direct value is the address of another memory location.</a:t>
            </a:r>
          </a:p>
          <a:p>
            <a:pPr lvl="1"/>
            <a:r>
              <a:rPr lang="en-US" i="1" dirty="0"/>
              <a:t>A direct assignment to a pointer variable will change the address of the pointer, </a:t>
            </a:r>
            <a:r>
              <a:rPr lang="en-US" b="1" i="1" dirty="0"/>
              <a:t>not</a:t>
            </a:r>
            <a:r>
              <a:rPr lang="en-US" i="1" dirty="0"/>
              <a:t> the value at the address that it is pointing to. </a:t>
            </a:r>
          </a:p>
          <a:p>
            <a:r>
              <a:rPr lang="en-US" dirty="0"/>
              <a:t>The indirect value is the value at that other memory location.</a:t>
            </a:r>
          </a:p>
          <a:p>
            <a:pPr lvl="1"/>
            <a:r>
              <a:rPr lang="en-US" dirty="0"/>
              <a:t>A pointer directly refers to an address , and the * operator on the pointer will allow you to change the value at that memory location via </a:t>
            </a:r>
            <a:r>
              <a:rPr lang="en-US" b="1" i="1" dirty="0"/>
              <a:t>dereferencing (indirection)</a:t>
            </a:r>
            <a:r>
              <a:rPr lang="en-US" dirty="0"/>
              <a:t>.</a:t>
            </a:r>
          </a:p>
          <a:p>
            <a:pPr marL="0" indent="0">
              <a:buNone/>
            </a:pPr>
            <a:endParaRPr lang="en-US" dirty="0"/>
          </a:p>
        </p:txBody>
      </p:sp>
    </p:spTree>
    <p:extLst>
      <p:ext uri="{BB962C8B-B14F-4D97-AF65-F5344CB8AC3E}">
        <p14:creationId xmlns:p14="http://schemas.microsoft.com/office/powerpoint/2010/main" val="3645815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384313" y="160339"/>
            <a:ext cx="8229600" cy="411162"/>
          </a:xfrm>
        </p:spPr>
        <p:txBody>
          <a:bodyPr>
            <a:noAutofit/>
          </a:bodyPr>
          <a:lstStyle/>
          <a:p>
            <a:pPr algn="l"/>
            <a:r>
              <a:rPr lang="en-US"/>
              <a:t>Initialization of pointers</a:t>
            </a:r>
            <a:endParaRPr lang="en-US" dirty="0"/>
          </a:p>
        </p:txBody>
      </p:sp>
      <p:sp>
        <p:nvSpPr>
          <p:cNvPr id="6" name="Content Placeholder 5"/>
          <p:cNvSpPr>
            <a:spLocks noGrp="1"/>
          </p:cNvSpPr>
          <p:nvPr>
            <p:ph idx="1"/>
          </p:nvPr>
        </p:nvSpPr>
        <p:spPr/>
        <p:txBody>
          <a:bodyPr/>
          <a:lstStyle/>
          <a:p>
            <a:r>
              <a:rPr lang="en-US" i="1" dirty="0"/>
              <a:t>Like all variables, </a:t>
            </a:r>
            <a:r>
              <a:rPr lang="en-US" dirty="0"/>
              <a:t>pointers must be initialized before they are used.  </a:t>
            </a:r>
          </a:p>
          <a:p>
            <a:pPr marL="0" indent="0">
              <a:buNone/>
            </a:pPr>
            <a:endParaRPr lang="en-US" dirty="0"/>
          </a:p>
          <a:p>
            <a:pPr marL="800100" lvl="2" indent="0">
              <a:buNone/>
            </a:pPr>
            <a:r>
              <a:rPr lang="en-US" dirty="0" err="1"/>
              <a:t>int</a:t>
            </a:r>
            <a:r>
              <a:rPr lang="en-US" dirty="0"/>
              <a:t> *</a:t>
            </a:r>
            <a:r>
              <a:rPr lang="en-US" dirty="0" err="1"/>
              <a:t>ptr</a:t>
            </a:r>
            <a:r>
              <a:rPr lang="en-US" dirty="0"/>
              <a:t>;</a:t>
            </a:r>
          </a:p>
          <a:p>
            <a:pPr marL="800100" lvl="2" indent="0">
              <a:buNone/>
            </a:pPr>
            <a:endParaRPr lang="en-US" dirty="0"/>
          </a:p>
          <a:p>
            <a:pPr marL="800100" lvl="2" indent="0">
              <a:buNone/>
            </a:pPr>
            <a:endParaRPr lang="en-US" dirty="0"/>
          </a:p>
          <a:p>
            <a:pPr marL="800100" lvl="2" indent="0">
              <a:buNone/>
            </a:pPr>
            <a:endParaRPr lang="en-US" dirty="0"/>
          </a:p>
          <a:p>
            <a:pPr lvl="1" indent="-342900"/>
            <a:r>
              <a:rPr lang="en-US" dirty="0"/>
              <a:t>in this case, </a:t>
            </a:r>
            <a:r>
              <a:rPr lang="en-US" dirty="0" err="1"/>
              <a:t>ptr</a:t>
            </a:r>
            <a:r>
              <a:rPr lang="en-US" dirty="0"/>
              <a:t> may contain a value that is interpreted as a memory address.</a:t>
            </a:r>
          </a:p>
          <a:p>
            <a:pPr lvl="1" indent="-342900"/>
            <a:r>
              <a:rPr lang="en-US" dirty="0"/>
              <a:t>if the memory address does not exist, you will get a run-time error (segmentation fault).</a:t>
            </a:r>
          </a:p>
          <a:p>
            <a:pPr lvl="1" indent="-342900"/>
            <a:r>
              <a:rPr lang="en-US" dirty="0"/>
              <a:t>if the memory address is valid, you will either get a run-time error </a:t>
            </a:r>
            <a:r>
              <a:rPr lang="en-US" u="sng" dirty="0"/>
              <a:t>OR</a:t>
            </a:r>
            <a:r>
              <a:rPr lang="en-US" dirty="0"/>
              <a:t>          </a:t>
            </a:r>
          </a:p>
        </p:txBody>
      </p:sp>
      <p:sp>
        <p:nvSpPr>
          <p:cNvPr id="7" name="TextBox 6"/>
          <p:cNvSpPr txBox="1"/>
          <p:nvPr/>
        </p:nvSpPr>
        <p:spPr>
          <a:xfrm>
            <a:off x="4003813" y="2133600"/>
            <a:ext cx="644387" cy="381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a:t>
            </a:r>
          </a:p>
        </p:txBody>
      </p:sp>
      <p:sp>
        <p:nvSpPr>
          <p:cNvPr id="15" name="Freeform 14"/>
          <p:cNvSpPr/>
          <p:nvPr/>
        </p:nvSpPr>
        <p:spPr>
          <a:xfrm>
            <a:off x="4651513" y="1982409"/>
            <a:ext cx="979419" cy="364774"/>
          </a:xfrm>
          <a:custGeom>
            <a:avLst/>
            <a:gdLst>
              <a:gd name="connsiteX0" fmla="*/ 0 w 979419"/>
              <a:gd name="connsiteY0" fmla="*/ 336721 h 364774"/>
              <a:gd name="connsiteX1" fmla="*/ 490330 w 979419"/>
              <a:gd name="connsiteY1" fmla="*/ 336721 h 364774"/>
              <a:gd name="connsiteX2" fmla="*/ 927652 w 979419"/>
              <a:gd name="connsiteY2" fmla="*/ 45174 h 364774"/>
              <a:gd name="connsiteX3" fmla="*/ 954157 w 979419"/>
              <a:gd name="connsiteY3" fmla="*/ 5417 h 364774"/>
            </a:gdLst>
            <a:ahLst/>
            <a:cxnLst>
              <a:cxn ang="0">
                <a:pos x="connsiteX0" y="connsiteY0"/>
              </a:cxn>
              <a:cxn ang="0">
                <a:pos x="connsiteX1" y="connsiteY1"/>
              </a:cxn>
              <a:cxn ang="0">
                <a:pos x="connsiteX2" y="connsiteY2"/>
              </a:cxn>
              <a:cxn ang="0">
                <a:pos x="connsiteX3" y="connsiteY3"/>
              </a:cxn>
            </a:cxnLst>
            <a:rect l="l" t="t" r="r" b="b"/>
            <a:pathLst>
              <a:path w="979419" h="364774">
                <a:moveTo>
                  <a:pt x="0" y="336721"/>
                </a:moveTo>
                <a:cubicBezTo>
                  <a:pt x="167860" y="361016"/>
                  <a:pt x="335721" y="385312"/>
                  <a:pt x="490330" y="336721"/>
                </a:cubicBezTo>
                <a:cubicBezTo>
                  <a:pt x="644939" y="288130"/>
                  <a:pt x="850348" y="100391"/>
                  <a:pt x="927652" y="45174"/>
                </a:cubicBezTo>
                <a:cubicBezTo>
                  <a:pt x="1004957" y="-10043"/>
                  <a:pt x="979557" y="-2313"/>
                  <a:pt x="954157" y="5417"/>
                </a:cubicBezTo>
              </a:path>
            </a:pathLst>
          </a:custGeom>
          <a:noFill/>
          <a:ln w="19050">
            <a:solidFill>
              <a:srgbClr val="EF0309"/>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rgbClr val="000000"/>
                </a:solidFill>
              </a:ln>
              <a:solidFill>
                <a:srgbClr val="EF0309"/>
              </a:solidFill>
            </a:endParaRPr>
          </a:p>
        </p:txBody>
      </p:sp>
      <p:sp>
        <p:nvSpPr>
          <p:cNvPr id="16" name="TextBox 15"/>
          <p:cNvSpPr txBox="1"/>
          <p:nvPr/>
        </p:nvSpPr>
        <p:spPr>
          <a:xfrm>
            <a:off x="5630932" y="1719094"/>
            <a:ext cx="380999" cy="369332"/>
          </a:xfrm>
          <a:prstGeom prst="rect">
            <a:avLst/>
          </a:prstGeom>
          <a:ln>
            <a:no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US" sz="2400" dirty="0">
                <a:solidFill>
                  <a:srgbClr val="EF0309"/>
                </a:solidFill>
              </a:rPr>
              <a:t>?</a:t>
            </a:r>
          </a:p>
        </p:txBody>
      </p:sp>
      <p:sp>
        <p:nvSpPr>
          <p:cNvPr id="17" name="Oval Callout 16"/>
          <p:cNvSpPr/>
          <p:nvPr/>
        </p:nvSpPr>
        <p:spPr>
          <a:xfrm rot="10800000">
            <a:off x="3014868" y="2665791"/>
            <a:ext cx="1977890" cy="803307"/>
          </a:xfrm>
          <a:prstGeom prst="wedgeEllipseCallou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TextBox 17"/>
          <p:cNvSpPr txBox="1"/>
          <p:nvPr/>
        </p:nvSpPr>
        <p:spPr>
          <a:xfrm>
            <a:off x="3318013" y="2833208"/>
            <a:ext cx="1371600" cy="430887"/>
          </a:xfrm>
          <a:prstGeom prst="rect">
            <a:avLst/>
          </a:prstGeom>
          <a:ln>
            <a:no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en-US" sz="1400" dirty="0">
                <a:solidFill>
                  <a:srgbClr val="EF0309"/>
                </a:solidFill>
              </a:rPr>
              <a:t>pointer to unknown location</a:t>
            </a:r>
          </a:p>
        </p:txBody>
      </p:sp>
    </p:spTree>
    <p:extLst>
      <p:ext uri="{BB962C8B-B14F-4D97-AF65-F5344CB8AC3E}">
        <p14:creationId xmlns:p14="http://schemas.microsoft.com/office/powerpoint/2010/main" val="89151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19454" y="1337848"/>
            <a:ext cx="8505092" cy="5037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Example of a common error: failure to   </a:t>
            </a:r>
          </a:p>
          <a:p>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initialize a pointer before using it. This </a:t>
            </a:r>
          </a:p>
          <a:p>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program is is FATALLY flawed.... </a:t>
            </a:r>
          </a:p>
          <a:p>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a:t>
            </a:r>
          </a:p>
          <a:p>
            <a:endPar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endParaRPr>
          </a:p>
          <a:p>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int</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main() {</a:t>
            </a:r>
          </a:p>
          <a:p>
            <a:pPr lvl="1">
              <a:spcAft>
                <a:spcPts val="200"/>
              </a:spcAft>
            </a:pPr>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int</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a:t>
            </a:r>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ptr</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a:t>
            </a:r>
          </a:p>
          <a:p>
            <a:pPr lvl="1">
              <a:spcBef>
                <a:spcPts val="400"/>
              </a:spcBef>
              <a:spcAft>
                <a:spcPts val="400"/>
              </a:spcAft>
            </a:pPr>
            <a:r>
              <a:rPr lang="en-US" sz="2200" dirty="0">
                <a:solidFill>
                  <a:srgbClr val="FF0000"/>
                </a:solidFill>
                <a:latin typeface="Courier New" panose="02070309020205020404" pitchFamily="49" charset="0"/>
                <a:ea typeface="Tahoma" panose="020B0604030504040204" pitchFamily="34" charset="0"/>
                <a:cs typeface="Courier New" panose="02070309020205020404" pitchFamily="49" charset="0"/>
              </a:rPr>
              <a:t>*</a:t>
            </a:r>
            <a:r>
              <a:rPr lang="en-US" sz="2200" dirty="0" err="1">
                <a:solidFill>
                  <a:srgbClr val="FF0000"/>
                </a:solidFill>
                <a:latin typeface="Courier New" panose="02070309020205020404" pitchFamily="49" charset="0"/>
                <a:ea typeface="Tahoma" panose="020B0604030504040204" pitchFamily="34" charset="0"/>
                <a:cs typeface="Courier New" panose="02070309020205020404" pitchFamily="49" charset="0"/>
              </a:rPr>
              <a:t>ptr</a:t>
            </a:r>
            <a:r>
              <a:rPr lang="en-US" sz="2200" dirty="0">
                <a:solidFill>
                  <a:srgbClr val="FF0000"/>
                </a:solidFill>
                <a:latin typeface="Courier New" panose="02070309020205020404" pitchFamily="49" charset="0"/>
                <a:ea typeface="Tahoma" panose="020B0604030504040204" pitchFamily="34" charset="0"/>
                <a:cs typeface="Courier New" panose="02070309020205020404" pitchFamily="49" charset="0"/>
              </a:rPr>
              <a:t> = 99;        // </a:t>
            </a:r>
            <a:r>
              <a:rPr lang="en-US" sz="2200" dirty="0" err="1">
                <a:solidFill>
                  <a:srgbClr val="FF0000"/>
                </a:solidFill>
                <a:latin typeface="Courier New" panose="02070309020205020404" pitchFamily="49" charset="0"/>
                <a:ea typeface="Tahoma" panose="020B0604030504040204" pitchFamily="34" charset="0"/>
                <a:cs typeface="Courier New" panose="02070309020205020404" pitchFamily="49" charset="0"/>
              </a:rPr>
              <a:t>ptr</a:t>
            </a:r>
            <a:r>
              <a:rPr lang="en-US" sz="2200" dirty="0">
                <a:solidFill>
                  <a:srgbClr val="FF0000"/>
                </a:solidFill>
                <a:latin typeface="Courier New" panose="02070309020205020404" pitchFamily="49" charset="0"/>
                <a:ea typeface="Tahoma" panose="020B0604030504040204" pitchFamily="34" charset="0"/>
                <a:cs typeface="Courier New" panose="02070309020205020404" pitchFamily="49" charset="0"/>
              </a:rPr>
              <a:t> has not been initialized</a:t>
            </a:r>
          </a:p>
          <a:p>
            <a:pPr lvl="1">
              <a:spcAft>
                <a:spcPts val="200"/>
              </a:spcAft>
            </a:pPr>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printf</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a:t>
            </a:r>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val</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of *</a:t>
            </a:r>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ptr</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 %d and </a:t>
            </a:r>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ptr</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is %p \n",   </a:t>
            </a:r>
          </a:p>
          <a:p>
            <a:pPr lvl="1">
              <a:spcAft>
                <a:spcPts val="200"/>
              </a:spcAft>
            </a:pP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a:t>
            </a:r>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ptr</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 </a:t>
            </a:r>
            <a:r>
              <a:rPr lang="en-US" sz="2200" dirty="0" err="1">
                <a:solidFill>
                  <a:srgbClr val="0000CC"/>
                </a:solidFill>
                <a:latin typeface="Courier New" panose="02070309020205020404" pitchFamily="49" charset="0"/>
                <a:ea typeface="Tahoma" panose="020B0604030504040204" pitchFamily="34" charset="0"/>
                <a:cs typeface="Courier New" panose="02070309020205020404" pitchFamily="49" charset="0"/>
              </a:rPr>
              <a:t>ptr</a:t>
            </a: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a:t>
            </a:r>
          </a:p>
          <a:p>
            <a:pPr lvl="1">
              <a:spcAft>
                <a:spcPts val="200"/>
              </a:spcAft>
            </a:pPr>
            <a:endPar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endParaRPr>
          </a:p>
          <a:p>
            <a:pPr lvl="1">
              <a:spcAft>
                <a:spcPts val="200"/>
              </a:spcAft>
            </a:pP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return 0;</a:t>
            </a:r>
          </a:p>
          <a:p>
            <a:pPr>
              <a:spcAft>
                <a:spcPts val="200"/>
              </a:spcAft>
            </a:pPr>
            <a:r>
              <a:rPr lang="en-US" sz="2200" dirty="0">
                <a:solidFill>
                  <a:srgbClr val="0000CC"/>
                </a:solidFill>
                <a:latin typeface="Courier New" panose="02070309020205020404" pitchFamily="49" charset="0"/>
                <a:ea typeface="Tahoma" panose="020B0604030504040204" pitchFamily="34" charset="0"/>
                <a:cs typeface="Courier New" panose="02070309020205020404" pitchFamily="49" charset="0"/>
              </a:rPr>
              <a:t>}</a:t>
            </a:r>
          </a:p>
        </p:txBody>
      </p:sp>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1000" y="152400"/>
            <a:ext cx="6248400" cy="584775"/>
          </a:xfrm>
          <a:prstGeom prst="rect">
            <a:avLst/>
          </a:prstGeom>
        </p:spPr>
        <p:txBody>
          <a:bodyPr wrap="square">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Initialization of pointers</a:t>
            </a:r>
          </a:p>
        </p:txBody>
      </p:sp>
    </p:spTree>
    <p:extLst>
      <p:ext uri="{BB962C8B-B14F-4D97-AF65-F5344CB8AC3E}">
        <p14:creationId xmlns:p14="http://schemas.microsoft.com/office/powerpoint/2010/main" val="2375488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99143" y="950870"/>
            <a:ext cx="8763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latin typeface="Tahoma" panose="020B0604030504040204" pitchFamily="34" charset="0"/>
                <a:ea typeface="Tahoma" panose="020B0604030504040204" pitchFamily="34" charset="0"/>
                <a:cs typeface="Tahoma" panose="020B0604030504040204" pitchFamily="34" charset="0"/>
              </a:rPr>
              <a:t>The program </a:t>
            </a:r>
            <a:r>
              <a:rPr lang="en-US" sz="2400" i="1" dirty="0">
                <a:solidFill>
                  <a:srgbClr val="FF0000"/>
                </a:solidFill>
                <a:latin typeface="Tahoma" panose="020B0604030504040204" pitchFamily="34" charset="0"/>
                <a:ea typeface="Tahoma" panose="020B0604030504040204" pitchFamily="34" charset="0"/>
                <a:cs typeface="Tahoma" panose="020B0604030504040204" pitchFamily="34" charset="0"/>
              </a:rPr>
              <a:t>may appear</a:t>
            </a:r>
            <a:r>
              <a:rPr lang="en-US" sz="2400" i="1" dirty="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to work at times, if the address </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stored in </a:t>
            </a:r>
            <a:r>
              <a:rPr lang="en-US" sz="2400" dirty="0" err="1">
                <a:solidFill>
                  <a:srgbClr val="0000CC"/>
                </a:solidFill>
                <a:latin typeface="Tahoma" panose="020B0604030504040204" pitchFamily="34" charset="0"/>
                <a:ea typeface="Tahoma" panose="020B0604030504040204" pitchFamily="34" charset="0"/>
                <a:cs typeface="Tahoma" panose="020B0604030504040204" pitchFamily="34" charset="0"/>
              </a:rPr>
              <a:t>ptr</a:t>
            </a:r>
            <a:r>
              <a:rPr lang="en-US" sz="2400" dirty="0">
                <a:solidFill>
                  <a:srgbClr val="0000CC"/>
                </a:solidFill>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just happens to be a legal address in the address space of this program. Unfortunately, it </a:t>
            </a:r>
            <a:r>
              <a:rPr lang="en-US" sz="2400" i="1" dirty="0">
                <a:latin typeface="Tahoma" panose="020B0604030504040204" pitchFamily="34" charset="0"/>
                <a:ea typeface="Tahoma" panose="020B0604030504040204" pitchFamily="34" charset="0"/>
                <a:cs typeface="Tahoma" panose="020B0604030504040204" pitchFamily="34" charset="0"/>
              </a:rPr>
              <a:t>may </a:t>
            </a:r>
            <a:r>
              <a:rPr lang="en-US" sz="2400" dirty="0">
                <a:latin typeface="Tahoma" panose="020B0604030504040204" pitchFamily="34" charset="0"/>
                <a:ea typeface="Tahoma" panose="020B0604030504040204" pitchFamily="34" charset="0"/>
                <a:cs typeface="Tahoma" panose="020B0604030504040204" pitchFamily="34" charset="0"/>
              </a:rPr>
              <a:t>be the address of some other variable whose value is now 99!!!</a:t>
            </a:r>
          </a:p>
          <a:p>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dirty="0">
                <a:latin typeface="Tahoma" panose="020B0604030504040204" pitchFamily="34" charset="0"/>
                <a:ea typeface="Tahoma" panose="020B0604030504040204" pitchFamily="34" charset="0"/>
                <a:cs typeface="Tahoma" panose="020B0604030504040204" pitchFamily="34" charset="0"/>
              </a:rPr>
              <a:t>This situation is commonly referred to as a </a:t>
            </a:r>
            <a:r>
              <a:rPr lang="en-US" sz="2400" i="1" dirty="0">
                <a:solidFill>
                  <a:srgbClr val="FF0000"/>
                </a:solidFill>
                <a:latin typeface="Tahoma" panose="020B0604030504040204" pitchFamily="34" charset="0"/>
                <a:ea typeface="Tahoma" panose="020B0604030504040204" pitchFamily="34" charset="0"/>
                <a:cs typeface="Tahoma" panose="020B0604030504040204" pitchFamily="34" charset="0"/>
              </a:rPr>
              <a:t>loose pointer </a:t>
            </a:r>
            <a:r>
              <a:rPr lang="en-US" sz="2400" dirty="0">
                <a:latin typeface="Tahoma" panose="020B0604030504040204" pitchFamily="34" charset="0"/>
                <a:ea typeface="Tahoma" panose="020B0604030504040204" pitchFamily="34" charset="0"/>
                <a:cs typeface="Tahoma" panose="020B0604030504040204" pitchFamily="34" charset="0"/>
              </a:rPr>
              <a:t>and bugs such as these may be </a:t>
            </a:r>
            <a:r>
              <a:rPr lang="en-US" sz="2400" i="1" dirty="0">
                <a:solidFill>
                  <a:srgbClr val="FF0000"/>
                </a:solidFill>
                <a:latin typeface="Tahoma" panose="020B0604030504040204" pitchFamily="34" charset="0"/>
                <a:ea typeface="Tahoma" panose="020B0604030504040204" pitchFamily="34" charset="0"/>
                <a:cs typeface="Tahoma" panose="020B0604030504040204" pitchFamily="34" charset="0"/>
              </a:rPr>
              <a:t>very</a:t>
            </a:r>
            <a:r>
              <a:rPr lang="en-US" sz="2400" i="1" dirty="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hard to find.</a:t>
            </a:r>
          </a:p>
        </p:txBody>
      </p:sp>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81000" y="152400"/>
            <a:ext cx="6248400" cy="584775"/>
          </a:xfrm>
          <a:prstGeom prst="rect">
            <a:avLst/>
          </a:prstGeom>
        </p:spPr>
        <p:txBody>
          <a:bodyPr wrap="square">
            <a:spAutoFit/>
          </a:bodyPr>
          <a:lstStyle/>
          <a:p>
            <a:r>
              <a:rPr lang="en-US" sz="3200" dirty="0">
                <a:latin typeface="Tahoma" panose="020B0604030504040204" pitchFamily="34" charset="0"/>
                <a:ea typeface="Tahoma" panose="020B0604030504040204" pitchFamily="34" charset="0"/>
                <a:cs typeface="Tahoma" panose="020B0604030504040204" pitchFamily="34" charset="0"/>
              </a:rPr>
              <a:t>Initialization of pointers</a:t>
            </a:r>
          </a:p>
        </p:txBody>
      </p:sp>
    </p:spTree>
    <p:extLst>
      <p:ext uri="{BB962C8B-B14F-4D97-AF65-F5344CB8AC3E}">
        <p14:creationId xmlns:p14="http://schemas.microsoft.com/office/powerpoint/2010/main" val="1298484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lstStyle/>
          <a:p>
            <a:pPr marL="0" indent="0">
              <a:spcAft>
                <a:spcPts val="1200"/>
              </a:spcAft>
              <a:buNone/>
            </a:pPr>
            <a:r>
              <a:rPr lang="en-US" dirty="0"/>
              <a:t>Never </a:t>
            </a:r>
            <a:r>
              <a:rPr lang="en-US" i="1" dirty="0">
                <a:solidFill>
                  <a:srgbClr val="FF0000"/>
                </a:solidFill>
              </a:rPr>
              <a:t>declare</a:t>
            </a:r>
            <a:r>
              <a:rPr lang="en-US" i="1" dirty="0"/>
              <a:t> </a:t>
            </a:r>
            <a:r>
              <a:rPr lang="en-US" dirty="0"/>
              <a:t>a pointer without </a:t>
            </a:r>
            <a:r>
              <a:rPr lang="en-US" i="1" dirty="0">
                <a:solidFill>
                  <a:srgbClr val="FF0000"/>
                </a:solidFill>
              </a:rPr>
              <a:t>initializing</a:t>
            </a:r>
            <a:r>
              <a:rPr lang="en-US" i="1" dirty="0"/>
              <a:t> </a:t>
            </a:r>
            <a:r>
              <a:rPr lang="en-US" dirty="0"/>
              <a:t>it in the declaration.</a:t>
            </a:r>
          </a:p>
          <a:p>
            <a:pPr marL="0" indent="0">
              <a:spcAft>
                <a:spcPts val="1200"/>
              </a:spcAft>
              <a:buNone/>
            </a:pPr>
            <a:r>
              <a:rPr lang="en-US" dirty="0"/>
              <a:t>     </a:t>
            </a:r>
            <a:r>
              <a:rPr lang="en-US" dirty="0" err="1">
                <a:solidFill>
                  <a:srgbClr val="0000CC"/>
                </a:solidFill>
              </a:rPr>
              <a:t>int</a:t>
            </a:r>
            <a:r>
              <a:rPr lang="en-US" dirty="0">
                <a:solidFill>
                  <a:srgbClr val="0000CC"/>
                </a:solidFill>
              </a:rPr>
              <a:t> x;</a:t>
            </a:r>
          </a:p>
          <a:p>
            <a:pPr marL="0" indent="0">
              <a:spcAft>
                <a:spcPts val="1200"/>
              </a:spcAft>
              <a:buNone/>
            </a:pPr>
            <a:r>
              <a:rPr lang="en-US" dirty="0">
                <a:solidFill>
                  <a:srgbClr val="0000CC"/>
                </a:solidFill>
              </a:rPr>
              <a:t>     </a:t>
            </a:r>
            <a:r>
              <a:rPr lang="en-US" dirty="0" err="1">
                <a:solidFill>
                  <a:srgbClr val="0000CC"/>
                </a:solidFill>
              </a:rPr>
              <a:t>int</a:t>
            </a:r>
            <a:r>
              <a:rPr lang="en-US" dirty="0">
                <a:solidFill>
                  <a:srgbClr val="0000CC"/>
                </a:solidFill>
              </a:rPr>
              <a:t> *</a:t>
            </a:r>
            <a:r>
              <a:rPr lang="en-US" dirty="0" err="1">
                <a:solidFill>
                  <a:srgbClr val="0000CC"/>
                </a:solidFill>
              </a:rPr>
              <a:t>xptr</a:t>
            </a:r>
            <a:r>
              <a:rPr lang="en-US" dirty="0">
                <a:solidFill>
                  <a:srgbClr val="0000CC"/>
                </a:solidFill>
              </a:rPr>
              <a:t> = &amp;x;</a:t>
            </a:r>
            <a:endParaRPr lang="en-US" dirty="0"/>
          </a:p>
          <a:p>
            <a:pPr marL="457200" lvl="1" indent="0">
              <a:buNone/>
            </a:pPr>
            <a:r>
              <a:rPr lang="en-US" dirty="0" err="1">
                <a:solidFill>
                  <a:srgbClr val="0000CC"/>
                </a:solidFill>
              </a:rPr>
              <a:t>int</a:t>
            </a:r>
            <a:r>
              <a:rPr lang="en-US" dirty="0">
                <a:solidFill>
                  <a:srgbClr val="0000CC"/>
                </a:solidFill>
              </a:rPr>
              <a:t> *</a:t>
            </a:r>
            <a:r>
              <a:rPr lang="en-US" dirty="0" err="1">
                <a:solidFill>
                  <a:srgbClr val="0000CC"/>
                </a:solidFill>
              </a:rPr>
              <a:t>ptr</a:t>
            </a:r>
            <a:r>
              <a:rPr lang="en-US" dirty="0">
                <a:solidFill>
                  <a:srgbClr val="0000CC"/>
                </a:solidFill>
              </a:rPr>
              <a:t> = NULL;</a:t>
            </a:r>
          </a:p>
          <a:p>
            <a:pPr marL="457200" lvl="1" indent="0">
              <a:buNone/>
            </a:pPr>
            <a:endParaRPr lang="en-US" dirty="0">
              <a:solidFill>
                <a:srgbClr val="0000CC"/>
              </a:solidFill>
            </a:endParaRPr>
          </a:p>
        </p:txBody>
      </p:sp>
      <p:sp>
        <p:nvSpPr>
          <p:cNvPr id="7" name="Title 6"/>
          <p:cNvSpPr>
            <a:spLocks noGrp="1"/>
          </p:cNvSpPr>
          <p:nvPr>
            <p:ph type="title"/>
          </p:nvPr>
        </p:nvSpPr>
        <p:spPr>
          <a:xfrm>
            <a:off x="457200" y="218609"/>
            <a:ext cx="8229600" cy="523220"/>
          </a:xfrm>
          <a:prstGeom prst="rect">
            <a:avLst/>
          </a:prstGeom>
        </p:spPr>
        <p:txBody>
          <a:bodyPr wrap="square">
            <a:sp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Minimizing latent loose pointer problems</a:t>
            </a:r>
          </a:p>
        </p:txBody>
      </p:sp>
    </p:spTree>
    <p:extLst>
      <p:ext uri="{BB962C8B-B14F-4D97-AF65-F5344CB8AC3E}">
        <p14:creationId xmlns:p14="http://schemas.microsoft.com/office/powerpoint/2010/main" val="3719317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09337" y="1175265"/>
            <a:ext cx="7872663"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main(void) {</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y = 12;</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 </a:t>
            </a:r>
            <a:r>
              <a:rPr lang="en-US" sz="2000" dirty="0" err="1">
                <a:latin typeface="Courier New" panose="02070309020205020404" pitchFamily="49" charset="0"/>
                <a:cs typeface="Courier New" panose="02070309020205020404" pitchFamily="49" charset="0"/>
              </a:rPr>
              <a:t>ptr</a:t>
            </a:r>
            <a:r>
              <a:rPr lang="en-US" sz="2000" dirty="0">
                <a:latin typeface="Courier New" panose="02070309020205020404" pitchFamily="49" charset="0"/>
                <a:cs typeface="Courier New" panose="02070309020205020404" pitchFamily="49" charset="0"/>
              </a:rPr>
              <a:t> = &amp;y;</a:t>
            </a:r>
            <a:br>
              <a:rPr lang="en-US" sz="2000" dirty="0">
                <a:latin typeface="Courier New" panose="02070309020205020404" pitchFamily="49" charset="0"/>
                <a:cs typeface="Courier New" panose="02070309020205020404" pitchFamily="49" charset="0"/>
              </a:rPr>
            </a:br>
            <a:endParaRPr lang="en-US" sz="2000" dirty="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("y is %d\n", y);</a:t>
            </a:r>
          </a:p>
          <a:p>
            <a:endParaRPr lang="en-US" sz="2000" dirty="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ptr</a:t>
            </a:r>
            <a:r>
              <a:rPr lang="en-US" sz="2000" dirty="0">
                <a:latin typeface="Courier New" panose="02070309020205020404" pitchFamily="49" charset="0"/>
                <a:cs typeface="Courier New" panose="02070309020205020404" pitchFamily="49" charset="0"/>
              </a:rPr>
              <a:t> = 99;</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("now y is %d\n\n", y);</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("address of y is:    %p\n", &amp;y);</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("contents of </a:t>
            </a:r>
            <a:r>
              <a:rPr lang="en-US" sz="2000" dirty="0" err="1">
                <a:latin typeface="Courier New" panose="02070309020205020404" pitchFamily="49" charset="0"/>
                <a:cs typeface="Courier New" panose="02070309020205020404" pitchFamily="49" charset="0"/>
              </a:rPr>
              <a:t>ptr</a:t>
            </a:r>
            <a:r>
              <a:rPr lang="en-US" sz="2000" dirty="0">
                <a:latin typeface="Courier New" panose="02070309020205020404" pitchFamily="49" charset="0"/>
                <a:cs typeface="Courier New" panose="02070309020205020404" pitchFamily="49" charset="0"/>
              </a:rPr>
              <a:t> is: %p\n", </a:t>
            </a:r>
            <a:r>
              <a:rPr lang="en-US" sz="2000" dirty="0" err="1">
                <a:latin typeface="Courier New" panose="02070309020205020404" pitchFamily="49" charset="0"/>
                <a:cs typeface="Courier New" panose="02070309020205020404" pitchFamily="49" charset="0"/>
              </a:rPr>
              <a:t>ptr</a:t>
            </a:r>
            <a:r>
              <a:rPr lang="en-US" sz="2000" dirty="0">
                <a:latin typeface="Courier New" panose="02070309020205020404" pitchFamily="49" charset="0"/>
                <a:cs typeface="Courier New" panose="02070309020205020404" pitchFamily="49" charset="0"/>
              </a:rPr>
              <a:t>);</a:t>
            </a:r>
          </a:p>
          <a:p>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printf</a:t>
            </a:r>
            <a:r>
              <a:rPr lang="en-US" sz="2000" dirty="0">
                <a:latin typeface="Courier New" panose="02070309020205020404" pitchFamily="49" charset="0"/>
                <a:cs typeface="Courier New" panose="02070309020205020404" pitchFamily="49" charset="0"/>
              </a:rPr>
              <a:t>("address of </a:t>
            </a:r>
            <a:r>
              <a:rPr lang="en-US" sz="2000" dirty="0" err="1">
                <a:latin typeface="Courier New" panose="02070309020205020404" pitchFamily="49" charset="0"/>
                <a:cs typeface="Courier New" panose="02070309020205020404" pitchFamily="49" charset="0"/>
              </a:rPr>
              <a:t>ptr</a:t>
            </a:r>
            <a:r>
              <a:rPr lang="en-US" sz="2000" dirty="0">
                <a:latin typeface="Courier New" panose="02070309020205020404" pitchFamily="49" charset="0"/>
                <a:cs typeface="Courier New" panose="02070309020205020404" pitchFamily="49" charset="0"/>
              </a:rPr>
              <a:t> is:  %p\n", &amp;</a:t>
            </a:r>
            <a:r>
              <a:rPr lang="en-US" sz="2000" dirty="0" err="1">
                <a:latin typeface="Courier New" panose="02070309020205020404" pitchFamily="49" charset="0"/>
                <a:cs typeface="Courier New" panose="02070309020205020404" pitchFamily="49" charset="0"/>
              </a:rPr>
              <a:t>ptr</a:t>
            </a:r>
            <a:r>
              <a:rPr lang="en-US" sz="2000" dirty="0">
                <a:latin typeface="Courier New" panose="02070309020205020404" pitchFamily="49" charset="0"/>
                <a:cs typeface="Courier New" panose="02070309020205020404" pitchFamily="49" charset="0"/>
              </a:rPr>
              <a:t>);</a:t>
            </a:r>
          </a:p>
          <a:p>
            <a:br>
              <a:rPr lang="en-US" sz="2000" dirty="0">
                <a:latin typeface="Courier New" panose="02070309020205020404" pitchFamily="49" charset="0"/>
                <a:cs typeface="Courier New" panose="02070309020205020404" pitchFamily="49" charset="0"/>
              </a:rPr>
            </a:br>
            <a:endParaRPr lang="en-US" sz="2000" dirty="0">
              <a:latin typeface="Courier New" panose="02070309020205020404" pitchFamily="49" charset="0"/>
              <a:cs typeface="Courier New" panose="02070309020205020404" pitchFamily="49" charset="0"/>
            </a:endParaRPr>
          </a:p>
          <a:p>
            <a:r>
              <a:rPr lang="en-US" sz="2000" dirty="0">
                <a:latin typeface="Courier New" panose="02070309020205020404" pitchFamily="49" charset="0"/>
                <a:cs typeface="Courier New" panose="02070309020205020404" pitchFamily="49" charset="0"/>
              </a:rPr>
              <a:t>   return 0;</a:t>
            </a:r>
          </a:p>
          <a:p>
            <a:r>
              <a:rPr lang="en-US" sz="2000" dirty="0">
                <a:latin typeface="Courier New" panose="02070309020205020404" pitchFamily="49" charset="0"/>
                <a:cs typeface="Courier New" panose="02070309020205020404" pitchFamily="49" charset="0"/>
              </a:rPr>
              <a:t>}</a:t>
            </a:r>
          </a:p>
        </p:txBody>
      </p:sp>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9337" y="157655"/>
            <a:ext cx="7644063" cy="523220"/>
          </a:xfrm>
          <a:prstGeom prst="rect">
            <a:avLst/>
          </a:prstGeom>
        </p:spPr>
        <p:txBody>
          <a:bodyPr wrap="square">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Correct use of the pointer</a:t>
            </a:r>
          </a:p>
        </p:txBody>
      </p:sp>
    </p:spTree>
    <p:extLst>
      <p:ext uri="{BB962C8B-B14F-4D97-AF65-F5344CB8AC3E}">
        <p14:creationId xmlns:p14="http://schemas.microsoft.com/office/powerpoint/2010/main" val="1956945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97114" y="1470756"/>
            <a:ext cx="8610600" cy="3585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200" dirty="0" err="1">
                <a:solidFill>
                  <a:srgbClr val="FF0000"/>
                </a:solidFill>
              </a:rPr>
              <a:t>gcc</a:t>
            </a:r>
            <a:r>
              <a:rPr lang="en-US" sz="2200" dirty="0">
                <a:solidFill>
                  <a:srgbClr val="FF0000"/>
                </a:solidFill>
              </a:rPr>
              <a:t> -Wall -o </a:t>
            </a:r>
            <a:r>
              <a:rPr lang="en-US" sz="2200" dirty="0" err="1">
                <a:solidFill>
                  <a:srgbClr val="FF0000"/>
                </a:solidFill>
              </a:rPr>
              <a:t>ptrEx</a:t>
            </a:r>
            <a:r>
              <a:rPr lang="en-US" sz="2200" dirty="0">
                <a:solidFill>
                  <a:srgbClr val="FF0000"/>
                </a:solidFill>
              </a:rPr>
              <a:t> pointerEx1.c</a:t>
            </a:r>
          </a:p>
          <a:p>
            <a:pPr>
              <a:spcBef>
                <a:spcPts val="300"/>
              </a:spcBef>
            </a:pPr>
            <a:r>
              <a:rPr lang="en-US" sz="2200" dirty="0">
                <a:solidFill>
                  <a:srgbClr val="EF0309"/>
                </a:solidFill>
                <a:latin typeface="+mj-lt"/>
                <a:ea typeface="Tahoma" panose="020B0604030504040204" pitchFamily="34" charset="0"/>
                <a:cs typeface="Tahoma" panose="020B0604030504040204" pitchFamily="34" charset="0"/>
              </a:rPr>
              <a:t>./</a:t>
            </a:r>
            <a:r>
              <a:rPr lang="en-US" sz="2200" dirty="0" err="1">
                <a:solidFill>
                  <a:srgbClr val="EF0309"/>
                </a:solidFill>
                <a:latin typeface="+mj-lt"/>
                <a:ea typeface="Tahoma" panose="020B0604030504040204" pitchFamily="34" charset="0"/>
                <a:cs typeface="Tahoma" panose="020B0604030504040204" pitchFamily="34" charset="0"/>
              </a:rPr>
              <a:t>ptrEx</a:t>
            </a:r>
            <a:endParaRPr lang="en-US" sz="2200" dirty="0">
              <a:solidFill>
                <a:srgbClr val="EF0309"/>
              </a:solidFill>
              <a:latin typeface="+mj-lt"/>
              <a:ea typeface="Tahoma" panose="020B0604030504040204" pitchFamily="34" charset="0"/>
              <a:cs typeface="Tahoma" panose="020B0604030504040204" pitchFamily="34" charset="0"/>
            </a:endParaRPr>
          </a:p>
          <a:p>
            <a:r>
              <a:rPr lang="en-US" sz="2200" dirty="0">
                <a:solidFill>
                  <a:srgbClr val="FF0000"/>
                </a:solidFill>
              </a:rPr>
              <a:t>y is 12</a:t>
            </a:r>
          </a:p>
          <a:p>
            <a:r>
              <a:rPr lang="en-US" sz="2200" dirty="0">
                <a:solidFill>
                  <a:srgbClr val="FF0000"/>
                </a:solidFill>
              </a:rPr>
              <a:t>now y is 99</a:t>
            </a:r>
          </a:p>
          <a:p>
            <a:br>
              <a:rPr lang="en-US" sz="2200" dirty="0">
                <a:solidFill>
                  <a:srgbClr val="FF0000"/>
                </a:solidFill>
              </a:rPr>
            </a:br>
            <a:endParaRPr lang="en-US" sz="2200" dirty="0">
              <a:solidFill>
                <a:srgbClr val="FF0000"/>
              </a:solidFill>
            </a:endParaRPr>
          </a:p>
          <a:p>
            <a:r>
              <a:rPr lang="en-US" sz="2200" dirty="0">
                <a:solidFill>
                  <a:srgbClr val="FF0000"/>
                </a:solidFill>
              </a:rPr>
              <a:t>address of y is:      0x7ffc8f8db98c</a:t>
            </a:r>
          </a:p>
          <a:p>
            <a:r>
              <a:rPr lang="en-US" sz="2200" dirty="0">
                <a:solidFill>
                  <a:srgbClr val="FF0000"/>
                </a:solidFill>
              </a:rPr>
              <a:t>contents of </a:t>
            </a:r>
            <a:r>
              <a:rPr lang="en-US" sz="2200" dirty="0" err="1">
                <a:solidFill>
                  <a:srgbClr val="FF0000"/>
                </a:solidFill>
              </a:rPr>
              <a:t>ptr</a:t>
            </a:r>
            <a:r>
              <a:rPr lang="en-US" sz="2200" dirty="0">
                <a:solidFill>
                  <a:srgbClr val="FF0000"/>
                </a:solidFill>
              </a:rPr>
              <a:t> is: 0x7ffc8f8db98c</a:t>
            </a:r>
          </a:p>
          <a:p>
            <a:r>
              <a:rPr lang="en-US" sz="2200" dirty="0">
                <a:solidFill>
                  <a:srgbClr val="FF0000"/>
                </a:solidFill>
              </a:rPr>
              <a:t>address of </a:t>
            </a:r>
            <a:r>
              <a:rPr lang="en-US" sz="2200" dirty="0" err="1">
                <a:solidFill>
                  <a:srgbClr val="FF0000"/>
                </a:solidFill>
              </a:rPr>
              <a:t>ptr</a:t>
            </a:r>
            <a:r>
              <a:rPr lang="en-US" sz="2200" dirty="0">
                <a:solidFill>
                  <a:srgbClr val="FF0000"/>
                </a:solidFill>
              </a:rPr>
              <a:t> is:   0x7ffc8f8db990</a:t>
            </a:r>
          </a:p>
          <a:p>
            <a:pPr>
              <a:spcBef>
                <a:spcPts val="300"/>
              </a:spcBef>
            </a:pPr>
            <a:endParaRPr lang="en-US" sz="2400" dirty="0">
              <a:solidFill>
                <a:srgbClr val="EF0309"/>
              </a:solidFill>
              <a:latin typeface="Tahoma" panose="020B0604030504040204" pitchFamily="34" charset="0"/>
              <a:ea typeface="Tahoma" panose="020B0604030504040204" pitchFamily="34" charset="0"/>
              <a:cs typeface="Tahoma" panose="020B0604030504040204" pitchFamily="34" charset="0"/>
            </a:endParaRPr>
          </a:p>
        </p:txBody>
      </p:sp>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9337" y="157655"/>
            <a:ext cx="7696200" cy="523220"/>
          </a:xfrm>
          <a:prstGeom prst="rect">
            <a:avLst/>
          </a:prstGeom>
        </p:spPr>
        <p:txBody>
          <a:bodyPr wrap="square">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Correct use of the pointer</a:t>
            </a:r>
          </a:p>
        </p:txBody>
      </p:sp>
    </p:spTree>
    <p:extLst>
      <p:ext uri="{BB962C8B-B14F-4D97-AF65-F5344CB8AC3E}">
        <p14:creationId xmlns:p14="http://schemas.microsoft.com/office/powerpoint/2010/main" val="389670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04800" y="745123"/>
            <a:ext cx="8839200"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200" dirty="0">
                <a:latin typeface="Tahoma" panose="020B0604030504040204" pitchFamily="34" charset="0"/>
                <a:ea typeface="Tahoma" panose="020B0604030504040204" pitchFamily="34" charset="0"/>
                <a:cs typeface="Tahoma" panose="020B0604030504040204" pitchFamily="34" charset="0"/>
              </a:rPr>
              <a:t>In C, regular local variables that are declared within any basic block are allocated on the runtime stack.</a:t>
            </a:r>
          </a:p>
          <a:p>
            <a:endParaRPr lang="en-US" sz="1200" dirty="0">
              <a:latin typeface="Tahoma" panose="020B0604030504040204" pitchFamily="34" charset="0"/>
              <a:ea typeface="Tahoma" panose="020B0604030504040204" pitchFamily="34" charset="0"/>
              <a:cs typeface="Tahoma" panose="020B0604030504040204" pitchFamily="34" charset="0"/>
            </a:endParaRPr>
          </a:p>
          <a:p>
            <a:r>
              <a:rPr lang="en-US" dirty="0">
                <a:latin typeface="Courier New" panose="02070309020205020404" pitchFamily="49" charset="0"/>
                <a:cs typeface="Courier New" panose="02070309020205020404" pitchFamily="49" charset="0"/>
              </a:rPr>
              <a:t>/*  pointer example with static variable */</a:t>
            </a:r>
          </a:p>
          <a:p>
            <a:endParaRPr lang="en-US" sz="800"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#include &lt;</a:t>
            </a:r>
            <a:r>
              <a:rPr lang="en-US" dirty="0" err="1">
                <a:latin typeface="Courier New" panose="02070309020205020404" pitchFamily="49" charset="0"/>
                <a:cs typeface="Courier New" panose="02070309020205020404" pitchFamily="49" charset="0"/>
              </a:rPr>
              <a:t>stdio.h</a:t>
            </a:r>
            <a:r>
              <a:rPr lang="en-US" dirty="0">
                <a:latin typeface="Courier New" panose="02070309020205020404" pitchFamily="49" charset="0"/>
                <a:cs typeface="Courier New" panose="02070309020205020404" pitchFamily="49" charset="0"/>
              </a:rPr>
              <a:t>&gt;</a:t>
            </a:r>
            <a:br>
              <a:rPr lang="en-US" dirty="0">
                <a:latin typeface="Courier New" panose="02070309020205020404" pitchFamily="49" charset="0"/>
                <a:cs typeface="Courier New" panose="02070309020205020404" pitchFamily="49" charset="0"/>
              </a:rPr>
            </a:br>
            <a:endParaRPr lang="en-US" dirty="0">
              <a:latin typeface="Courier New" panose="02070309020205020404" pitchFamily="49" charset="0"/>
              <a:cs typeface="Courier New" panose="02070309020205020404" pitchFamily="49" charset="0"/>
            </a:endParaRPr>
          </a:p>
          <a:p>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main(void)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y = 12;</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 </a:t>
            </a:r>
            <a:r>
              <a:rPr lang="en-US" dirty="0" err="1">
                <a:latin typeface="Courier New" panose="02070309020205020404" pitchFamily="49" charset="0"/>
                <a:cs typeface="Courier New" panose="02070309020205020404" pitchFamily="49" charset="0"/>
              </a:rPr>
              <a:t>ptr</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static </a:t>
            </a:r>
            <a:r>
              <a:rPr lang="en-US" dirty="0" err="1">
                <a:latin typeface="Courier New" panose="02070309020205020404" pitchFamily="49" charset="0"/>
                <a:cs typeface="Courier New" panose="02070309020205020404" pitchFamily="49" charset="0"/>
              </a:rPr>
              <a:t>int</a:t>
            </a:r>
            <a:r>
              <a:rPr lang="en-US" dirty="0">
                <a:latin typeface="Courier New" panose="02070309020205020404" pitchFamily="49" charset="0"/>
                <a:cs typeface="Courier New" panose="02070309020205020404" pitchFamily="49" charset="0"/>
              </a:rPr>
              <a:t> a;   // not stored on the stack</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ptr</a:t>
            </a:r>
            <a:r>
              <a:rPr lang="en-US" dirty="0">
                <a:latin typeface="Courier New" panose="02070309020205020404" pitchFamily="49" charset="0"/>
                <a:cs typeface="Courier New" panose="02070309020205020404" pitchFamily="49" charset="0"/>
              </a:rPr>
              <a:t> = &amp;y;</a:t>
            </a:r>
          </a:p>
          <a:p>
            <a:endParaRPr lang="en-US" sz="800"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("y is %d\n", y);</a:t>
            </a:r>
          </a:p>
          <a:p>
            <a:endParaRPr lang="en-US" sz="800"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ptr</a:t>
            </a:r>
            <a:r>
              <a:rPr lang="en-US" dirty="0">
                <a:latin typeface="Courier New" panose="02070309020205020404" pitchFamily="49" charset="0"/>
                <a:cs typeface="Courier New" panose="02070309020205020404" pitchFamily="49" charset="0"/>
              </a:rPr>
              <a:t> = 99;</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("now y is %d\n\n", y);</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("address of a is:    %p\n", &amp;a);  </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("address of y is:    %p\n", &amp;y);</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("contents of </a:t>
            </a:r>
            <a:r>
              <a:rPr lang="en-US" dirty="0" err="1">
                <a:latin typeface="Courier New" panose="02070309020205020404" pitchFamily="49" charset="0"/>
                <a:cs typeface="Courier New" panose="02070309020205020404" pitchFamily="49" charset="0"/>
              </a:rPr>
              <a:t>ptr</a:t>
            </a:r>
            <a:r>
              <a:rPr lang="en-US" dirty="0">
                <a:latin typeface="Courier New" panose="02070309020205020404" pitchFamily="49" charset="0"/>
                <a:cs typeface="Courier New" panose="02070309020205020404" pitchFamily="49" charset="0"/>
              </a:rPr>
              <a:t> is: %p\n", </a:t>
            </a:r>
            <a:r>
              <a:rPr lang="en-US" dirty="0" err="1">
                <a:latin typeface="Courier New" panose="02070309020205020404" pitchFamily="49" charset="0"/>
                <a:cs typeface="Courier New" panose="02070309020205020404" pitchFamily="49" charset="0"/>
              </a:rPr>
              <a:t>ptr</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printf</a:t>
            </a:r>
            <a:r>
              <a:rPr lang="en-US" dirty="0">
                <a:latin typeface="Courier New" panose="02070309020205020404" pitchFamily="49" charset="0"/>
                <a:cs typeface="Courier New" panose="02070309020205020404" pitchFamily="49" charset="0"/>
              </a:rPr>
              <a:t>("address of </a:t>
            </a:r>
            <a:r>
              <a:rPr lang="en-US" dirty="0" err="1">
                <a:latin typeface="Courier New" panose="02070309020205020404" pitchFamily="49" charset="0"/>
                <a:cs typeface="Courier New" panose="02070309020205020404" pitchFamily="49" charset="0"/>
              </a:rPr>
              <a:t>ptr</a:t>
            </a:r>
            <a:r>
              <a:rPr lang="en-US" dirty="0">
                <a:latin typeface="Courier New" panose="02070309020205020404" pitchFamily="49" charset="0"/>
                <a:cs typeface="Courier New" panose="02070309020205020404" pitchFamily="49" charset="0"/>
              </a:rPr>
              <a:t> is:  %p\n", &amp;</a:t>
            </a:r>
            <a:r>
              <a:rPr lang="en-US" dirty="0" err="1">
                <a:latin typeface="Courier New" panose="02070309020205020404" pitchFamily="49" charset="0"/>
                <a:cs typeface="Courier New" panose="02070309020205020404" pitchFamily="49" charset="0"/>
              </a:rPr>
              <a:t>ptr</a:t>
            </a:r>
            <a:r>
              <a:rPr lang="en-US" dirty="0">
                <a:latin typeface="Courier New" panose="02070309020205020404" pitchFamily="49" charset="0"/>
                <a:cs typeface="Courier New" panose="02070309020205020404" pitchFamily="49" charset="0"/>
              </a:rPr>
              <a:t>);</a:t>
            </a:r>
          </a:p>
          <a:p>
            <a:endParaRPr lang="en-US" sz="800"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return 0;</a:t>
            </a:r>
          </a:p>
          <a:p>
            <a:r>
              <a:rPr lang="en-US" dirty="0">
                <a:latin typeface="Courier New" panose="02070309020205020404" pitchFamily="49" charset="0"/>
                <a:cs typeface="Courier New" panose="02070309020205020404" pitchFamily="49" charset="0"/>
              </a:rPr>
              <a:t>}</a:t>
            </a:r>
          </a:p>
        </p:txBody>
      </p:sp>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9337" y="157655"/>
            <a:ext cx="7644063" cy="523220"/>
          </a:xfrm>
          <a:prstGeom prst="rect">
            <a:avLst/>
          </a:prstGeom>
        </p:spPr>
        <p:txBody>
          <a:bodyPr wrap="square">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Correct use of the pointer</a:t>
            </a:r>
          </a:p>
        </p:txBody>
      </p:sp>
    </p:spTree>
    <p:extLst>
      <p:ext uri="{BB962C8B-B14F-4D97-AF65-F5344CB8AC3E}">
        <p14:creationId xmlns:p14="http://schemas.microsoft.com/office/powerpoint/2010/main" val="2422558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sz="quarter" idx="1"/>
          </p:nvPr>
        </p:nvSpPr>
        <p:spPr>
          <a:xfrm>
            <a:off x="2590801" y="1439365"/>
            <a:ext cx="3091540" cy="1853184"/>
          </a:xfrm>
        </p:spPr>
        <p:txBody>
          <a:bodyPr>
            <a:normAutofit fontScale="92500" lnSpcReduction="10000"/>
          </a:bodyPr>
          <a:lstStyle/>
          <a:p>
            <a:pPr lvl="2" eaLnBrk="1" hangingPunct="1">
              <a:lnSpc>
                <a:spcPct val="80000"/>
              </a:lnSpc>
              <a:spcBef>
                <a:spcPct val="0"/>
              </a:spcBef>
              <a:spcAft>
                <a:spcPts val="600"/>
              </a:spcAft>
              <a:buFont typeface="Wingdings" pitchFamily="2" charset="2"/>
              <a:buNone/>
            </a:pPr>
            <a:endParaRPr lang="en-US" sz="2000" dirty="0">
              <a:latin typeface="+mn-lt"/>
            </a:endParaRPr>
          </a:p>
          <a:p>
            <a:pPr lvl="2" eaLnBrk="1" hangingPunct="1">
              <a:lnSpc>
                <a:spcPct val="80000"/>
              </a:lnSpc>
              <a:spcBef>
                <a:spcPct val="0"/>
              </a:spcBef>
              <a:spcAft>
                <a:spcPts val="600"/>
              </a:spcAft>
              <a:buFont typeface="Wingdings" pitchFamily="2" charset="2"/>
              <a:buNone/>
            </a:pPr>
            <a:endParaRPr lang="en-US" dirty="0">
              <a:latin typeface="+mn-lt"/>
            </a:endParaRPr>
          </a:p>
          <a:p>
            <a:pPr lvl="2" eaLnBrk="1" hangingPunct="1">
              <a:lnSpc>
                <a:spcPct val="80000"/>
              </a:lnSpc>
              <a:spcBef>
                <a:spcPct val="0"/>
              </a:spcBef>
              <a:spcAft>
                <a:spcPts val="600"/>
              </a:spcAft>
              <a:buFont typeface="Wingdings" pitchFamily="2" charset="2"/>
              <a:buNone/>
            </a:pPr>
            <a:r>
              <a:rPr lang="en-US" sz="4800" dirty="0">
                <a:latin typeface="+mn-lt"/>
              </a:rPr>
              <a:t>Pointers</a:t>
            </a:r>
            <a:r>
              <a:rPr lang="en-US" sz="4400" dirty="0">
                <a:latin typeface="+mn-lt"/>
              </a:rPr>
              <a:t> </a:t>
            </a:r>
            <a:r>
              <a:rPr lang="en-US" sz="3600" dirty="0">
                <a:latin typeface="+mn-lt"/>
              </a:rPr>
              <a:t> </a:t>
            </a:r>
            <a:r>
              <a:rPr lang="en-US" sz="4400" dirty="0">
                <a:latin typeface="+mn-lt"/>
              </a:rPr>
              <a:t> </a:t>
            </a:r>
          </a:p>
          <a:p>
            <a:pPr lvl="2" eaLnBrk="1" hangingPunct="1">
              <a:lnSpc>
                <a:spcPct val="80000"/>
              </a:lnSpc>
              <a:spcBef>
                <a:spcPct val="0"/>
              </a:spcBef>
              <a:spcAft>
                <a:spcPts val="600"/>
              </a:spcAft>
              <a:buFont typeface="Wingdings" pitchFamily="2" charset="2"/>
              <a:buNone/>
            </a:pPr>
            <a:r>
              <a:rPr lang="en-US" sz="4400" dirty="0">
                <a:latin typeface="+mn-lt"/>
              </a:rPr>
              <a:t>   </a:t>
            </a:r>
            <a:endParaRPr lang="en-US" sz="4800" dirty="0">
              <a:latin typeface="+mn-lt"/>
            </a:endParaRPr>
          </a:p>
          <a:p>
            <a:pPr lvl="2" eaLnBrk="1" hangingPunct="1">
              <a:lnSpc>
                <a:spcPct val="80000"/>
              </a:lnSpc>
              <a:spcBef>
                <a:spcPct val="0"/>
              </a:spcBef>
              <a:spcAft>
                <a:spcPts val="600"/>
              </a:spcAft>
              <a:buFont typeface="Wingdings" pitchFamily="2" charset="2"/>
              <a:buNone/>
            </a:pPr>
            <a:endParaRPr lang="en-US" sz="3600" dirty="0">
              <a:latin typeface="+mn-lt"/>
            </a:endParaRPr>
          </a:p>
        </p:txBody>
      </p:sp>
      <p:pic>
        <p:nvPicPr>
          <p:cNvPr id="5" name="Picture 2" descr="http://www.dogs-info.net/uploads/allimg/101225/1154461W2-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78630" y="2819400"/>
            <a:ext cx="2786740" cy="1853184"/>
          </a:xfrm>
          <a:prstGeom prst="rect">
            <a:avLst/>
          </a:prstGeom>
          <a:noFill/>
          <a:scene3d>
            <a:camera prst="orthographicFront">
              <a:rot lat="0" lon="10800000" rev="0"/>
            </a:camera>
            <a:lightRig rig="threePt" dir="t"/>
          </a:scene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29956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97114" y="912912"/>
            <a:ext cx="8610600" cy="4701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200" dirty="0" err="1">
                <a:solidFill>
                  <a:srgbClr val="FF0000"/>
                </a:solidFill>
              </a:rPr>
              <a:t>gcc</a:t>
            </a:r>
            <a:r>
              <a:rPr lang="en-US" sz="2200" dirty="0">
                <a:solidFill>
                  <a:srgbClr val="FF0000"/>
                </a:solidFill>
              </a:rPr>
              <a:t> -Wall -o </a:t>
            </a:r>
            <a:r>
              <a:rPr lang="en-US" sz="2200" dirty="0" err="1">
                <a:solidFill>
                  <a:srgbClr val="FF0000"/>
                </a:solidFill>
              </a:rPr>
              <a:t>ptrEx</a:t>
            </a:r>
            <a:r>
              <a:rPr lang="en-US" sz="2200" dirty="0">
                <a:solidFill>
                  <a:srgbClr val="FF0000"/>
                </a:solidFill>
              </a:rPr>
              <a:t> pointerEx1.c</a:t>
            </a:r>
          </a:p>
          <a:p>
            <a:pPr>
              <a:spcBef>
                <a:spcPts val="300"/>
              </a:spcBef>
            </a:pPr>
            <a:r>
              <a:rPr lang="en-US" sz="2200" dirty="0">
                <a:solidFill>
                  <a:srgbClr val="EF0309"/>
                </a:solidFill>
                <a:latin typeface="+mj-lt"/>
                <a:ea typeface="Tahoma" panose="020B0604030504040204" pitchFamily="34" charset="0"/>
                <a:cs typeface="Tahoma" panose="020B0604030504040204" pitchFamily="34" charset="0"/>
              </a:rPr>
              <a:t>./</a:t>
            </a:r>
            <a:r>
              <a:rPr lang="en-US" sz="2200" dirty="0" err="1">
                <a:solidFill>
                  <a:srgbClr val="EF0309"/>
                </a:solidFill>
                <a:latin typeface="+mj-lt"/>
                <a:ea typeface="Tahoma" panose="020B0604030504040204" pitchFamily="34" charset="0"/>
                <a:cs typeface="Tahoma" panose="020B0604030504040204" pitchFamily="34" charset="0"/>
              </a:rPr>
              <a:t>ptrEx</a:t>
            </a:r>
            <a:endParaRPr lang="en-US" sz="2200" dirty="0">
              <a:solidFill>
                <a:srgbClr val="EF0309"/>
              </a:solidFill>
              <a:latin typeface="+mj-lt"/>
              <a:ea typeface="Tahoma" panose="020B0604030504040204" pitchFamily="34" charset="0"/>
              <a:cs typeface="Tahoma" panose="020B0604030504040204" pitchFamily="34" charset="0"/>
            </a:endParaRPr>
          </a:p>
          <a:p>
            <a:r>
              <a:rPr lang="en-US" sz="2200" dirty="0">
                <a:solidFill>
                  <a:srgbClr val="FF0000"/>
                </a:solidFill>
              </a:rPr>
              <a:t>y is 12</a:t>
            </a:r>
          </a:p>
          <a:p>
            <a:r>
              <a:rPr lang="en-US" sz="2200" dirty="0">
                <a:solidFill>
                  <a:srgbClr val="FF0000"/>
                </a:solidFill>
              </a:rPr>
              <a:t>now y is 99</a:t>
            </a:r>
          </a:p>
          <a:p>
            <a:br>
              <a:rPr lang="en-US" sz="2200" dirty="0">
                <a:solidFill>
                  <a:srgbClr val="FF0000"/>
                </a:solidFill>
              </a:rPr>
            </a:br>
            <a:endParaRPr lang="en-US" sz="2200" dirty="0">
              <a:solidFill>
                <a:srgbClr val="FF0000"/>
              </a:solidFill>
            </a:endParaRPr>
          </a:p>
          <a:p>
            <a:r>
              <a:rPr lang="en-US" sz="2200" dirty="0">
                <a:solidFill>
                  <a:srgbClr val="FF0000"/>
                </a:solidFill>
              </a:rPr>
              <a:t>address of a is:      0x601044</a:t>
            </a:r>
          </a:p>
          <a:p>
            <a:r>
              <a:rPr lang="en-US" sz="2200" dirty="0">
                <a:solidFill>
                  <a:srgbClr val="FF0000"/>
                </a:solidFill>
              </a:rPr>
              <a:t>address of y is:      0x7ffc8f8db98c</a:t>
            </a:r>
          </a:p>
          <a:p>
            <a:r>
              <a:rPr lang="en-US" sz="2200" dirty="0">
                <a:solidFill>
                  <a:srgbClr val="FF0000"/>
                </a:solidFill>
              </a:rPr>
              <a:t>contents of </a:t>
            </a:r>
            <a:r>
              <a:rPr lang="en-US" sz="2200" dirty="0" err="1">
                <a:solidFill>
                  <a:srgbClr val="FF0000"/>
                </a:solidFill>
              </a:rPr>
              <a:t>ptr</a:t>
            </a:r>
            <a:r>
              <a:rPr lang="en-US" sz="2200" dirty="0">
                <a:solidFill>
                  <a:srgbClr val="FF0000"/>
                </a:solidFill>
              </a:rPr>
              <a:t> is: 0x7ffc8f8db98c</a:t>
            </a:r>
          </a:p>
          <a:p>
            <a:r>
              <a:rPr lang="en-US" sz="2200" dirty="0">
                <a:solidFill>
                  <a:srgbClr val="FF0000"/>
                </a:solidFill>
              </a:rPr>
              <a:t>address of </a:t>
            </a:r>
            <a:r>
              <a:rPr lang="en-US" sz="2200" dirty="0" err="1">
                <a:solidFill>
                  <a:srgbClr val="FF0000"/>
                </a:solidFill>
              </a:rPr>
              <a:t>ptr</a:t>
            </a:r>
            <a:r>
              <a:rPr lang="en-US" sz="2200" dirty="0">
                <a:solidFill>
                  <a:srgbClr val="FF0000"/>
                </a:solidFill>
              </a:rPr>
              <a:t> is:   0x7ffc8f8db990</a:t>
            </a:r>
          </a:p>
          <a:p>
            <a:pPr>
              <a:spcBef>
                <a:spcPts val="300"/>
              </a:spcBef>
            </a:pPr>
            <a:endParaRPr lang="en-US" sz="2400" dirty="0">
              <a:solidFill>
                <a:srgbClr val="EF0309"/>
              </a:solidFill>
              <a:latin typeface="Tahoma" panose="020B0604030504040204" pitchFamily="34" charset="0"/>
              <a:ea typeface="Tahoma" panose="020B0604030504040204" pitchFamily="34" charset="0"/>
              <a:cs typeface="Tahoma" panose="020B0604030504040204" pitchFamily="34" charset="0"/>
            </a:endParaRPr>
          </a:p>
          <a:p>
            <a:pPr>
              <a:spcBef>
                <a:spcPts val="300"/>
              </a:spcBef>
            </a:pPr>
            <a:r>
              <a:rPr lang="en-US" sz="2400" dirty="0">
                <a:latin typeface="Tahoma" panose="020B0604030504040204" pitchFamily="34" charset="0"/>
                <a:ea typeface="Tahoma" panose="020B0604030504040204" pitchFamily="34" charset="0"/>
                <a:cs typeface="Tahoma" panose="020B0604030504040204" pitchFamily="34" charset="0"/>
              </a:rPr>
              <a:t>Note that </a:t>
            </a:r>
            <a:r>
              <a:rPr lang="en-US" sz="2400" i="1" dirty="0">
                <a:latin typeface="Tahoma" panose="020B0604030504040204" pitchFamily="34" charset="0"/>
                <a:ea typeface="Tahoma" panose="020B0604030504040204" pitchFamily="34" charset="0"/>
                <a:cs typeface="Tahoma" panose="020B0604030504040204" pitchFamily="34" charset="0"/>
              </a:rPr>
              <a:t>a </a:t>
            </a:r>
            <a:r>
              <a:rPr lang="en-US" sz="2400" dirty="0">
                <a:latin typeface="Tahoma" panose="020B0604030504040204" pitchFamily="34" charset="0"/>
                <a:ea typeface="Tahoma" panose="020B0604030504040204" pitchFamily="34" charset="0"/>
                <a:cs typeface="Tahoma" panose="020B0604030504040204" pitchFamily="34" charset="0"/>
              </a:rPr>
              <a:t>is a heap resident variable and has an address far removed from the stack resident </a:t>
            </a:r>
            <a:r>
              <a:rPr lang="en-US" sz="2400" i="1" dirty="0">
                <a:latin typeface="Tahoma" panose="020B0604030504040204" pitchFamily="34" charset="0"/>
                <a:ea typeface="Tahoma" panose="020B0604030504040204" pitchFamily="34" charset="0"/>
                <a:cs typeface="Tahoma" panose="020B0604030504040204" pitchFamily="34" charset="0"/>
              </a:rPr>
              <a:t>y </a:t>
            </a:r>
            <a:r>
              <a:rPr lang="en-US" sz="2400" dirty="0">
                <a:latin typeface="Tahoma" panose="020B0604030504040204" pitchFamily="34" charset="0"/>
                <a:ea typeface="Tahoma" panose="020B0604030504040204" pitchFamily="34" charset="0"/>
                <a:cs typeface="Tahoma" panose="020B0604030504040204" pitchFamily="34" charset="0"/>
              </a:rPr>
              <a:t>and </a:t>
            </a:r>
            <a:r>
              <a:rPr lang="en-US" sz="2400" i="1" dirty="0" err="1">
                <a:latin typeface="Tahoma" panose="020B0604030504040204" pitchFamily="34" charset="0"/>
                <a:ea typeface="Tahoma" panose="020B0604030504040204" pitchFamily="34" charset="0"/>
                <a:cs typeface="Tahoma" panose="020B0604030504040204" pitchFamily="34" charset="0"/>
              </a:rPr>
              <a:t>ptr</a:t>
            </a:r>
            <a:r>
              <a:rPr lang="en-US" sz="2400" i="1" dirty="0">
                <a:latin typeface="Tahoma" panose="020B0604030504040204" pitchFamily="34" charset="0"/>
                <a:ea typeface="Tahoma" panose="020B0604030504040204" pitchFamily="34" charset="0"/>
                <a:cs typeface="Tahoma" panose="020B0604030504040204" pitchFamily="34" charset="0"/>
              </a:rPr>
              <a:t>.</a:t>
            </a:r>
          </a:p>
        </p:txBody>
      </p:sp>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09337" y="157655"/>
            <a:ext cx="7696200" cy="523220"/>
          </a:xfrm>
          <a:prstGeom prst="rect">
            <a:avLst/>
          </a:prstGeom>
        </p:spPr>
        <p:txBody>
          <a:bodyPr wrap="square">
            <a:spAutoFit/>
          </a:bodyPr>
          <a:lstStyle/>
          <a:p>
            <a:r>
              <a:rPr lang="en-US" sz="2800" dirty="0">
                <a:latin typeface="Tahoma" panose="020B0604030504040204" pitchFamily="34" charset="0"/>
                <a:ea typeface="Tahoma" panose="020B0604030504040204" pitchFamily="34" charset="0"/>
                <a:cs typeface="Tahoma" panose="020B0604030504040204" pitchFamily="34" charset="0"/>
              </a:rPr>
              <a:t>Correct use of the pointer</a:t>
            </a:r>
          </a:p>
        </p:txBody>
      </p:sp>
    </p:spTree>
    <p:extLst>
      <p:ext uri="{BB962C8B-B14F-4D97-AF65-F5344CB8AC3E}">
        <p14:creationId xmlns:p14="http://schemas.microsoft.com/office/powerpoint/2010/main" val="4287801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void pointer</a:t>
            </a:r>
          </a:p>
        </p:txBody>
      </p:sp>
      <p:sp>
        <p:nvSpPr>
          <p:cNvPr id="6" name="Content Placeholder 5"/>
          <p:cNvSpPr>
            <a:spLocks noGrp="1"/>
          </p:cNvSpPr>
          <p:nvPr>
            <p:ph idx="1"/>
          </p:nvPr>
        </p:nvSpPr>
        <p:spPr>
          <a:xfrm>
            <a:off x="228600" y="990600"/>
            <a:ext cx="8763000" cy="5334000"/>
          </a:xfrm>
        </p:spPr>
        <p:txBody>
          <a:bodyPr>
            <a:noAutofit/>
          </a:bodyPr>
          <a:lstStyle/>
          <a:p>
            <a:r>
              <a:rPr lang="en-US" dirty="0"/>
              <a:t>a </a:t>
            </a:r>
            <a:r>
              <a:rPr lang="en-US" sz="2400" dirty="0"/>
              <a:t> </a:t>
            </a:r>
            <a:r>
              <a:rPr lang="en-US" sz="2400" dirty="0">
                <a:latin typeface="Courier New" panose="02070309020205020404" pitchFamily="49" charset="0"/>
                <a:cs typeface="Courier New" panose="02070309020205020404" pitchFamily="49" charset="0"/>
              </a:rPr>
              <a:t>void * </a:t>
            </a:r>
            <a:r>
              <a:rPr lang="en-US" sz="2400" dirty="0"/>
              <a:t>is a generic type that is not associated with any type.  i.e., it is not the address of a character, an integer, a float, a double, or any other type.</a:t>
            </a:r>
          </a:p>
          <a:p>
            <a:pPr marL="800100" lvl="2" indent="0">
              <a:buNone/>
            </a:pPr>
            <a:r>
              <a:rPr lang="en-US" sz="2200" dirty="0">
                <a:latin typeface="Courier New" panose="02070309020205020404" pitchFamily="49" charset="0"/>
                <a:cs typeface="Courier New" panose="02070309020205020404" pitchFamily="49" charset="0"/>
              </a:rPr>
              <a:t>void</a:t>
            </a:r>
            <a:r>
              <a:rPr lang="en-US" sz="2200" i="1"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vptr</a:t>
            </a:r>
            <a:r>
              <a:rPr lang="en-US" sz="2200" dirty="0">
                <a:latin typeface="Courier New" panose="02070309020205020404" pitchFamily="49" charset="0"/>
                <a:cs typeface="Courier New" panose="02070309020205020404" pitchFamily="49" charset="0"/>
              </a:rPr>
              <a:t>;     </a:t>
            </a:r>
            <a:r>
              <a:rPr lang="en-US" sz="2200" dirty="0">
                <a:solidFill>
                  <a:srgbClr val="EF0309"/>
                </a:solidFill>
                <a:latin typeface="Courier New" panose="02070309020205020404" pitchFamily="49" charset="0"/>
                <a:cs typeface="Courier New" panose="02070309020205020404" pitchFamily="49" charset="0"/>
              </a:rPr>
              <a:t>// pointer to void type</a:t>
            </a:r>
          </a:p>
          <a:p>
            <a:pPr marL="800100" lvl="2" indent="0">
              <a:buNone/>
            </a:pP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iptr</a:t>
            </a:r>
            <a:r>
              <a:rPr lang="en-US" sz="2200" dirty="0">
                <a:latin typeface="Courier New" panose="02070309020205020404" pitchFamily="49" charset="0"/>
                <a:cs typeface="Courier New" panose="02070309020205020404" pitchFamily="49" charset="0"/>
              </a:rPr>
              <a:t> = NULL; </a:t>
            </a:r>
            <a:r>
              <a:rPr lang="en-US" sz="2200" dirty="0">
                <a:solidFill>
                  <a:srgbClr val="EF0309"/>
                </a:solidFill>
                <a:latin typeface="Courier New" panose="02070309020205020404" pitchFamily="49" charset="0"/>
                <a:cs typeface="Courier New" panose="02070309020205020404" pitchFamily="49" charset="0"/>
              </a:rPr>
              <a:t>// Null pointer of type </a:t>
            </a:r>
            <a:r>
              <a:rPr lang="en-US" sz="2200" dirty="0" err="1">
                <a:solidFill>
                  <a:srgbClr val="EF0309"/>
                </a:solidFill>
                <a:latin typeface="Courier New" panose="02070309020205020404" pitchFamily="49" charset="0"/>
                <a:cs typeface="Courier New" panose="02070309020205020404" pitchFamily="49" charset="0"/>
              </a:rPr>
              <a:t>int</a:t>
            </a:r>
            <a:endParaRPr lang="en-US" sz="2200" dirty="0">
              <a:solidFill>
                <a:srgbClr val="EF0309"/>
              </a:solidFill>
              <a:latin typeface="Courier New" panose="02070309020205020404" pitchFamily="49" charset="0"/>
              <a:cs typeface="Courier New" panose="02070309020205020404" pitchFamily="49" charset="0"/>
            </a:endParaRPr>
          </a:p>
          <a:p>
            <a:pPr lvl="1"/>
            <a:endParaRPr lang="en-US" sz="2400" dirty="0"/>
          </a:p>
          <a:p>
            <a:pPr marL="400050"/>
            <a:r>
              <a:rPr lang="en-US" dirty="0"/>
              <a:t>you cannot dereference a void pointer. </a:t>
            </a:r>
          </a:p>
          <a:p>
            <a:pPr marL="857250" lvl="2" indent="0">
              <a:buNone/>
            </a:pP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a = 55;</a:t>
            </a:r>
          </a:p>
          <a:p>
            <a:pPr marL="857250" lvl="2" indent="0">
              <a:buNone/>
            </a:pPr>
            <a:r>
              <a:rPr lang="en-US" sz="2200" dirty="0">
                <a:latin typeface="Courier New" panose="02070309020205020404" pitchFamily="49" charset="0"/>
                <a:cs typeface="Courier New" panose="02070309020205020404" pitchFamily="49" charset="0"/>
              </a:rPr>
              <a:t>void *</a:t>
            </a:r>
            <a:r>
              <a:rPr lang="en-US" sz="2200" dirty="0" err="1">
                <a:latin typeface="Courier New" panose="02070309020205020404" pitchFamily="49" charset="0"/>
                <a:cs typeface="Courier New" panose="02070309020205020404" pitchFamily="49" charset="0"/>
              </a:rPr>
              <a:t>vpter</a:t>
            </a:r>
            <a:r>
              <a:rPr lang="en-US" sz="2200" dirty="0">
                <a:latin typeface="Courier New" panose="02070309020205020404" pitchFamily="49" charset="0"/>
                <a:cs typeface="Courier New" panose="02070309020205020404" pitchFamily="49" charset="0"/>
              </a:rPr>
              <a:t> =  &amp;a;</a:t>
            </a:r>
          </a:p>
          <a:p>
            <a:pPr marL="857250" lvl="2" indent="0">
              <a:buNone/>
            </a:pPr>
            <a:r>
              <a:rPr lang="en-US" sz="2200" dirty="0">
                <a:latin typeface="Courier New" panose="02070309020205020404" pitchFamily="49" charset="0"/>
                <a:cs typeface="Courier New" panose="02070309020205020404" pitchFamily="49" charset="0"/>
              </a:rPr>
              <a:t>*</a:t>
            </a:r>
            <a:r>
              <a:rPr lang="en-US" sz="2200" dirty="0" err="1">
                <a:latin typeface="Courier New" panose="02070309020205020404" pitchFamily="49" charset="0"/>
                <a:cs typeface="Courier New" panose="02070309020205020404" pitchFamily="49" charset="0"/>
              </a:rPr>
              <a:t>vptr</a:t>
            </a:r>
            <a:r>
              <a:rPr lang="en-US" sz="2200" dirty="0">
                <a:latin typeface="Courier New" panose="02070309020205020404" pitchFamily="49" charset="0"/>
                <a:cs typeface="Courier New" panose="02070309020205020404" pitchFamily="49" charset="0"/>
              </a:rPr>
              <a:t> =  100; </a:t>
            </a:r>
            <a:r>
              <a:rPr lang="en-US" sz="2200" dirty="0">
                <a:solidFill>
                  <a:srgbClr val="EF0309"/>
                </a:solidFill>
                <a:latin typeface="Courier New" panose="02070309020205020404" pitchFamily="49" charset="0"/>
                <a:cs typeface="Courier New" panose="02070309020205020404" pitchFamily="49" charset="0"/>
              </a:rPr>
              <a:t>// invalid </a:t>
            </a:r>
          </a:p>
          <a:p>
            <a:pPr marL="857250" lvl="2" indent="0">
              <a:buNone/>
            </a:pPr>
            <a:r>
              <a:rPr lang="en-US" sz="2200" dirty="0">
                <a:solidFill>
                  <a:srgbClr val="EF0309"/>
                </a:solidFill>
                <a:latin typeface="Courier New" panose="02070309020205020404" pitchFamily="49" charset="0"/>
                <a:cs typeface="Courier New" panose="02070309020205020404" pitchFamily="49" charset="0"/>
              </a:rPr>
              <a:t>              // cannot dereference </a:t>
            </a:r>
            <a:r>
              <a:rPr lang="en-US" sz="2200" dirty="0" err="1">
                <a:solidFill>
                  <a:srgbClr val="EF0309"/>
                </a:solidFill>
                <a:latin typeface="Courier New" panose="02070309020205020404" pitchFamily="49" charset="0"/>
                <a:cs typeface="Courier New" panose="02070309020205020404" pitchFamily="49" charset="0"/>
              </a:rPr>
              <a:t>vptr</a:t>
            </a:r>
            <a:endParaRPr lang="en-US" sz="2200" dirty="0">
              <a:solidFill>
                <a:srgbClr val="EF0309"/>
              </a:solidFill>
              <a:latin typeface="Courier New" panose="02070309020205020404" pitchFamily="49" charset="0"/>
              <a:cs typeface="Courier New" panose="02070309020205020404" pitchFamily="49" charset="0"/>
            </a:endParaRPr>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63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Pointer compatibility</a:t>
            </a:r>
          </a:p>
        </p:txBody>
      </p:sp>
      <p:sp>
        <p:nvSpPr>
          <p:cNvPr id="6" name="Content Placeholder 5"/>
          <p:cNvSpPr>
            <a:spLocks noGrp="1"/>
          </p:cNvSpPr>
          <p:nvPr>
            <p:ph idx="1"/>
          </p:nvPr>
        </p:nvSpPr>
        <p:spPr>
          <a:xfrm>
            <a:off x="457200" y="990600"/>
            <a:ext cx="8229600" cy="5334000"/>
          </a:xfrm>
        </p:spPr>
        <p:txBody>
          <a:bodyPr>
            <a:noAutofit/>
          </a:bodyPr>
          <a:lstStyle/>
          <a:p>
            <a:r>
              <a:rPr lang="en-US" sz="2400" dirty="0"/>
              <a:t>pointers have a type associated with them</a:t>
            </a:r>
          </a:p>
          <a:p>
            <a:r>
              <a:rPr lang="en-US" dirty="0"/>
              <a:t>not just pointer types, but pointers to a </a:t>
            </a:r>
            <a:r>
              <a:rPr lang="en-US" dirty="0">
                <a:solidFill>
                  <a:srgbClr val="EF0309"/>
                </a:solidFill>
              </a:rPr>
              <a:t>specific type</a:t>
            </a:r>
          </a:p>
          <a:p>
            <a:r>
              <a:rPr lang="en-US" sz="2400" dirty="0"/>
              <a:t>the size of all pointers is the same (each holds the address on a memory location)</a:t>
            </a:r>
          </a:p>
          <a:p>
            <a:r>
              <a:rPr lang="en-US" dirty="0"/>
              <a:t>the size of the variable that the pointer points to can be different</a:t>
            </a:r>
          </a:p>
          <a:p>
            <a:r>
              <a:rPr lang="en-US" sz="2400" dirty="0"/>
              <a:t>except for a pointer to void, it is invalid to assign a pointer of one type to a pointer of another type</a:t>
            </a:r>
          </a:p>
          <a:p>
            <a:r>
              <a:rPr lang="en-US" dirty="0"/>
              <a:t>a  </a:t>
            </a:r>
            <a:r>
              <a:rPr lang="en-US" dirty="0">
                <a:latin typeface="Courier New" panose="02070309020205020404" pitchFamily="49" charset="0"/>
                <a:cs typeface="Courier New" panose="02070309020205020404" pitchFamily="49" charset="0"/>
              </a:rPr>
              <a:t>void * </a:t>
            </a:r>
            <a:r>
              <a:rPr lang="en-US" dirty="0"/>
              <a:t>can be assigned to a pointer to any type and a pointer to any type can be assigned to a </a:t>
            </a:r>
            <a:r>
              <a:rPr lang="en-US" dirty="0">
                <a:latin typeface="Courier New" panose="02070309020205020404" pitchFamily="49" charset="0"/>
                <a:cs typeface="Courier New" panose="02070309020205020404" pitchFamily="49" charset="0"/>
              </a:rPr>
              <a:t>void *</a:t>
            </a:r>
            <a:endParaRPr lang="en-US" sz="2400" dirty="0"/>
          </a:p>
          <a:p>
            <a:pPr marL="514350" indent="-457200"/>
            <a:endParaRPr lang="en-US" sz="2400" dirty="0"/>
          </a:p>
          <a:p>
            <a:pPr lvl="1"/>
            <a:endParaRPr lang="en-US" sz="2400" dirty="0"/>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454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Pointer compatibility</a:t>
            </a:r>
          </a:p>
        </p:txBody>
      </p:sp>
      <p:sp>
        <p:nvSpPr>
          <p:cNvPr id="6" name="Content Placeholder 5"/>
          <p:cNvSpPr>
            <a:spLocks noGrp="1"/>
          </p:cNvSpPr>
          <p:nvPr>
            <p:ph idx="1"/>
          </p:nvPr>
        </p:nvSpPr>
        <p:spPr>
          <a:xfrm>
            <a:off x="304800" y="990600"/>
            <a:ext cx="8382000" cy="5334000"/>
          </a:xfrm>
        </p:spPr>
        <p:txBody>
          <a:bodyPr>
            <a:noAutofit/>
          </a:bodyPr>
          <a:lstStyle/>
          <a:p>
            <a:pPr marL="0" indent="0">
              <a:buNone/>
            </a:pPr>
            <a:r>
              <a:rPr lang="en-US" sz="2400" dirty="0"/>
              <a:t>Examples:</a:t>
            </a:r>
            <a:endParaRPr lang="en-US" dirty="0"/>
          </a:p>
          <a:p>
            <a:pPr marL="400050" lvl="1" indent="0">
              <a:buNone/>
            </a:pPr>
            <a:r>
              <a:rPr lang="en-US" sz="2000" dirty="0" err="1">
                <a:solidFill>
                  <a:srgbClr val="0033CC"/>
                </a:solidFill>
                <a:latin typeface="Arial" panose="020B0604020202020204" pitchFamily="34" charset="0"/>
                <a:cs typeface="Arial" panose="020B0604020202020204" pitchFamily="34" charset="0"/>
              </a:rPr>
              <a:t>int</a:t>
            </a:r>
            <a:r>
              <a:rPr lang="en-US" sz="2000" dirty="0">
                <a:solidFill>
                  <a:srgbClr val="0033CC"/>
                </a:solidFill>
                <a:latin typeface="Arial" panose="020B0604020202020204" pitchFamily="34" charset="0"/>
                <a:cs typeface="Arial" panose="020B0604020202020204" pitchFamily="34" charset="0"/>
              </a:rPr>
              <a:t> </a:t>
            </a:r>
            <a:r>
              <a:rPr lang="en-US" sz="2000" dirty="0" err="1">
                <a:solidFill>
                  <a:srgbClr val="0033CC"/>
                </a:solidFill>
                <a:latin typeface="Arial" panose="020B0604020202020204" pitchFamily="34" charset="0"/>
                <a:cs typeface="Arial" panose="020B0604020202020204" pitchFamily="34" charset="0"/>
              </a:rPr>
              <a:t>i</a:t>
            </a:r>
            <a:r>
              <a:rPr lang="en-US" sz="2000" dirty="0">
                <a:solidFill>
                  <a:srgbClr val="0033CC"/>
                </a:solidFill>
                <a:latin typeface="Arial" panose="020B0604020202020204" pitchFamily="34" charset="0"/>
                <a:cs typeface="Arial" panose="020B0604020202020204" pitchFamily="34" charset="0"/>
              </a:rPr>
              <a:t> = 55;</a:t>
            </a:r>
          </a:p>
          <a:p>
            <a:pPr marL="400050" lvl="1" indent="0">
              <a:buNone/>
            </a:pPr>
            <a:r>
              <a:rPr lang="en-US" sz="2000" dirty="0" err="1">
                <a:solidFill>
                  <a:srgbClr val="0033CC"/>
                </a:solidFill>
                <a:latin typeface="Arial" panose="020B0604020202020204" pitchFamily="34" charset="0"/>
                <a:cs typeface="Arial" panose="020B0604020202020204" pitchFamily="34" charset="0"/>
              </a:rPr>
              <a:t>int</a:t>
            </a:r>
            <a:r>
              <a:rPr lang="en-US" sz="2000" dirty="0">
                <a:solidFill>
                  <a:srgbClr val="0033CC"/>
                </a:solidFill>
                <a:latin typeface="Arial" panose="020B0604020202020204" pitchFamily="34" charset="0"/>
                <a:cs typeface="Arial" panose="020B0604020202020204" pitchFamily="34" charset="0"/>
              </a:rPr>
              <a:t> j = 132;</a:t>
            </a:r>
          </a:p>
          <a:p>
            <a:pPr marL="400050" lvl="1" indent="0">
              <a:buNone/>
            </a:pPr>
            <a:r>
              <a:rPr lang="en-US" sz="2000" dirty="0">
                <a:solidFill>
                  <a:srgbClr val="0033CC"/>
                </a:solidFill>
                <a:latin typeface="Arial" panose="020B0604020202020204" pitchFamily="34" charset="0"/>
                <a:cs typeface="Arial" panose="020B0604020202020204" pitchFamily="34" charset="0"/>
              </a:rPr>
              <a:t>float y = 83.7;</a:t>
            </a:r>
          </a:p>
          <a:p>
            <a:pPr marL="400050" lvl="1" indent="0">
              <a:buNone/>
            </a:pPr>
            <a:r>
              <a:rPr lang="en-US" sz="2000" dirty="0">
                <a:solidFill>
                  <a:srgbClr val="0033CC"/>
                </a:solidFill>
                <a:latin typeface="Arial" panose="020B0604020202020204" pitchFamily="34" charset="0"/>
                <a:cs typeface="Arial" panose="020B0604020202020204" pitchFamily="34" charset="0"/>
              </a:rPr>
              <a:t>void *</a:t>
            </a:r>
            <a:r>
              <a:rPr lang="en-US" sz="2000" dirty="0" err="1">
                <a:solidFill>
                  <a:srgbClr val="0033CC"/>
                </a:solidFill>
                <a:latin typeface="Arial" panose="020B0604020202020204" pitchFamily="34" charset="0"/>
                <a:cs typeface="Arial" panose="020B0604020202020204" pitchFamily="34" charset="0"/>
              </a:rPr>
              <a:t>vptr</a:t>
            </a:r>
            <a:r>
              <a:rPr lang="en-US" sz="2000" dirty="0">
                <a:solidFill>
                  <a:srgbClr val="0033CC"/>
                </a:solidFill>
                <a:latin typeface="Arial" panose="020B0604020202020204" pitchFamily="34" charset="0"/>
                <a:cs typeface="Arial" panose="020B0604020202020204" pitchFamily="34" charset="0"/>
              </a:rPr>
              <a:t>;</a:t>
            </a:r>
          </a:p>
          <a:p>
            <a:pPr marL="400050" lvl="1" indent="0">
              <a:buNone/>
            </a:pPr>
            <a:r>
              <a:rPr lang="en-US" sz="2000" dirty="0" err="1">
                <a:solidFill>
                  <a:srgbClr val="0033CC"/>
                </a:solidFill>
                <a:latin typeface="Arial" panose="020B0604020202020204" pitchFamily="34" charset="0"/>
                <a:cs typeface="Arial" panose="020B0604020202020204" pitchFamily="34" charset="0"/>
              </a:rPr>
              <a:t>int</a:t>
            </a:r>
            <a:r>
              <a:rPr lang="en-US" sz="2000" dirty="0">
                <a:solidFill>
                  <a:srgbClr val="0033CC"/>
                </a:solidFill>
                <a:latin typeface="Arial" panose="020B0604020202020204" pitchFamily="34" charset="0"/>
                <a:cs typeface="Arial" panose="020B0604020202020204" pitchFamily="34" charset="0"/>
              </a:rPr>
              <a:t> *p;</a:t>
            </a:r>
          </a:p>
          <a:p>
            <a:pPr marL="400050" lvl="1" indent="0">
              <a:buNone/>
            </a:pPr>
            <a:r>
              <a:rPr lang="en-US" sz="2000" dirty="0" err="1">
                <a:solidFill>
                  <a:srgbClr val="0033CC"/>
                </a:solidFill>
                <a:latin typeface="Arial" panose="020B0604020202020204" pitchFamily="34" charset="0"/>
                <a:cs typeface="Arial" panose="020B0604020202020204" pitchFamily="34" charset="0"/>
              </a:rPr>
              <a:t>int</a:t>
            </a:r>
            <a:r>
              <a:rPr lang="en-US" sz="2000" dirty="0">
                <a:solidFill>
                  <a:srgbClr val="0033CC"/>
                </a:solidFill>
                <a:latin typeface="Arial" panose="020B0604020202020204" pitchFamily="34" charset="0"/>
                <a:cs typeface="Arial" panose="020B0604020202020204" pitchFamily="34" charset="0"/>
              </a:rPr>
              <a:t> *q = &amp;j;</a:t>
            </a:r>
          </a:p>
          <a:p>
            <a:pPr marL="400050" lvl="1" indent="0">
              <a:buNone/>
            </a:pPr>
            <a:r>
              <a:rPr lang="en-US" sz="2000" dirty="0">
                <a:solidFill>
                  <a:srgbClr val="0033CC"/>
                </a:solidFill>
                <a:latin typeface="Arial" panose="020B0604020202020204" pitchFamily="34" charset="0"/>
                <a:cs typeface="Arial" panose="020B0604020202020204" pitchFamily="34" charset="0"/>
              </a:rPr>
              <a:t>float *</a:t>
            </a:r>
            <a:r>
              <a:rPr lang="en-US" sz="2000" dirty="0" err="1">
                <a:solidFill>
                  <a:srgbClr val="0033CC"/>
                </a:solidFill>
                <a:latin typeface="Arial" panose="020B0604020202020204" pitchFamily="34" charset="0"/>
                <a:cs typeface="Arial" panose="020B0604020202020204" pitchFamily="34" charset="0"/>
              </a:rPr>
              <a:t>fptr</a:t>
            </a:r>
            <a:r>
              <a:rPr lang="en-US" sz="2000" dirty="0">
                <a:solidFill>
                  <a:srgbClr val="0033CC"/>
                </a:solidFill>
                <a:latin typeface="Arial" panose="020B0604020202020204" pitchFamily="34" charset="0"/>
                <a:cs typeface="Arial" panose="020B0604020202020204" pitchFamily="34" charset="0"/>
              </a:rPr>
              <a:t>;</a:t>
            </a:r>
          </a:p>
          <a:p>
            <a:pPr marL="400050" lvl="1" indent="0">
              <a:buNone/>
            </a:pPr>
            <a:endParaRPr lang="en-US" sz="2000" dirty="0">
              <a:solidFill>
                <a:srgbClr val="0033CC"/>
              </a:solidFill>
              <a:latin typeface="Arial" panose="020B0604020202020204" pitchFamily="34" charset="0"/>
              <a:cs typeface="Arial" panose="020B0604020202020204" pitchFamily="34" charset="0"/>
            </a:endParaRPr>
          </a:p>
          <a:p>
            <a:pPr marL="400050" lvl="1" indent="0">
              <a:buNone/>
            </a:pPr>
            <a:r>
              <a:rPr lang="en-US" sz="2000" dirty="0">
                <a:solidFill>
                  <a:srgbClr val="0033CC"/>
                </a:solidFill>
                <a:latin typeface="Arial" panose="020B0604020202020204" pitchFamily="34" charset="0"/>
                <a:cs typeface="Arial" panose="020B0604020202020204" pitchFamily="34" charset="0"/>
              </a:rPr>
              <a:t>Valid assignments:</a:t>
            </a:r>
          </a:p>
          <a:p>
            <a:pPr marL="400050" lvl="1" indent="0">
              <a:buNone/>
            </a:pPr>
            <a:r>
              <a:rPr lang="en-US" sz="2000" dirty="0" err="1">
                <a:solidFill>
                  <a:srgbClr val="0033CC"/>
                </a:solidFill>
                <a:latin typeface="Arial" panose="020B0604020202020204" pitchFamily="34" charset="0"/>
                <a:cs typeface="Arial" panose="020B0604020202020204" pitchFamily="34" charset="0"/>
              </a:rPr>
              <a:t>vptr</a:t>
            </a:r>
            <a:r>
              <a:rPr lang="en-US" sz="2000" dirty="0">
                <a:solidFill>
                  <a:srgbClr val="0033CC"/>
                </a:solidFill>
                <a:latin typeface="Arial" panose="020B0604020202020204" pitchFamily="34" charset="0"/>
                <a:cs typeface="Arial" panose="020B0604020202020204" pitchFamily="34" charset="0"/>
              </a:rPr>
              <a:t> = q;</a:t>
            </a:r>
          </a:p>
          <a:p>
            <a:pPr marL="400050" lvl="1" indent="0">
              <a:buNone/>
            </a:pPr>
            <a:r>
              <a:rPr lang="en-US" sz="2000" dirty="0">
                <a:solidFill>
                  <a:srgbClr val="0033CC"/>
                </a:solidFill>
                <a:latin typeface="Arial" panose="020B0604020202020204" pitchFamily="34" charset="0"/>
                <a:cs typeface="Arial" panose="020B0604020202020204" pitchFamily="34" charset="0"/>
              </a:rPr>
              <a:t>p = </a:t>
            </a:r>
            <a:r>
              <a:rPr lang="en-US" sz="2000" dirty="0" err="1">
                <a:solidFill>
                  <a:srgbClr val="0033CC"/>
                </a:solidFill>
                <a:latin typeface="Arial" panose="020B0604020202020204" pitchFamily="34" charset="0"/>
                <a:cs typeface="Arial" panose="020B0604020202020204" pitchFamily="34" charset="0"/>
              </a:rPr>
              <a:t>vptr</a:t>
            </a:r>
            <a:r>
              <a:rPr lang="en-US" sz="2000" dirty="0">
                <a:solidFill>
                  <a:srgbClr val="0033CC"/>
                </a:solidFill>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 a void pointer being assigned to a pointer of some type</a:t>
            </a:r>
            <a:endParaRPr lang="en-US" sz="2000" dirty="0">
              <a:solidFill>
                <a:srgbClr val="0033CC"/>
              </a:solidFill>
              <a:latin typeface="Arial" panose="020B0604020202020204" pitchFamily="34" charset="0"/>
              <a:cs typeface="Arial" panose="020B0604020202020204" pitchFamily="34" charset="0"/>
            </a:endParaRPr>
          </a:p>
          <a:p>
            <a:pPr marL="400050" lvl="1" indent="0">
              <a:buNone/>
            </a:pPr>
            <a:r>
              <a:rPr lang="en-US" sz="2000" dirty="0" err="1">
                <a:solidFill>
                  <a:srgbClr val="0033CC"/>
                </a:solidFill>
                <a:latin typeface="Arial" panose="020B0604020202020204" pitchFamily="34" charset="0"/>
                <a:cs typeface="Arial" panose="020B0604020202020204" pitchFamily="34" charset="0"/>
              </a:rPr>
              <a:t>vptr</a:t>
            </a:r>
            <a:r>
              <a:rPr lang="en-US" sz="2000" dirty="0">
                <a:solidFill>
                  <a:srgbClr val="0033CC"/>
                </a:solidFill>
                <a:latin typeface="Arial" panose="020B0604020202020204" pitchFamily="34" charset="0"/>
                <a:cs typeface="Arial" panose="020B0604020202020204" pitchFamily="34" charset="0"/>
              </a:rPr>
              <a:t> = </a:t>
            </a:r>
            <a:r>
              <a:rPr lang="en-US" sz="2000" dirty="0" err="1">
                <a:solidFill>
                  <a:srgbClr val="0033CC"/>
                </a:solidFill>
                <a:latin typeface="Arial" panose="020B0604020202020204" pitchFamily="34" charset="0"/>
                <a:cs typeface="Arial" panose="020B0604020202020204" pitchFamily="34" charset="0"/>
              </a:rPr>
              <a:t>fptr</a:t>
            </a:r>
            <a:r>
              <a:rPr lang="en-US" sz="2000" dirty="0">
                <a:solidFill>
                  <a:srgbClr val="0033CC"/>
                </a:solidFill>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 assigning a pointer of some type to a void pointer</a:t>
            </a:r>
          </a:p>
          <a:p>
            <a:pPr marL="400050" lvl="1" indent="0">
              <a:buNone/>
            </a:pPr>
            <a:r>
              <a:rPr lang="en-US" sz="2000" dirty="0" err="1">
                <a:solidFill>
                  <a:srgbClr val="0033CC"/>
                </a:solidFill>
                <a:latin typeface="Arial" panose="020B0604020202020204" pitchFamily="34" charset="0"/>
                <a:cs typeface="Arial" panose="020B0604020202020204" pitchFamily="34" charset="0"/>
              </a:rPr>
              <a:t>fptr</a:t>
            </a:r>
            <a:r>
              <a:rPr lang="en-US" sz="2000" dirty="0">
                <a:solidFill>
                  <a:srgbClr val="0033CC"/>
                </a:solidFill>
                <a:latin typeface="Arial" panose="020B0604020202020204" pitchFamily="34" charset="0"/>
                <a:cs typeface="Arial" panose="020B0604020202020204" pitchFamily="34" charset="0"/>
              </a:rPr>
              <a:t> = &amp;y;</a:t>
            </a:r>
          </a:p>
          <a:p>
            <a:pPr marL="400050" lvl="1" indent="0">
              <a:buNone/>
            </a:pPr>
            <a:endParaRPr lang="en-US" dirty="0"/>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345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Pointer compatibility</a:t>
            </a:r>
          </a:p>
        </p:txBody>
      </p:sp>
      <p:sp>
        <p:nvSpPr>
          <p:cNvPr id="6" name="Content Placeholder 5"/>
          <p:cNvSpPr>
            <a:spLocks noGrp="1"/>
          </p:cNvSpPr>
          <p:nvPr>
            <p:ph idx="1"/>
          </p:nvPr>
        </p:nvSpPr>
        <p:spPr>
          <a:xfrm>
            <a:off x="457200" y="990600"/>
            <a:ext cx="8686800" cy="5334000"/>
          </a:xfrm>
        </p:spPr>
        <p:txBody>
          <a:bodyPr>
            <a:noAutofit/>
          </a:bodyPr>
          <a:lstStyle/>
          <a:p>
            <a:pPr marL="0" indent="0">
              <a:buNone/>
            </a:pPr>
            <a:r>
              <a:rPr lang="en-US" sz="2400" dirty="0"/>
              <a:t>Examples:</a:t>
            </a:r>
            <a:endParaRPr lang="en-US" dirty="0"/>
          </a:p>
          <a:p>
            <a:pPr marL="400050" lvl="1" indent="0">
              <a:buNone/>
            </a:pPr>
            <a:r>
              <a:rPr lang="en-US" sz="2000" dirty="0" err="1">
                <a:solidFill>
                  <a:srgbClr val="0033CC"/>
                </a:solidFill>
                <a:latin typeface="Arial" panose="020B0604020202020204" pitchFamily="34" charset="0"/>
                <a:cs typeface="Arial" panose="020B0604020202020204" pitchFamily="34" charset="0"/>
              </a:rPr>
              <a:t>int</a:t>
            </a:r>
            <a:r>
              <a:rPr lang="en-US" sz="2000" dirty="0">
                <a:solidFill>
                  <a:srgbClr val="0033CC"/>
                </a:solidFill>
                <a:latin typeface="Arial" panose="020B0604020202020204" pitchFamily="34" charset="0"/>
                <a:cs typeface="Arial" panose="020B0604020202020204" pitchFamily="34" charset="0"/>
              </a:rPr>
              <a:t> </a:t>
            </a:r>
            <a:r>
              <a:rPr lang="en-US" sz="2000" dirty="0" err="1">
                <a:solidFill>
                  <a:srgbClr val="0033CC"/>
                </a:solidFill>
                <a:latin typeface="Arial" panose="020B0604020202020204" pitchFamily="34" charset="0"/>
                <a:cs typeface="Arial" panose="020B0604020202020204" pitchFamily="34" charset="0"/>
              </a:rPr>
              <a:t>i</a:t>
            </a:r>
            <a:r>
              <a:rPr lang="en-US" sz="2000" dirty="0">
                <a:solidFill>
                  <a:srgbClr val="0033CC"/>
                </a:solidFill>
                <a:latin typeface="Arial" panose="020B0604020202020204" pitchFamily="34" charset="0"/>
                <a:cs typeface="Arial" panose="020B0604020202020204" pitchFamily="34" charset="0"/>
              </a:rPr>
              <a:t> = 55;</a:t>
            </a:r>
          </a:p>
          <a:p>
            <a:pPr marL="400050" lvl="1" indent="0">
              <a:buNone/>
            </a:pPr>
            <a:r>
              <a:rPr lang="en-US" sz="2000" dirty="0" err="1">
                <a:solidFill>
                  <a:srgbClr val="0033CC"/>
                </a:solidFill>
                <a:latin typeface="Arial" panose="020B0604020202020204" pitchFamily="34" charset="0"/>
                <a:cs typeface="Arial" panose="020B0604020202020204" pitchFamily="34" charset="0"/>
              </a:rPr>
              <a:t>int</a:t>
            </a:r>
            <a:r>
              <a:rPr lang="en-US" sz="2000" dirty="0">
                <a:solidFill>
                  <a:srgbClr val="0033CC"/>
                </a:solidFill>
                <a:latin typeface="Arial" panose="020B0604020202020204" pitchFamily="34" charset="0"/>
                <a:cs typeface="Arial" panose="020B0604020202020204" pitchFamily="34" charset="0"/>
              </a:rPr>
              <a:t> j = 132;</a:t>
            </a:r>
          </a:p>
          <a:p>
            <a:pPr marL="400050" lvl="1" indent="0">
              <a:buNone/>
            </a:pPr>
            <a:r>
              <a:rPr lang="en-US" sz="2000" dirty="0">
                <a:solidFill>
                  <a:srgbClr val="0033CC"/>
                </a:solidFill>
                <a:latin typeface="Arial" panose="020B0604020202020204" pitchFamily="34" charset="0"/>
                <a:cs typeface="Arial" panose="020B0604020202020204" pitchFamily="34" charset="0"/>
              </a:rPr>
              <a:t>float y = 83.7;</a:t>
            </a:r>
          </a:p>
          <a:p>
            <a:pPr marL="400050" lvl="1" indent="0">
              <a:buNone/>
            </a:pPr>
            <a:r>
              <a:rPr lang="en-US" sz="2000" dirty="0">
                <a:solidFill>
                  <a:srgbClr val="0033CC"/>
                </a:solidFill>
                <a:latin typeface="Arial" panose="020B0604020202020204" pitchFamily="34" charset="0"/>
                <a:cs typeface="Arial" panose="020B0604020202020204" pitchFamily="34" charset="0"/>
              </a:rPr>
              <a:t>void *</a:t>
            </a:r>
            <a:r>
              <a:rPr lang="en-US" sz="2000" dirty="0" err="1">
                <a:solidFill>
                  <a:srgbClr val="0033CC"/>
                </a:solidFill>
                <a:latin typeface="Arial" panose="020B0604020202020204" pitchFamily="34" charset="0"/>
                <a:cs typeface="Arial" panose="020B0604020202020204" pitchFamily="34" charset="0"/>
              </a:rPr>
              <a:t>vptr</a:t>
            </a:r>
            <a:r>
              <a:rPr lang="en-US" sz="2000" dirty="0">
                <a:solidFill>
                  <a:srgbClr val="0033CC"/>
                </a:solidFill>
                <a:latin typeface="Arial" panose="020B0604020202020204" pitchFamily="34" charset="0"/>
                <a:cs typeface="Arial" panose="020B0604020202020204" pitchFamily="34" charset="0"/>
              </a:rPr>
              <a:t>;</a:t>
            </a:r>
          </a:p>
          <a:p>
            <a:pPr marL="400050" lvl="1" indent="0">
              <a:buNone/>
            </a:pPr>
            <a:r>
              <a:rPr lang="en-US" sz="2000" dirty="0" err="1">
                <a:solidFill>
                  <a:srgbClr val="0033CC"/>
                </a:solidFill>
                <a:latin typeface="Arial" panose="020B0604020202020204" pitchFamily="34" charset="0"/>
                <a:cs typeface="Arial" panose="020B0604020202020204" pitchFamily="34" charset="0"/>
              </a:rPr>
              <a:t>int</a:t>
            </a:r>
            <a:r>
              <a:rPr lang="en-US" sz="2000" dirty="0">
                <a:solidFill>
                  <a:srgbClr val="0033CC"/>
                </a:solidFill>
                <a:latin typeface="Arial" panose="020B0604020202020204" pitchFamily="34" charset="0"/>
                <a:cs typeface="Arial" panose="020B0604020202020204" pitchFamily="34" charset="0"/>
              </a:rPr>
              <a:t> *p;</a:t>
            </a:r>
          </a:p>
          <a:p>
            <a:pPr marL="400050" lvl="1" indent="0">
              <a:buNone/>
            </a:pPr>
            <a:r>
              <a:rPr lang="en-US" sz="2000" dirty="0" err="1">
                <a:solidFill>
                  <a:srgbClr val="0033CC"/>
                </a:solidFill>
                <a:latin typeface="Arial" panose="020B0604020202020204" pitchFamily="34" charset="0"/>
                <a:cs typeface="Arial" panose="020B0604020202020204" pitchFamily="34" charset="0"/>
              </a:rPr>
              <a:t>int</a:t>
            </a:r>
            <a:r>
              <a:rPr lang="en-US" sz="2000" dirty="0">
                <a:solidFill>
                  <a:srgbClr val="0033CC"/>
                </a:solidFill>
                <a:latin typeface="Arial" panose="020B0604020202020204" pitchFamily="34" charset="0"/>
                <a:cs typeface="Arial" panose="020B0604020202020204" pitchFamily="34" charset="0"/>
              </a:rPr>
              <a:t> *q = &amp;j;</a:t>
            </a:r>
          </a:p>
          <a:p>
            <a:pPr marL="400050" lvl="1" indent="0">
              <a:buNone/>
            </a:pPr>
            <a:r>
              <a:rPr lang="en-US" sz="2000" dirty="0">
                <a:solidFill>
                  <a:srgbClr val="0033CC"/>
                </a:solidFill>
                <a:latin typeface="Arial" panose="020B0604020202020204" pitchFamily="34" charset="0"/>
                <a:cs typeface="Arial" panose="020B0604020202020204" pitchFamily="34" charset="0"/>
              </a:rPr>
              <a:t>float *</a:t>
            </a:r>
            <a:r>
              <a:rPr lang="en-US" sz="2000" dirty="0" err="1">
                <a:solidFill>
                  <a:srgbClr val="0033CC"/>
                </a:solidFill>
                <a:latin typeface="Arial" panose="020B0604020202020204" pitchFamily="34" charset="0"/>
                <a:cs typeface="Arial" panose="020B0604020202020204" pitchFamily="34" charset="0"/>
              </a:rPr>
              <a:t>fptr</a:t>
            </a:r>
            <a:r>
              <a:rPr lang="en-US" sz="2000" dirty="0">
                <a:solidFill>
                  <a:srgbClr val="0033CC"/>
                </a:solidFill>
                <a:latin typeface="Arial" panose="020B0604020202020204" pitchFamily="34" charset="0"/>
                <a:cs typeface="Arial" panose="020B0604020202020204" pitchFamily="34" charset="0"/>
              </a:rPr>
              <a:t>;</a:t>
            </a:r>
          </a:p>
          <a:p>
            <a:pPr marL="400050" lvl="1" indent="0">
              <a:buNone/>
            </a:pPr>
            <a:r>
              <a:rPr lang="en-US" sz="2000" dirty="0" err="1">
                <a:solidFill>
                  <a:srgbClr val="0033CC"/>
                </a:solidFill>
                <a:latin typeface="Arial" panose="020B0604020202020204" pitchFamily="34" charset="0"/>
                <a:cs typeface="Arial" panose="020B0604020202020204" pitchFamily="34" charset="0"/>
              </a:rPr>
              <a:t>vptr</a:t>
            </a:r>
            <a:r>
              <a:rPr lang="en-US" sz="2000" dirty="0">
                <a:solidFill>
                  <a:srgbClr val="0033CC"/>
                </a:solidFill>
                <a:latin typeface="Arial" panose="020B0604020202020204" pitchFamily="34" charset="0"/>
                <a:cs typeface="Arial" panose="020B0604020202020204" pitchFamily="34" charset="0"/>
              </a:rPr>
              <a:t> = &amp;</a:t>
            </a:r>
            <a:r>
              <a:rPr lang="en-US" sz="2000" dirty="0" err="1">
                <a:solidFill>
                  <a:srgbClr val="0033CC"/>
                </a:solidFill>
                <a:latin typeface="Arial" panose="020B0604020202020204" pitchFamily="34" charset="0"/>
                <a:cs typeface="Arial" panose="020B0604020202020204" pitchFamily="34" charset="0"/>
              </a:rPr>
              <a:t>i</a:t>
            </a:r>
            <a:r>
              <a:rPr lang="en-US" sz="2000" dirty="0">
                <a:solidFill>
                  <a:srgbClr val="0033CC"/>
                </a:solidFill>
                <a:latin typeface="Arial" panose="020B0604020202020204" pitchFamily="34" charset="0"/>
                <a:cs typeface="Arial" panose="020B0604020202020204" pitchFamily="34" charset="0"/>
              </a:rPr>
              <a:t>;</a:t>
            </a:r>
          </a:p>
          <a:p>
            <a:pPr marL="400050" lvl="1" indent="0">
              <a:buNone/>
            </a:pPr>
            <a:r>
              <a:rPr lang="en-US" sz="2000" dirty="0">
                <a:solidFill>
                  <a:srgbClr val="0033CC"/>
                </a:solidFill>
                <a:latin typeface="Arial" panose="020B0604020202020204" pitchFamily="34" charset="0"/>
                <a:cs typeface="Arial" panose="020B0604020202020204" pitchFamily="34" charset="0"/>
              </a:rPr>
              <a:t>Invalid assignments:</a:t>
            </a:r>
          </a:p>
          <a:p>
            <a:pPr marL="400050" lvl="1" indent="0">
              <a:buNone/>
            </a:pPr>
            <a:r>
              <a:rPr lang="en-US" sz="2000" dirty="0">
                <a:solidFill>
                  <a:srgbClr val="0033CC"/>
                </a:solidFill>
                <a:latin typeface="Arial" panose="020B0604020202020204" pitchFamily="34" charset="0"/>
                <a:cs typeface="Arial" panose="020B0604020202020204" pitchFamily="34" charset="0"/>
              </a:rPr>
              <a:t>p = </a:t>
            </a:r>
            <a:r>
              <a:rPr lang="en-US" sz="2000" dirty="0" err="1">
                <a:solidFill>
                  <a:srgbClr val="0033CC"/>
                </a:solidFill>
                <a:latin typeface="Arial" panose="020B0604020202020204" pitchFamily="34" charset="0"/>
                <a:cs typeface="Arial" panose="020B0604020202020204" pitchFamily="34" charset="0"/>
              </a:rPr>
              <a:t>fptr</a:t>
            </a:r>
            <a:r>
              <a:rPr lang="en-US" sz="2000" dirty="0">
                <a:solidFill>
                  <a:srgbClr val="0033CC"/>
                </a:solidFill>
                <a:latin typeface="Arial" panose="020B0604020202020204" pitchFamily="34" charset="0"/>
                <a:cs typeface="Arial" panose="020B0604020202020204" pitchFamily="34" charset="0"/>
              </a:rPr>
              <a:t>;          </a:t>
            </a:r>
            <a:r>
              <a:rPr lang="en-US" sz="2000" dirty="0">
                <a:solidFill>
                  <a:srgbClr val="EF0309"/>
                </a:solidFill>
                <a:latin typeface="Arial" panose="020B0604020202020204" pitchFamily="34" charset="0"/>
                <a:cs typeface="Arial" panose="020B0604020202020204" pitchFamily="34" charset="0"/>
              </a:rPr>
              <a:t>// invalid to assign a float pointer to an </a:t>
            </a:r>
            <a:r>
              <a:rPr lang="en-US" sz="2000" dirty="0" err="1">
                <a:solidFill>
                  <a:srgbClr val="EF0309"/>
                </a:solidFill>
                <a:latin typeface="Arial" panose="020B0604020202020204" pitchFamily="34" charset="0"/>
                <a:cs typeface="Arial" panose="020B0604020202020204" pitchFamily="34" charset="0"/>
              </a:rPr>
              <a:t>int</a:t>
            </a:r>
            <a:r>
              <a:rPr lang="en-US" sz="2000" dirty="0">
                <a:solidFill>
                  <a:srgbClr val="EF0309"/>
                </a:solidFill>
                <a:latin typeface="Arial" panose="020B0604020202020204" pitchFamily="34" charset="0"/>
                <a:cs typeface="Arial" panose="020B0604020202020204" pitchFamily="34" charset="0"/>
              </a:rPr>
              <a:t> pointer</a:t>
            </a:r>
          </a:p>
          <a:p>
            <a:pPr marL="400050" lvl="1" indent="0">
              <a:buNone/>
            </a:pPr>
            <a:r>
              <a:rPr lang="en-US" sz="2000" dirty="0" err="1">
                <a:solidFill>
                  <a:srgbClr val="0033CC"/>
                </a:solidFill>
                <a:latin typeface="Arial" panose="020B0604020202020204" pitchFamily="34" charset="0"/>
                <a:cs typeface="Arial" panose="020B0604020202020204" pitchFamily="34" charset="0"/>
              </a:rPr>
              <a:t>fptr</a:t>
            </a:r>
            <a:r>
              <a:rPr lang="en-US" sz="2000" dirty="0">
                <a:solidFill>
                  <a:srgbClr val="0033CC"/>
                </a:solidFill>
                <a:latin typeface="Arial" panose="020B0604020202020204" pitchFamily="34" charset="0"/>
                <a:cs typeface="Arial" panose="020B0604020202020204" pitchFamily="34" charset="0"/>
              </a:rPr>
              <a:t> = &amp;</a:t>
            </a:r>
            <a:r>
              <a:rPr lang="en-US" sz="2000" dirty="0" err="1">
                <a:solidFill>
                  <a:srgbClr val="0033CC"/>
                </a:solidFill>
                <a:latin typeface="Arial" panose="020B0604020202020204" pitchFamily="34" charset="0"/>
                <a:cs typeface="Arial" panose="020B0604020202020204" pitchFamily="34" charset="0"/>
              </a:rPr>
              <a:t>i</a:t>
            </a:r>
            <a:r>
              <a:rPr lang="en-US" sz="2000" dirty="0">
                <a:solidFill>
                  <a:srgbClr val="0033CC"/>
                </a:solidFill>
                <a:latin typeface="Arial" panose="020B0604020202020204" pitchFamily="34" charset="0"/>
                <a:cs typeface="Arial" panose="020B0604020202020204" pitchFamily="34" charset="0"/>
              </a:rPr>
              <a:t>;        </a:t>
            </a:r>
            <a:r>
              <a:rPr lang="en-US" sz="2000" dirty="0">
                <a:solidFill>
                  <a:srgbClr val="EF0309"/>
                </a:solidFill>
                <a:latin typeface="Arial" panose="020B0604020202020204" pitchFamily="34" charset="0"/>
                <a:cs typeface="Arial" panose="020B0604020202020204" pitchFamily="34" charset="0"/>
              </a:rPr>
              <a:t>// invalid to assign a float pointer to point to an </a:t>
            </a:r>
            <a:r>
              <a:rPr lang="en-US" sz="2000" dirty="0" err="1">
                <a:solidFill>
                  <a:srgbClr val="EF0309"/>
                </a:solidFill>
                <a:latin typeface="Arial" panose="020B0604020202020204" pitchFamily="34" charset="0"/>
                <a:cs typeface="Arial" panose="020B0604020202020204" pitchFamily="34" charset="0"/>
              </a:rPr>
              <a:t>int</a:t>
            </a:r>
            <a:endParaRPr lang="en-US" sz="2000" dirty="0">
              <a:solidFill>
                <a:srgbClr val="EF0309"/>
              </a:solidFill>
              <a:latin typeface="Arial" panose="020B0604020202020204" pitchFamily="34" charset="0"/>
              <a:cs typeface="Arial" panose="020B0604020202020204" pitchFamily="34" charset="0"/>
            </a:endParaRPr>
          </a:p>
          <a:p>
            <a:pPr marL="400050" lvl="1" indent="0">
              <a:buNone/>
            </a:pPr>
            <a:r>
              <a:rPr lang="en-US" sz="2000" dirty="0">
                <a:solidFill>
                  <a:srgbClr val="0033CC"/>
                </a:solidFill>
                <a:latin typeface="Arial" panose="020B0604020202020204" pitchFamily="34" charset="0"/>
                <a:cs typeface="Arial" panose="020B0604020202020204" pitchFamily="34" charset="0"/>
              </a:rPr>
              <a:t>*</a:t>
            </a:r>
            <a:r>
              <a:rPr lang="en-US" sz="2000" dirty="0" err="1">
                <a:solidFill>
                  <a:srgbClr val="0033CC"/>
                </a:solidFill>
                <a:latin typeface="Arial" panose="020B0604020202020204" pitchFamily="34" charset="0"/>
                <a:cs typeface="Arial" panose="020B0604020202020204" pitchFamily="34" charset="0"/>
              </a:rPr>
              <a:t>vptr</a:t>
            </a:r>
            <a:r>
              <a:rPr lang="en-US" sz="2000" dirty="0">
                <a:solidFill>
                  <a:srgbClr val="0033CC"/>
                </a:solidFill>
                <a:latin typeface="Arial" panose="020B0604020202020204" pitchFamily="34" charset="0"/>
                <a:cs typeface="Arial" panose="020B0604020202020204" pitchFamily="34" charset="0"/>
              </a:rPr>
              <a:t> = 112;   </a:t>
            </a:r>
            <a:r>
              <a:rPr lang="en-US" sz="2000" dirty="0">
                <a:solidFill>
                  <a:srgbClr val="EF0309"/>
                </a:solidFill>
                <a:latin typeface="Arial" panose="020B0604020202020204" pitchFamily="34" charset="0"/>
                <a:cs typeface="Arial" panose="020B0604020202020204" pitchFamily="34" charset="0"/>
              </a:rPr>
              <a:t>// cannot dereference a void pointer</a:t>
            </a:r>
            <a:endParaRPr lang="en-US" sz="2000" dirty="0">
              <a:solidFill>
                <a:srgbClr val="0033CC"/>
              </a:solidFill>
              <a:latin typeface="Arial" panose="020B0604020202020204" pitchFamily="34" charset="0"/>
              <a:cs typeface="Arial" panose="020B0604020202020204" pitchFamily="34" charset="0"/>
            </a:endParaRPr>
          </a:p>
          <a:p>
            <a:pPr marL="400050" lvl="1" indent="0">
              <a:buNone/>
            </a:pPr>
            <a:endParaRPr lang="en-US" dirty="0"/>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591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Pointer compatibility</a:t>
            </a:r>
          </a:p>
        </p:txBody>
      </p:sp>
      <p:sp>
        <p:nvSpPr>
          <p:cNvPr id="6" name="Content Placeholder 5"/>
          <p:cNvSpPr>
            <a:spLocks noGrp="1"/>
          </p:cNvSpPr>
          <p:nvPr>
            <p:ph idx="1"/>
          </p:nvPr>
        </p:nvSpPr>
        <p:spPr>
          <a:xfrm>
            <a:off x="457200" y="990600"/>
            <a:ext cx="8686800" cy="5334000"/>
          </a:xfrm>
        </p:spPr>
        <p:txBody>
          <a:bodyPr>
            <a:noAutofit/>
          </a:bodyPr>
          <a:lstStyle/>
          <a:p>
            <a:pPr marL="0" indent="0">
              <a:buNone/>
            </a:pPr>
            <a:r>
              <a:rPr lang="en-US" sz="2000" dirty="0"/>
              <a:t>Can solve the incompatibility problem by type casting, i.e. you can </a:t>
            </a:r>
            <a:r>
              <a:rPr lang="en-US" sz="2000" dirty="0">
                <a:latin typeface="Arial" panose="020B0604020202020204" pitchFamily="34" charset="0"/>
                <a:cs typeface="Arial" panose="020B0604020202020204" pitchFamily="34" charset="0"/>
              </a:rPr>
              <a:t>“tell” the compiler the type of the data that “</a:t>
            </a:r>
            <a:r>
              <a:rPr lang="en-US" sz="2000" dirty="0" err="1">
                <a:latin typeface="Arial" panose="020B0604020202020204" pitchFamily="34" charset="0"/>
                <a:cs typeface="Arial" panose="020B0604020202020204" pitchFamily="34" charset="0"/>
              </a:rPr>
              <a:t>ptr</a:t>
            </a:r>
            <a:r>
              <a:rPr lang="en-US" sz="2000" dirty="0">
                <a:latin typeface="Arial" panose="020B0604020202020204" pitchFamily="34" charset="0"/>
                <a:cs typeface="Arial" panose="020B0604020202020204" pitchFamily="34" charset="0"/>
              </a:rPr>
              <a:t>” is pointing to,</a:t>
            </a:r>
            <a:r>
              <a:rPr lang="en-US" sz="2000" dirty="0"/>
              <a:t>.  </a:t>
            </a:r>
          </a:p>
          <a:p>
            <a:pPr marL="0" indent="0">
              <a:buNone/>
            </a:pPr>
            <a:endParaRPr lang="en-US" sz="2000" dirty="0">
              <a:solidFill>
                <a:srgbClr val="0033CC"/>
              </a:solidFill>
            </a:endParaRPr>
          </a:p>
          <a:p>
            <a:pPr marL="400050" lvl="1" indent="0">
              <a:buNone/>
            </a:pPr>
            <a:r>
              <a:rPr lang="en-US" sz="2000" dirty="0" err="1">
                <a:solidFill>
                  <a:srgbClr val="0033CC"/>
                </a:solidFill>
              </a:rPr>
              <a:t>int</a:t>
            </a:r>
            <a:r>
              <a:rPr lang="en-US" sz="2000" dirty="0">
                <a:solidFill>
                  <a:srgbClr val="0033CC"/>
                </a:solidFill>
              </a:rPr>
              <a:t> x;</a:t>
            </a:r>
          </a:p>
          <a:p>
            <a:pPr marL="400050" lvl="1" indent="0">
              <a:buNone/>
            </a:pPr>
            <a:r>
              <a:rPr lang="en-US" sz="2000" dirty="0">
                <a:solidFill>
                  <a:srgbClr val="0033CC"/>
                </a:solidFill>
              </a:rPr>
              <a:t>char c;</a:t>
            </a:r>
          </a:p>
          <a:p>
            <a:pPr marL="400050" lvl="1" indent="0">
              <a:buNone/>
            </a:pPr>
            <a:r>
              <a:rPr lang="en-US" sz="2000" dirty="0">
                <a:solidFill>
                  <a:srgbClr val="0033CC"/>
                </a:solidFill>
              </a:rPr>
              <a:t>char *pc;</a:t>
            </a:r>
          </a:p>
          <a:p>
            <a:pPr marL="400050" lvl="1" indent="0">
              <a:buNone/>
            </a:pPr>
            <a:r>
              <a:rPr lang="en-US" sz="2000" dirty="0">
                <a:solidFill>
                  <a:srgbClr val="0033CC"/>
                </a:solidFill>
              </a:rPr>
              <a:t>void *</a:t>
            </a:r>
            <a:r>
              <a:rPr lang="en-US" sz="2000" dirty="0" err="1">
                <a:solidFill>
                  <a:srgbClr val="0033CC"/>
                </a:solidFill>
              </a:rPr>
              <a:t>vptr</a:t>
            </a:r>
            <a:r>
              <a:rPr lang="en-US" sz="2000" dirty="0">
                <a:solidFill>
                  <a:srgbClr val="0033CC"/>
                </a:solidFill>
              </a:rPr>
              <a:t>;</a:t>
            </a:r>
          </a:p>
          <a:p>
            <a:pPr marL="400050" lvl="1" indent="0">
              <a:buNone/>
            </a:pPr>
            <a:endParaRPr lang="en-US" sz="2000" dirty="0">
              <a:solidFill>
                <a:srgbClr val="0033CC"/>
              </a:solidFill>
            </a:endParaRPr>
          </a:p>
          <a:p>
            <a:pPr marL="400050" lvl="1" indent="0">
              <a:buNone/>
            </a:pPr>
            <a:r>
              <a:rPr lang="en-US" sz="2000" dirty="0" err="1">
                <a:solidFill>
                  <a:srgbClr val="0033CC"/>
                </a:solidFill>
              </a:rPr>
              <a:t>vptr</a:t>
            </a:r>
            <a:r>
              <a:rPr lang="en-US" sz="2000" dirty="0">
                <a:solidFill>
                  <a:srgbClr val="0033CC"/>
                </a:solidFill>
              </a:rPr>
              <a:t> = </a:t>
            </a:r>
            <a:r>
              <a:rPr lang="en-US" sz="2000" dirty="0">
                <a:solidFill>
                  <a:srgbClr val="FF0000"/>
                </a:solidFill>
              </a:rPr>
              <a:t>(</a:t>
            </a:r>
            <a:r>
              <a:rPr lang="en-US" sz="2000" dirty="0" err="1">
                <a:solidFill>
                  <a:srgbClr val="FF0000"/>
                </a:solidFill>
              </a:rPr>
              <a:t>int</a:t>
            </a:r>
            <a:r>
              <a:rPr lang="en-US" sz="2000" dirty="0">
                <a:solidFill>
                  <a:srgbClr val="FF0000"/>
                </a:solidFill>
              </a:rPr>
              <a:t> *)</a:t>
            </a:r>
            <a:r>
              <a:rPr lang="en-US" sz="2000" dirty="0">
                <a:solidFill>
                  <a:srgbClr val="0033CC"/>
                </a:solidFill>
              </a:rPr>
              <a:t>&amp;x;</a:t>
            </a:r>
          </a:p>
          <a:p>
            <a:pPr marL="400050" lvl="1" indent="0">
              <a:buNone/>
            </a:pPr>
            <a:r>
              <a:rPr lang="en-US" sz="2000" dirty="0">
                <a:solidFill>
                  <a:srgbClr val="0033CC"/>
                </a:solidFill>
              </a:rPr>
              <a:t>pc = </a:t>
            </a:r>
            <a:r>
              <a:rPr lang="en-US" sz="2000" dirty="0">
                <a:solidFill>
                  <a:srgbClr val="FF0000"/>
                </a:solidFill>
              </a:rPr>
              <a:t>(char *)</a:t>
            </a:r>
            <a:r>
              <a:rPr lang="en-US" sz="2000" dirty="0">
                <a:solidFill>
                  <a:srgbClr val="0033CC"/>
                </a:solidFill>
              </a:rPr>
              <a:t>&amp;x;</a:t>
            </a:r>
          </a:p>
          <a:p>
            <a:pPr marL="400050" lvl="1" indent="0">
              <a:buNone/>
            </a:pPr>
            <a:endParaRPr lang="en-US" sz="2000" dirty="0">
              <a:solidFill>
                <a:srgbClr val="0033CC"/>
              </a:solidFill>
            </a:endParaRPr>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66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Pointers &amp; Arrays</a:t>
            </a:r>
          </a:p>
        </p:txBody>
      </p:sp>
      <p:sp>
        <p:nvSpPr>
          <p:cNvPr id="6" name="Content Placeholder 5"/>
          <p:cNvSpPr>
            <a:spLocks noGrp="1"/>
          </p:cNvSpPr>
          <p:nvPr>
            <p:ph idx="1"/>
          </p:nvPr>
        </p:nvSpPr>
        <p:spPr>
          <a:xfrm>
            <a:off x="457200" y="990600"/>
            <a:ext cx="8686800" cy="5334000"/>
          </a:xfrm>
        </p:spPr>
        <p:txBody>
          <a:bodyPr>
            <a:noAutofit/>
          </a:bodyPr>
          <a:lstStyle/>
          <a:p>
            <a:pPr>
              <a:spcBef>
                <a:spcPct val="0"/>
              </a:spcBef>
              <a:spcAft>
                <a:spcPts val="600"/>
              </a:spcAft>
            </a:pPr>
            <a:r>
              <a:rPr lang="en-US" sz="2800" dirty="0"/>
              <a:t>Given</a:t>
            </a:r>
            <a:br>
              <a:rPr lang="en-US" sz="2800" dirty="0"/>
            </a:br>
            <a:br>
              <a:rPr lang="en-US" sz="2800" dirty="0"/>
            </a:br>
            <a:br>
              <a:rPr lang="en-US" sz="2800" dirty="0"/>
            </a:br>
            <a:endParaRPr lang="en-US" b="1" dirty="0">
              <a:solidFill>
                <a:srgbClr val="0070C0"/>
              </a:solidFill>
              <a:cs typeface="Courier New" pitchFamily="49" charset="0"/>
            </a:endParaRPr>
          </a:p>
          <a:p>
            <a:pPr lvl="1">
              <a:spcBef>
                <a:spcPct val="0"/>
              </a:spcBef>
              <a:spcAft>
                <a:spcPts val="600"/>
              </a:spcAft>
            </a:pPr>
            <a:r>
              <a:rPr lang="en-US" dirty="0"/>
              <a:t>Notice that </a:t>
            </a:r>
            <a:r>
              <a:rPr lang="en-US" dirty="0" err="1"/>
              <a:t>aPtr</a:t>
            </a:r>
            <a:r>
              <a:rPr lang="en-US" dirty="0"/>
              <a:t> is assigned to a and not &amp;a – why??</a:t>
            </a:r>
          </a:p>
          <a:p>
            <a:pPr lvl="2">
              <a:spcBef>
                <a:spcPct val="0"/>
              </a:spcBef>
              <a:spcAft>
                <a:spcPts val="600"/>
              </a:spcAft>
            </a:pPr>
            <a:r>
              <a:rPr lang="en-US" dirty="0"/>
              <a:t>If an array name is used without a subscript, the meaning is “</a:t>
            </a:r>
            <a:r>
              <a:rPr lang="en-US" dirty="0">
                <a:solidFill>
                  <a:srgbClr val="FF0000"/>
                </a:solidFill>
              </a:rPr>
              <a:t>the address of the first element of the array</a:t>
            </a:r>
          </a:p>
          <a:p>
            <a:pPr lvl="1">
              <a:spcBef>
                <a:spcPct val="0"/>
              </a:spcBef>
              <a:spcAft>
                <a:spcPts val="600"/>
              </a:spcAft>
            </a:pPr>
            <a:endParaRPr lang="en-US" dirty="0">
              <a:solidFill>
                <a:srgbClr val="FF0000"/>
              </a:solidFill>
            </a:endParaRPr>
          </a:p>
          <a:p>
            <a:pPr lvl="1">
              <a:spcBef>
                <a:spcPct val="0"/>
              </a:spcBef>
              <a:spcAft>
                <a:spcPts val="600"/>
              </a:spcAft>
            </a:pPr>
            <a:r>
              <a:rPr lang="en-US" dirty="0"/>
              <a:t>What happens after the third line of code above??</a:t>
            </a:r>
          </a:p>
          <a:p>
            <a:pPr lvl="1">
              <a:spcBef>
                <a:spcPct val="0"/>
              </a:spcBef>
              <a:spcAft>
                <a:spcPts val="600"/>
              </a:spcAft>
            </a:pPr>
            <a:endParaRPr lang="en-US" dirty="0"/>
          </a:p>
          <a:p>
            <a:pPr marL="400050" lvl="1" indent="0">
              <a:buNone/>
            </a:pPr>
            <a:endParaRPr lang="en-US" sz="2000" dirty="0">
              <a:solidFill>
                <a:srgbClr val="0033CC"/>
              </a:solidFill>
            </a:endParaRPr>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pic>
        <p:nvPicPr>
          <p:cNvPr id="7" name="Picture 6" descr="Screen Shot 2016-10-19 at 10.30.27 AM.png">
            <a:extLst>
              <a:ext uri="{FF2B5EF4-FFF2-40B4-BE49-F238E27FC236}">
                <a16:creationId xmlns:a16="http://schemas.microsoft.com/office/drawing/2014/main" id="{0CD4D872-D408-E347-9E3B-112E738665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600200"/>
            <a:ext cx="5860205" cy="1075267"/>
          </a:xfrm>
          <a:prstGeom prst="rect">
            <a:avLst/>
          </a:prstGeom>
          <a:ln>
            <a:solidFill>
              <a:srgbClr val="FF9933"/>
            </a:solidFill>
          </a:ln>
        </p:spPr>
      </p:pic>
    </p:spTree>
    <p:extLst>
      <p:ext uri="{BB962C8B-B14F-4D97-AF65-F5344CB8AC3E}">
        <p14:creationId xmlns:p14="http://schemas.microsoft.com/office/powerpoint/2010/main" val="3211646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Pointers &amp; Arrays</a:t>
            </a:r>
          </a:p>
        </p:txBody>
      </p:sp>
      <p:sp>
        <p:nvSpPr>
          <p:cNvPr id="6" name="Content Placeholder 5"/>
          <p:cNvSpPr>
            <a:spLocks noGrp="1"/>
          </p:cNvSpPr>
          <p:nvPr>
            <p:ph idx="1"/>
          </p:nvPr>
        </p:nvSpPr>
        <p:spPr>
          <a:xfrm>
            <a:off x="457200" y="990600"/>
            <a:ext cx="8686800" cy="5334000"/>
          </a:xfrm>
        </p:spPr>
        <p:txBody>
          <a:bodyPr>
            <a:noAutofit/>
          </a:bodyPr>
          <a:lstStyle/>
          <a:p>
            <a:pPr>
              <a:spcBef>
                <a:spcPct val="0"/>
              </a:spcBef>
              <a:spcAft>
                <a:spcPts val="600"/>
              </a:spcAft>
            </a:pPr>
            <a:r>
              <a:rPr lang="en-US" dirty="0"/>
              <a:t>Given the following array declaration:</a:t>
            </a:r>
          </a:p>
          <a:p>
            <a:pPr marL="0" indent="0">
              <a:spcBef>
                <a:spcPct val="0"/>
              </a:spcBef>
              <a:spcAft>
                <a:spcPts val="600"/>
              </a:spcAft>
              <a:buNone/>
            </a:pPr>
            <a:endParaRPr lang="en-US" dirty="0"/>
          </a:p>
          <a:p>
            <a:pPr>
              <a:spcBef>
                <a:spcPct val="0"/>
              </a:spcBef>
              <a:spcAft>
                <a:spcPts val="600"/>
              </a:spcAft>
            </a:pPr>
            <a:r>
              <a:rPr lang="en-US" dirty="0"/>
              <a:t>Assume we also declare an integer pointer to point to the array:</a:t>
            </a:r>
          </a:p>
          <a:p>
            <a:pPr marL="0" indent="0">
              <a:spcBef>
                <a:spcPct val="0"/>
              </a:spcBef>
              <a:spcAft>
                <a:spcPts val="600"/>
              </a:spcAft>
              <a:buNone/>
            </a:pPr>
            <a:r>
              <a:rPr lang="en-US" dirty="0"/>
              <a:t>                                  (What is another way to write this?)</a:t>
            </a:r>
          </a:p>
          <a:p>
            <a:pPr>
              <a:spcBef>
                <a:spcPct val="0"/>
              </a:spcBef>
              <a:spcAft>
                <a:spcPts val="600"/>
              </a:spcAft>
            </a:pPr>
            <a:r>
              <a:rPr lang="en-US" dirty="0"/>
              <a:t>Then we can imagine it looking like this:</a:t>
            </a:r>
          </a:p>
          <a:p>
            <a:pPr>
              <a:spcBef>
                <a:spcPct val="0"/>
              </a:spcBef>
              <a:spcAft>
                <a:spcPts val="600"/>
              </a:spcAft>
            </a:pPr>
            <a:endParaRPr lang="en-US" dirty="0"/>
          </a:p>
          <a:p>
            <a:pPr marL="0" indent="0">
              <a:spcBef>
                <a:spcPct val="0"/>
              </a:spcBef>
              <a:spcAft>
                <a:spcPts val="600"/>
              </a:spcAft>
              <a:buNone/>
            </a:pPr>
            <a:r>
              <a:rPr lang="en-US" dirty="0"/>
              <a:t>    </a:t>
            </a:r>
            <a:endParaRPr lang="en-US" baseline="-25000" dirty="0"/>
          </a:p>
          <a:p>
            <a:pPr>
              <a:spcBef>
                <a:spcPct val="0"/>
              </a:spcBef>
              <a:spcAft>
                <a:spcPts val="600"/>
              </a:spcAft>
            </a:pPr>
            <a:endParaRPr lang="en-US" dirty="0"/>
          </a:p>
          <a:p>
            <a:pPr>
              <a:spcBef>
                <a:spcPct val="0"/>
              </a:spcBef>
              <a:spcAft>
                <a:spcPts val="600"/>
              </a:spcAft>
            </a:pPr>
            <a:endParaRPr lang="en-US" dirty="0"/>
          </a:p>
          <a:p>
            <a:pPr>
              <a:spcBef>
                <a:spcPct val="0"/>
              </a:spcBef>
              <a:spcAft>
                <a:spcPts val="600"/>
              </a:spcAft>
            </a:pPr>
            <a:r>
              <a:rPr lang="en-US" dirty="0"/>
              <a:t>What does the following mean:    </a:t>
            </a:r>
          </a:p>
          <a:p>
            <a:pPr>
              <a:spcBef>
                <a:spcPct val="0"/>
              </a:spcBef>
              <a:spcAft>
                <a:spcPts val="600"/>
              </a:spcAft>
            </a:pPr>
            <a:r>
              <a:rPr lang="en-US" dirty="0"/>
              <a:t>Which is the same as writing what??</a:t>
            </a:r>
          </a:p>
          <a:p>
            <a:pPr>
              <a:spcBef>
                <a:spcPct val="0"/>
              </a:spcBef>
              <a:spcAft>
                <a:spcPts val="600"/>
              </a:spcAft>
            </a:pPr>
            <a:r>
              <a:rPr lang="en-US" dirty="0"/>
              <a:t>What happens with the following: </a:t>
            </a:r>
          </a:p>
          <a:p>
            <a:pPr marL="400050" lvl="1" indent="0">
              <a:buNone/>
            </a:pPr>
            <a:endParaRPr lang="en-US" sz="2000" dirty="0">
              <a:solidFill>
                <a:srgbClr val="0033CC"/>
              </a:solidFill>
            </a:endParaRPr>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pic>
        <p:nvPicPr>
          <p:cNvPr id="8" name="Picture 7" descr="Screen Shot 2016-10-19 at 11.09.59 AM.png">
            <a:extLst>
              <a:ext uri="{FF2B5EF4-FFF2-40B4-BE49-F238E27FC236}">
                <a16:creationId xmlns:a16="http://schemas.microsoft.com/office/drawing/2014/main" id="{884DF4CB-30C7-2347-973D-11819DDD57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1524000"/>
            <a:ext cx="7132320" cy="457200"/>
          </a:xfrm>
          <a:prstGeom prst="rect">
            <a:avLst/>
          </a:prstGeom>
        </p:spPr>
      </p:pic>
      <p:pic>
        <p:nvPicPr>
          <p:cNvPr id="9" name="Picture 8" descr="Screen Shot 2016-10-19 at 11.44.20 AM.png">
            <a:extLst>
              <a:ext uri="{FF2B5EF4-FFF2-40B4-BE49-F238E27FC236}">
                <a16:creationId xmlns:a16="http://schemas.microsoft.com/office/drawing/2014/main" id="{BF95E630-80C1-4D4A-B948-F64597CA02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2743200"/>
            <a:ext cx="2400300" cy="419100"/>
          </a:xfrm>
          <a:prstGeom prst="rect">
            <a:avLst/>
          </a:prstGeom>
        </p:spPr>
      </p:pic>
      <p:pic>
        <p:nvPicPr>
          <p:cNvPr id="10" name="Picture 9" descr="Screen Shot 2016-10-19 at 11.51.37 AM.png">
            <a:extLst>
              <a:ext uri="{FF2B5EF4-FFF2-40B4-BE49-F238E27FC236}">
                <a16:creationId xmlns:a16="http://schemas.microsoft.com/office/drawing/2014/main" id="{9393340B-F71B-464A-A7A5-C1CB7005DA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5800" y="3657600"/>
            <a:ext cx="7835900" cy="1409700"/>
          </a:xfrm>
          <a:prstGeom prst="rect">
            <a:avLst/>
          </a:prstGeom>
        </p:spPr>
      </p:pic>
      <p:sp>
        <p:nvSpPr>
          <p:cNvPr id="11" name="TextBox 10">
            <a:extLst>
              <a:ext uri="{FF2B5EF4-FFF2-40B4-BE49-F238E27FC236}">
                <a16:creationId xmlns:a16="http://schemas.microsoft.com/office/drawing/2014/main" id="{CDB00D8C-7EE9-BF4A-9997-D926700B6D8D}"/>
              </a:ext>
            </a:extLst>
          </p:cNvPr>
          <p:cNvSpPr txBox="1"/>
          <p:nvPr/>
        </p:nvSpPr>
        <p:spPr>
          <a:xfrm>
            <a:off x="5181600" y="5334000"/>
            <a:ext cx="2895600" cy="369332"/>
          </a:xfrm>
          <a:prstGeom prst="rect">
            <a:avLst/>
          </a:prstGeom>
          <a:noFill/>
          <a:ln>
            <a:solidFill>
              <a:srgbClr val="FF9933"/>
            </a:solidFill>
          </a:ln>
        </p:spPr>
        <p:txBody>
          <a:bodyPr wrap="square" rtlCol="0">
            <a:spAutoFit/>
          </a:bodyPr>
          <a:lstStyle/>
          <a:p>
            <a:r>
              <a:rPr lang="en-US" dirty="0">
                <a:latin typeface="Courier"/>
                <a:cs typeface="Courier"/>
              </a:rPr>
              <a:t>*(</a:t>
            </a:r>
            <a:r>
              <a:rPr lang="en-US" dirty="0" err="1">
                <a:latin typeface="Courier"/>
                <a:cs typeface="Courier"/>
              </a:rPr>
              <a:t>aPtr</a:t>
            </a:r>
            <a:r>
              <a:rPr lang="en-US" dirty="0">
                <a:latin typeface="Courier"/>
                <a:cs typeface="Courier"/>
              </a:rPr>
              <a:t> + 3)</a:t>
            </a:r>
          </a:p>
        </p:txBody>
      </p:sp>
      <p:sp>
        <p:nvSpPr>
          <p:cNvPr id="12" name="TextBox 11">
            <a:extLst>
              <a:ext uri="{FF2B5EF4-FFF2-40B4-BE49-F238E27FC236}">
                <a16:creationId xmlns:a16="http://schemas.microsoft.com/office/drawing/2014/main" id="{047F1F65-2CBD-5142-B7F5-C8444C760001}"/>
              </a:ext>
            </a:extLst>
          </p:cNvPr>
          <p:cNvSpPr txBox="1"/>
          <p:nvPr/>
        </p:nvSpPr>
        <p:spPr>
          <a:xfrm>
            <a:off x="5486400" y="6221968"/>
            <a:ext cx="2895600" cy="369332"/>
          </a:xfrm>
          <a:prstGeom prst="rect">
            <a:avLst/>
          </a:prstGeom>
          <a:noFill/>
          <a:ln>
            <a:solidFill>
              <a:srgbClr val="FF9933"/>
            </a:solidFill>
          </a:ln>
        </p:spPr>
        <p:txBody>
          <a:bodyPr wrap="square" rtlCol="0">
            <a:spAutoFit/>
          </a:bodyPr>
          <a:lstStyle/>
          <a:p>
            <a:r>
              <a:rPr lang="en-US" dirty="0" err="1">
                <a:latin typeface="Courier"/>
                <a:cs typeface="Courier"/>
              </a:rPr>
              <a:t>aPtr</a:t>
            </a:r>
            <a:r>
              <a:rPr lang="en-US" dirty="0">
                <a:latin typeface="Courier"/>
                <a:cs typeface="Courier"/>
              </a:rPr>
              <a:t> = </a:t>
            </a:r>
            <a:r>
              <a:rPr lang="en-US" dirty="0" err="1">
                <a:latin typeface="Courier"/>
                <a:cs typeface="Courier"/>
              </a:rPr>
              <a:t>aPtr</a:t>
            </a:r>
            <a:r>
              <a:rPr lang="en-US" dirty="0">
                <a:latin typeface="Courier"/>
                <a:cs typeface="Courier"/>
              </a:rPr>
              <a:t> + 1;</a:t>
            </a:r>
          </a:p>
        </p:txBody>
      </p:sp>
    </p:spTree>
    <p:extLst>
      <p:ext uri="{BB962C8B-B14F-4D97-AF65-F5344CB8AC3E}">
        <p14:creationId xmlns:p14="http://schemas.microsoft.com/office/powerpoint/2010/main" val="2450229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Pointers &amp; Arrays</a:t>
            </a:r>
          </a:p>
        </p:txBody>
      </p:sp>
      <p:sp>
        <p:nvSpPr>
          <p:cNvPr id="6" name="Content Placeholder 5"/>
          <p:cNvSpPr>
            <a:spLocks noGrp="1"/>
          </p:cNvSpPr>
          <p:nvPr>
            <p:ph idx="1"/>
          </p:nvPr>
        </p:nvSpPr>
        <p:spPr>
          <a:xfrm>
            <a:off x="457200" y="990600"/>
            <a:ext cx="8686800" cy="5334000"/>
          </a:xfrm>
        </p:spPr>
        <p:txBody>
          <a:bodyPr>
            <a:noAutofit/>
          </a:bodyPr>
          <a:lstStyle/>
          <a:p>
            <a:r>
              <a:rPr lang="en-US" sz="2000" dirty="0"/>
              <a:t>The name of an array and the address of the first element in the array represent the same thing</a:t>
            </a:r>
          </a:p>
          <a:p>
            <a:endParaRPr lang="en-US" sz="2000" dirty="0"/>
          </a:p>
          <a:p>
            <a:endParaRPr lang="en-US" sz="2000" dirty="0"/>
          </a:p>
          <a:p>
            <a:endParaRPr lang="en-US" sz="2000" dirty="0"/>
          </a:p>
          <a:p>
            <a:endParaRPr lang="en-US" sz="2000" dirty="0"/>
          </a:p>
          <a:p>
            <a:endParaRPr lang="en-US" sz="2000" dirty="0"/>
          </a:p>
          <a:p>
            <a:pPr>
              <a:lnSpc>
                <a:spcPct val="90000"/>
              </a:lnSpc>
            </a:pPr>
            <a:r>
              <a:rPr lang="en-US" sz="2000" dirty="0"/>
              <a:t>The name of an array is a pointer constant to the first element of the array</a:t>
            </a:r>
          </a:p>
          <a:p>
            <a:pPr>
              <a:lnSpc>
                <a:spcPct val="90000"/>
              </a:lnSpc>
            </a:pPr>
            <a:r>
              <a:rPr lang="en-US" sz="2000" dirty="0"/>
              <a:t>So, we could also use :</a:t>
            </a:r>
          </a:p>
          <a:p>
            <a:endParaRPr lang="en-US" sz="2000" dirty="0"/>
          </a:p>
          <a:p>
            <a:pPr marL="400050" lvl="1" indent="0">
              <a:buNone/>
            </a:pPr>
            <a:endParaRPr lang="en-US" sz="2000" dirty="0">
              <a:solidFill>
                <a:srgbClr val="0033CC"/>
              </a:solidFill>
            </a:endParaRPr>
          </a:p>
          <a:p>
            <a:pPr marL="400050" lvl="1" indent="0">
              <a:buNone/>
            </a:pPr>
            <a:endParaRPr lang="en-US" sz="2000" dirty="0">
              <a:solidFill>
                <a:srgbClr val="0033CC"/>
              </a:solidFill>
            </a:endParaRPr>
          </a:p>
          <a:p>
            <a:pPr marL="400050" lvl="1" indent="0">
              <a:buNone/>
            </a:pPr>
            <a:endParaRPr lang="en-US" sz="2000" dirty="0">
              <a:solidFill>
                <a:srgbClr val="0033CC"/>
              </a:solidFill>
            </a:endParaRPr>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pic>
        <p:nvPicPr>
          <p:cNvPr id="15" name="Picture 4">
            <a:extLst>
              <a:ext uri="{FF2B5EF4-FFF2-40B4-BE49-F238E27FC236}">
                <a16:creationId xmlns:a16="http://schemas.microsoft.com/office/drawing/2014/main" id="{1E0718A7-BD78-1345-85D7-2E50ACF5C8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828800"/>
            <a:ext cx="6781800" cy="1475746"/>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6" name="Picture 2">
            <a:extLst>
              <a:ext uri="{FF2B5EF4-FFF2-40B4-BE49-F238E27FC236}">
                <a16:creationId xmlns:a16="http://schemas.microsoft.com/office/drawing/2014/main" id="{855CF296-E866-2C40-9F5C-B521BD2B3A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572000"/>
            <a:ext cx="6667500" cy="1483519"/>
          </a:xfrm>
          <a:prstGeom prst="rect">
            <a:avLst/>
          </a:prstGeom>
          <a:noFill/>
          <a:ln w="9525">
            <a:solidFill>
              <a:srgbClr val="FF99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1677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Pointer Arithmetic &amp; Arrays</a:t>
            </a:r>
          </a:p>
        </p:txBody>
      </p:sp>
      <p:sp>
        <p:nvSpPr>
          <p:cNvPr id="6" name="Content Placeholder 5"/>
          <p:cNvSpPr>
            <a:spLocks noGrp="1"/>
          </p:cNvSpPr>
          <p:nvPr>
            <p:ph idx="1"/>
          </p:nvPr>
        </p:nvSpPr>
        <p:spPr>
          <a:xfrm>
            <a:off x="457200" y="990600"/>
            <a:ext cx="8686800" cy="5334000"/>
          </a:xfrm>
        </p:spPr>
        <p:txBody>
          <a:bodyPr>
            <a:noAutofit/>
          </a:bodyPr>
          <a:lstStyle/>
          <a:p>
            <a:pPr>
              <a:lnSpc>
                <a:spcPct val="90000"/>
              </a:lnSpc>
            </a:pPr>
            <a:r>
              <a:rPr lang="en-US" sz="2800" dirty="0"/>
              <a:t>If </a:t>
            </a:r>
            <a:r>
              <a:rPr lang="en-US" sz="2800" dirty="0" err="1"/>
              <a:t>scorePtr</a:t>
            </a:r>
            <a:r>
              <a:rPr lang="en-US" sz="2800" dirty="0"/>
              <a:t> is pointing to a specific element in the array and n is an integer,  </a:t>
            </a:r>
            <a:br>
              <a:rPr lang="en-US" sz="2800" dirty="0"/>
            </a:br>
            <a:r>
              <a:rPr lang="en-US" sz="2800" dirty="0"/>
              <a:t>     </a:t>
            </a:r>
            <a:r>
              <a:rPr lang="en-US" sz="2800" b="1" dirty="0" err="1">
                <a:solidFill>
                  <a:srgbClr val="0070C0"/>
                </a:solidFill>
                <a:latin typeface="Courier New" pitchFamily="49" charset="0"/>
                <a:cs typeface="Courier New" pitchFamily="49" charset="0"/>
              </a:rPr>
              <a:t>scorePtr</a:t>
            </a:r>
            <a:r>
              <a:rPr lang="en-US" sz="2800" b="1" dirty="0">
                <a:solidFill>
                  <a:srgbClr val="0070C0"/>
                </a:solidFill>
                <a:latin typeface="Courier New" pitchFamily="49" charset="0"/>
                <a:cs typeface="Courier New" pitchFamily="49" charset="0"/>
              </a:rPr>
              <a:t> + n </a:t>
            </a:r>
            <a:br>
              <a:rPr lang="en-US" sz="2800" b="1" dirty="0">
                <a:solidFill>
                  <a:srgbClr val="0070C0"/>
                </a:solidFill>
                <a:cs typeface="Courier New" pitchFamily="49" charset="0"/>
              </a:rPr>
            </a:br>
            <a:r>
              <a:rPr lang="en-US" sz="2800" dirty="0"/>
              <a:t>is the pointer value </a:t>
            </a:r>
            <a:r>
              <a:rPr lang="en-US" sz="2800" i="1" dirty="0"/>
              <a:t>n</a:t>
            </a:r>
            <a:r>
              <a:rPr lang="en-US" sz="2800" dirty="0"/>
              <a:t> elements away</a:t>
            </a:r>
          </a:p>
          <a:p>
            <a:pPr>
              <a:lnSpc>
                <a:spcPct val="90000"/>
              </a:lnSpc>
            </a:pPr>
            <a:r>
              <a:rPr lang="en-US" sz="2800" dirty="0"/>
              <a:t>We can access elements of the array either using the array notation or pointer notation</a:t>
            </a:r>
          </a:p>
          <a:p>
            <a:pPr lvl="1">
              <a:lnSpc>
                <a:spcPct val="90000"/>
              </a:lnSpc>
            </a:pPr>
            <a:r>
              <a:rPr lang="en-US" dirty="0"/>
              <a:t>If </a:t>
            </a:r>
            <a:r>
              <a:rPr lang="en-US" dirty="0" err="1"/>
              <a:t>scorePtr</a:t>
            </a:r>
            <a:r>
              <a:rPr lang="en-US" dirty="0"/>
              <a:t> points to the first element, the following two expressions are equivalent:</a:t>
            </a:r>
          </a:p>
          <a:p>
            <a:pPr lvl="2">
              <a:lnSpc>
                <a:spcPct val="90000"/>
              </a:lnSpc>
              <a:buNone/>
            </a:pPr>
            <a:endParaRPr lang="en-US" sz="1000" b="1" dirty="0">
              <a:solidFill>
                <a:srgbClr val="0070C0"/>
              </a:solidFill>
              <a:cs typeface="Courier New" pitchFamily="49" charset="0"/>
            </a:endParaRPr>
          </a:p>
          <a:p>
            <a:pPr lvl="2">
              <a:lnSpc>
                <a:spcPct val="90000"/>
              </a:lnSpc>
              <a:buNone/>
            </a:pPr>
            <a:r>
              <a:rPr lang="en-US" sz="2800" b="1" dirty="0">
                <a:solidFill>
                  <a:srgbClr val="0070C0"/>
                </a:solidFill>
                <a:latin typeface="Courier New" pitchFamily="49" charset="0"/>
                <a:cs typeface="Courier New" pitchFamily="49" charset="0"/>
              </a:rPr>
              <a:t> scores[n]		</a:t>
            </a:r>
            <a:r>
              <a:rPr lang="en-US" sz="2800" b="1" dirty="0">
                <a:solidFill>
                  <a:srgbClr val="00B050"/>
                </a:solidFill>
                <a:cs typeface="Courier New" pitchFamily="49" charset="0"/>
              </a:rPr>
              <a:t>Array notation</a:t>
            </a:r>
          </a:p>
          <a:p>
            <a:pPr lvl="2">
              <a:lnSpc>
                <a:spcPct val="90000"/>
              </a:lnSpc>
              <a:buNone/>
            </a:pPr>
            <a:endParaRPr lang="en-US" sz="2800" b="1" dirty="0">
              <a:solidFill>
                <a:srgbClr val="00B050"/>
              </a:solidFill>
              <a:cs typeface="Courier New" pitchFamily="49" charset="0"/>
            </a:endParaRPr>
          </a:p>
          <a:p>
            <a:pPr lvl="2">
              <a:lnSpc>
                <a:spcPct val="90000"/>
              </a:lnSpc>
              <a:buNone/>
            </a:pPr>
            <a:r>
              <a:rPr lang="en-US" sz="2800" b="1" dirty="0">
                <a:solidFill>
                  <a:srgbClr val="00B050"/>
                </a:solidFill>
                <a:cs typeface="Courier New" pitchFamily="49" charset="0"/>
              </a:rPr>
              <a:t> </a:t>
            </a:r>
            <a:r>
              <a:rPr lang="en-US" sz="2800" b="1" dirty="0">
                <a:solidFill>
                  <a:srgbClr val="0070C0"/>
                </a:solidFill>
                <a:latin typeface="Courier New" pitchFamily="49" charset="0"/>
                <a:cs typeface="Courier New" pitchFamily="49" charset="0"/>
              </a:rPr>
              <a:t>*(</a:t>
            </a:r>
            <a:r>
              <a:rPr lang="en-US" sz="2800" b="1" dirty="0" err="1">
                <a:solidFill>
                  <a:srgbClr val="0070C0"/>
                </a:solidFill>
                <a:latin typeface="Courier New" pitchFamily="49" charset="0"/>
                <a:cs typeface="Courier New" pitchFamily="49" charset="0"/>
              </a:rPr>
              <a:t>scorePtr</a:t>
            </a:r>
            <a:r>
              <a:rPr lang="en-US" sz="2800" b="1" dirty="0">
                <a:solidFill>
                  <a:srgbClr val="0070C0"/>
                </a:solidFill>
                <a:latin typeface="Courier New" pitchFamily="49" charset="0"/>
                <a:cs typeface="Courier New" pitchFamily="49" charset="0"/>
              </a:rPr>
              <a:t> + n)	</a:t>
            </a:r>
            <a:r>
              <a:rPr lang="en-US" sz="2800" b="1" dirty="0">
                <a:solidFill>
                  <a:srgbClr val="00B050"/>
                </a:solidFill>
                <a:cs typeface="Courier New" pitchFamily="49" charset="0"/>
              </a:rPr>
              <a:t>Pointer notation</a:t>
            </a:r>
            <a:endParaRPr lang="en-US" sz="2000" dirty="0">
              <a:solidFill>
                <a:srgbClr val="0033CC"/>
              </a:solidFill>
            </a:endParaRPr>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73D353A7-BC47-CC41-A149-8BA07843F0C7}"/>
              </a:ext>
            </a:extLst>
          </p:cNvPr>
          <p:cNvPicPr>
            <a:picLocks noChangeAspect="1"/>
          </p:cNvPicPr>
          <p:nvPr/>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661225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pPr algn="l"/>
            <a:r>
              <a:rPr lang="en-US" dirty="0">
                <a:latin typeface="Tahoma" panose="020B0604030504040204" pitchFamily="34" charset="0"/>
                <a:ea typeface="Tahoma" panose="020B0604030504040204" pitchFamily="34" charset="0"/>
                <a:cs typeface="Tahoma" panose="020B0604030504040204" pitchFamily="34" charset="0"/>
              </a:rPr>
              <a:t>Overview</a:t>
            </a:r>
          </a:p>
        </p:txBody>
      </p:sp>
      <p:sp>
        <p:nvSpPr>
          <p:cNvPr id="3" name="Content Placeholder 2"/>
          <p:cNvSpPr>
            <a:spLocks noGrp="1"/>
          </p:cNvSpPr>
          <p:nvPr>
            <p:ph idx="1"/>
          </p:nvPr>
        </p:nvSpPr>
        <p:spPr>
          <a:xfrm>
            <a:off x="457200" y="1447800"/>
            <a:ext cx="8229600" cy="3733800"/>
          </a:xfrm>
        </p:spPr>
        <p:txBody>
          <a:bodyPr>
            <a:normAutofit/>
          </a:bodyPr>
          <a:lstStyle/>
          <a:p>
            <a:r>
              <a:rPr lang="en-US" sz="2400" dirty="0"/>
              <a:t>Working directly with memory locations is beneficial.  In C, pointers allow you to:</a:t>
            </a:r>
          </a:p>
          <a:p>
            <a:pPr lvl="1">
              <a:buFont typeface="Arial" panose="020B0604020202020204" pitchFamily="34" charset="0"/>
              <a:buChar char="−"/>
            </a:pPr>
            <a:r>
              <a:rPr lang="en-US" sz="2400" dirty="0"/>
              <a:t>change values passed as arguments to functions (simulate call-by-reference)</a:t>
            </a:r>
          </a:p>
          <a:p>
            <a:pPr lvl="1">
              <a:buFont typeface="Arial" panose="020B0604020202020204" pitchFamily="34" charset="0"/>
              <a:buChar char="−"/>
            </a:pPr>
            <a:r>
              <a:rPr lang="en-US" sz="2400" dirty="0"/>
              <a:t>work directly with memory that has been dynamically allocated</a:t>
            </a:r>
          </a:p>
          <a:p>
            <a:pPr lvl="1">
              <a:buFont typeface="Arial" panose="020B0604020202020204" pitchFamily="34" charset="0"/>
              <a:buChar char="−"/>
            </a:pPr>
            <a:r>
              <a:rPr lang="en-US" sz="2400" dirty="0"/>
              <a:t>efficiently work with complex data types such as large structures, linked lists, and arrays. </a:t>
            </a:r>
          </a:p>
        </p:txBody>
      </p:sp>
      <p:cxnSp>
        <p:nvCxnSpPr>
          <p:cNvPr id="4" name="Straight Connector 3"/>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pic>
        <p:nvPicPr>
          <p:cNvPr id="5" name="Picture 2" descr="image of arrows&#10;">
            <a:extLst>
              <a:ext uri="{FF2B5EF4-FFF2-40B4-BE49-F238E27FC236}">
                <a16:creationId xmlns:a16="http://schemas.microsoft.com/office/drawing/2014/main" id="{9189EA20-C972-C342-8A87-A7839B1C0367}"/>
              </a:ext>
            </a:extLst>
          </p:cNvPr>
          <p:cNvPicPr>
            <a:picLocks noChangeAspect="1" noChangeArrowheads="1"/>
          </p:cNvPicPr>
          <p:nvPr/>
        </p:nvPicPr>
        <p:blipFill>
          <a:blip r:embed="rId3" cstate="print"/>
          <a:srcRect b="2564"/>
          <a:stretch>
            <a:fillRect/>
          </a:stretch>
        </p:blipFill>
        <p:spPr bwMode="auto">
          <a:xfrm>
            <a:off x="6324600" y="4516402"/>
            <a:ext cx="1447800" cy="1787596"/>
          </a:xfrm>
          <a:prstGeom prst="rect">
            <a:avLst/>
          </a:prstGeom>
          <a:noFill/>
        </p:spPr>
      </p:pic>
    </p:spTree>
    <p:extLst>
      <p:ext uri="{BB962C8B-B14F-4D97-AF65-F5344CB8AC3E}">
        <p14:creationId xmlns:p14="http://schemas.microsoft.com/office/powerpoint/2010/main" val="21677872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29922-8CE6-464C-9A9A-2F4C20269E9A}"/>
              </a:ext>
            </a:extLst>
          </p:cNvPr>
          <p:cNvSpPr>
            <a:spLocks noGrp="1"/>
          </p:cNvSpPr>
          <p:nvPr>
            <p:ph type="title"/>
          </p:nvPr>
        </p:nvSpPr>
        <p:spPr>
          <a:xfrm>
            <a:off x="457200" y="1676400"/>
            <a:ext cx="8229600" cy="2468562"/>
          </a:xfrm>
        </p:spPr>
        <p:txBody>
          <a:bodyPr>
            <a:normAutofit/>
          </a:bodyPr>
          <a:lstStyle/>
          <a:p>
            <a:r>
              <a:rPr lang="en-US" sz="3200" dirty="0"/>
              <a:t>Simulating Pass-By-Reference</a:t>
            </a:r>
          </a:p>
        </p:txBody>
      </p:sp>
    </p:spTree>
    <p:extLst>
      <p:ext uri="{BB962C8B-B14F-4D97-AF65-F5344CB8AC3E}">
        <p14:creationId xmlns:p14="http://schemas.microsoft.com/office/powerpoint/2010/main" val="2939211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146AB-ED40-6948-AE3A-2A00ECBF0C2A}"/>
              </a:ext>
            </a:extLst>
          </p:cNvPr>
          <p:cNvSpPr>
            <a:spLocks noGrp="1"/>
          </p:cNvSpPr>
          <p:nvPr>
            <p:ph type="title"/>
          </p:nvPr>
        </p:nvSpPr>
        <p:spPr>
          <a:xfrm>
            <a:off x="457200" y="43543"/>
            <a:ext cx="8229600" cy="947057"/>
          </a:xfrm>
        </p:spPr>
        <p:txBody>
          <a:bodyPr>
            <a:normAutofit/>
          </a:bodyPr>
          <a:lstStyle/>
          <a:p>
            <a:r>
              <a:rPr lang="en-US" dirty="0"/>
              <a:t>First, Pass-By-Value.  What’s wrong with this?</a:t>
            </a:r>
          </a:p>
        </p:txBody>
      </p:sp>
      <p:sp>
        <p:nvSpPr>
          <p:cNvPr id="3" name="Content Placeholder 2">
            <a:extLst>
              <a:ext uri="{FF2B5EF4-FFF2-40B4-BE49-F238E27FC236}">
                <a16:creationId xmlns:a16="http://schemas.microsoft.com/office/drawing/2014/main" id="{A949AC84-5013-B340-BD41-4BD57BF27753}"/>
              </a:ext>
            </a:extLst>
          </p:cNvPr>
          <p:cNvSpPr>
            <a:spLocks noGrp="1"/>
          </p:cNvSpPr>
          <p:nvPr>
            <p:ph idx="1"/>
          </p:nvPr>
        </p:nvSpPr>
        <p:spPr>
          <a:xfrm>
            <a:off x="457200" y="990600"/>
            <a:ext cx="8229600" cy="5562600"/>
          </a:xfrm>
        </p:spPr>
        <p:txBody>
          <a:bodyPr>
            <a:normAutofit lnSpcReduction="10000"/>
          </a:bodyPr>
          <a:lstStyle/>
          <a:p>
            <a:pPr marL="0" indent="0">
              <a:buNone/>
            </a:pPr>
            <a:r>
              <a:rPr lang="en-US" sz="2200" dirty="0">
                <a:latin typeface="Courier New" panose="02070309020205020404" pitchFamily="49" charset="0"/>
                <a:cs typeface="Courier New" panose="02070309020205020404" pitchFamily="49" charset="0"/>
              </a:rPr>
              <a:t>void swap(</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first, </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second) {</a:t>
            </a:r>
          </a:p>
          <a:p>
            <a:pPr marL="0" indent="0">
              <a:buNone/>
            </a:pPr>
            <a:r>
              <a:rPr lang="en-US" sz="2200" dirty="0">
                <a:latin typeface="Courier New" panose="02070309020205020404" pitchFamily="49" charset="0"/>
                <a:cs typeface="Courier New" panose="02070309020205020404" pitchFamily="49" charset="0"/>
              </a:rPr>
              <a:t>    // declare a temp integer and swap the </a:t>
            </a:r>
          </a:p>
          <a:p>
            <a:pPr marL="0" indent="0">
              <a:buNone/>
            </a:pPr>
            <a:r>
              <a:rPr lang="en-US" sz="2200" dirty="0">
                <a:latin typeface="Courier New" panose="02070309020205020404" pitchFamily="49" charset="0"/>
                <a:cs typeface="Courier New" panose="02070309020205020404" pitchFamily="49" charset="0"/>
              </a:rPr>
              <a:t>    // two parameters</a:t>
            </a:r>
          </a:p>
          <a:p>
            <a:pPr marL="0" indent="0">
              <a:buNone/>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temp;</a:t>
            </a:r>
          </a:p>
          <a:p>
            <a:pPr marL="0" indent="0">
              <a:buNone/>
            </a:pPr>
            <a:endParaRPr lang="en-US" sz="2200" dirty="0">
              <a:latin typeface="Courier New" panose="02070309020205020404" pitchFamily="49" charset="0"/>
              <a:cs typeface="Courier New" panose="02070309020205020404" pitchFamily="49" charset="0"/>
            </a:endParaRPr>
          </a:p>
          <a:p>
            <a:pPr marL="0" indent="0">
              <a:buNone/>
            </a:pPr>
            <a:r>
              <a:rPr lang="en-US" sz="2200" dirty="0">
                <a:latin typeface="Courier New" panose="02070309020205020404" pitchFamily="49" charset="0"/>
                <a:cs typeface="Courier New" panose="02070309020205020404" pitchFamily="49" charset="0"/>
              </a:rPr>
              <a:t>    temp = first;</a:t>
            </a:r>
          </a:p>
          <a:p>
            <a:pPr marL="0" indent="0">
              <a:buNone/>
            </a:pPr>
            <a:r>
              <a:rPr lang="en-US" sz="2200" dirty="0">
                <a:latin typeface="Courier New" panose="02070309020205020404" pitchFamily="49" charset="0"/>
                <a:cs typeface="Courier New" panose="02070309020205020404" pitchFamily="49" charset="0"/>
              </a:rPr>
              <a:t>    first = *second;</a:t>
            </a:r>
          </a:p>
          <a:p>
            <a:pPr marL="0" indent="0">
              <a:buNone/>
            </a:pPr>
            <a:r>
              <a:rPr lang="en-US" sz="2200" dirty="0">
                <a:latin typeface="Courier New" panose="02070309020205020404" pitchFamily="49" charset="0"/>
                <a:cs typeface="Courier New" panose="02070309020205020404" pitchFamily="49" charset="0"/>
              </a:rPr>
              <a:t>    second = temp;</a:t>
            </a:r>
          </a:p>
          <a:p>
            <a:pPr marL="0" indent="0">
              <a:buNone/>
            </a:pPr>
            <a:r>
              <a:rPr lang="en-US" sz="2200" dirty="0">
                <a:latin typeface="Courier New" panose="02070309020205020404" pitchFamily="49" charset="0"/>
                <a:cs typeface="Courier New" panose="02070309020205020404" pitchFamily="49" charset="0"/>
              </a:rPr>
              <a:t>       </a:t>
            </a:r>
          </a:p>
          <a:p>
            <a:pPr marL="0" indent="0">
              <a:buNone/>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printf</a:t>
            </a:r>
            <a:r>
              <a:rPr lang="en-US" sz="2200" dirty="0">
                <a:latin typeface="Courier New" panose="02070309020205020404" pitchFamily="49" charset="0"/>
                <a:cs typeface="Courier New" panose="02070309020205020404" pitchFamily="49" charset="0"/>
              </a:rPr>
              <a:t>("first is %d and second is %d\n", </a:t>
            </a:r>
          </a:p>
          <a:p>
            <a:pPr marL="0" indent="0">
              <a:buNone/>
            </a:pPr>
            <a:r>
              <a:rPr lang="en-US" sz="2200" dirty="0">
                <a:latin typeface="Courier New" panose="02070309020205020404" pitchFamily="49" charset="0"/>
                <a:cs typeface="Courier New" panose="02070309020205020404" pitchFamily="49" charset="0"/>
              </a:rPr>
              <a:t>        *first, *second);</a:t>
            </a:r>
          </a:p>
          <a:p>
            <a:pPr marL="0" indent="0">
              <a:buNone/>
            </a:pPr>
            <a:r>
              <a:rPr lang="en-US" sz="2200" dirty="0">
                <a:latin typeface="Courier New" panose="02070309020205020404" pitchFamily="49" charset="0"/>
                <a:cs typeface="Courier New" panose="02070309020205020404" pitchFamily="49" charset="0"/>
              </a:rPr>
              <a:t>}</a:t>
            </a:r>
          </a:p>
          <a:p>
            <a:pPr marL="0" indent="0">
              <a:buNone/>
            </a:pPr>
            <a:endParaRPr lang="en-US" dirty="0"/>
          </a:p>
          <a:p>
            <a:pPr marL="0" indent="0">
              <a:buNone/>
            </a:pPr>
            <a:r>
              <a:rPr lang="en-US" dirty="0"/>
              <a:t>Function call:    </a:t>
            </a:r>
            <a:r>
              <a:rPr lang="en-US" dirty="0">
                <a:latin typeface="Courier New" panose="02070309020205020404" pitchFamily="49" charset="0"/>
                <a:cs typeface="Courier New" panose="02070309020205020404" pitchFamily="49" charset="0"/>
              </a:rPr>
              <a:t>swap(a, b);</a:t>
            </a:r>
          </a:p>
          <a:p>
            <a:pPr marL="0" indent="0">
              <a:buNone/>
            </a:pPr>
            <a:endParaRPr lang="en-US" dirty="0"/>
          </a:p>
        </p:txBody>
      </p:sp>
    </p:spTree>
    <p:extLst>
      <p:ext uri="{BB962C8B-B14F-4D97-AF65-F5344CB8AC3E}">
        <p14:creationId xmlns:p14="http://schemas.microsoft.com/office/powerpoint/2010/main" val="18295737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146AB-ED40-6948-AE3A-2A00ECBF0C2A}"/>
              </a:ext>
            </a:extLst>
          </p:cNvPr>
          <p:cNvSpPr>
            <a:spLocks noGrp="1"/>
          </p:cNvSpPr>
          <p:nvPr>
            <p:ph type="title"/>
          </p:nvPr>
        </p:nvSpPr>
        <p:spPr>
          <a:xfrm>
            <a:off x="457200" y="43543"/>
            <a:ext cx="8229600" cy="947057"/>
          </a:xfrm>
        </p:spPr>
        <p:txBody>
          <a:bodyPr>
            <a:normAutofit/>
          </a:bodyPr>
          <a:lstStyle/>
          <a:p>
            <a:r>
              <a:rPr lang="en-US" dirty="0"/>
              <a:t>Pass-By-Reference</a:t>
            </a:r>
          </a:p>
        </p:txBody>
      </p:sp>
      <p:sp>
        <p:nvSpPr>
          <p:cNvPr id="3" name="Content Placeholder 2">
            <a:extLst>
              <a:ext uri="{FF2B5EF4-FFF2-40B4-BE49-F238E27FC236}">
                <a16:creationId xmlns:a16="http://schemas.microsoft.com/office/drawing/2014/main" id="{A949AC84-5013-B340-BD41-4BD57BF27753}"/>
              </a:ext>
            </a:extLst>
          </p:cNvPr>
          <p:cNvSpPr>
            <a:spLocks noGrp="1"/>
          </p:cNvSpPr>
          <p:nvPr>
            <p:ph idx="1"/>
          </p:nvPr>
        </p:nvSpPr>
        <p:spPr>
          <a:xfrm>
            <a:off x="457200" y="990600"/>
            <a:ext cx="8229600" cy="5562600"/>
          </a:xfrm>
        </p:spPr>
        <p:txBody>
          <a:bodyPr>
            <a:normAutofit lnSpcReduction="10000"/>
          </a:bodyPr>
          <a:lstStyle/>
          <a:p>
            <a:pPr marL="0" indent="0">
              <a:buNone/>
            </a:pPr>
            <a:r>
              <a:rPr lang="en-US" sz="2200" dirty="0">
                <a:latin typeface="Courier New" panose="02070309020205020404" pitchFamily="49" charset="0"/>
                <a:cs typeface="Courier New" panose="02070309020205020404" pitchFamily="49" charset="0"/>
              </a:rPr>
              <a:t>void swap(</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*first, </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*second) {</a:t>
            </a:r>
          </a:p>
          <a:p>
            <a:pPr marL="0" indent="0">
              <a:buNone/>
            </a:pPr>
            <a:r>
              <a:rPr lang="en-US" sz="2200" dirty="0">
                <a:latin typeface="Courier New" panose="02070309020205020404" pitchFamily="49" charset="0"/>
                <a:cs typeface="Courier New" panose="02070309020205020404" pitchFamily="49" charset="0"/>
              </a:rPr>
              <a:t>    // declare a temp integer and swap the </a:t>
            </a:r>
          </a:p>
          <a:p>
            <a:pPr marL="0" indent="0">
              <a:buNone/>
            </a:pPr>
            <a:r>
              <a:rPr lang="en-US" sz="2200" dirty="0">
                <a:latin typeface="Courier New" panose="02070309020205020404" pitchFamily="49" charset="0"/>
                <a:cs typeface="Courier New" panose="02070309020205020404" pitchFamily="49" charset="0"/>
              </a:rPr>
              <a:t>    // two parameters</a:t>
            </a:r>
          </a:p>
          <a:p>
            <a:pPr marL="0" indent="0">
              <a:buNone/>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int</a:t>
            </a:r>
            <a:r>
              <a:rPr lang="en-US" sz="2200" dirty="0">
                <a:latin typeface="Courier New" panose="02070309020205020404" pitchFamily="49" charset="0"/>
                <a:cs typeface="Courier New" panose="02070309020205020404" pitchFamily="49" charset="0"/>
              </a:rPr>
              <a:t> temp;</a:t>
            </a:r>
          </a:p>
          <a:p>
            <a:pPr marL="0" indent="0">
              <a:buNone/>
            </a:pPr>
            <a:endParaRPr lang="en-US" sz="2200" dirty="0">
              <a:latin typeface="Courier New" panose="02070309020205020404" pitchFamily="49" charset="0"/>
              <a:cs typeface="Courier New" panose="02070309020205020404" pitchFamily="49" charset="0"/>
            </a:endParaRPr>
          </a:p>
          <a:p>
            <a:pPr marL="0" indent="0">
              <a:buNone/>
            </a:pPr>
            <a:r>
              <a:rPr lang="en-US" sz="2200" dirty="0">
                <a:latin typeface="Courier New" panose="02070309020205020404" pitchFamily="49" charset="0"/>
                <a:cs typeface="Courier New" panose="02070309020205020404" pitchFamily="49" charset="0"/>
              </a:rPr>
              <a:t>    temp = *first;</a:t>
            </a:r>
          </a:p>
          <a:p>
            <a:pPr marL="0" indent="0">
              <a:buNone/>
            </a:pPr>
            <a:r>
              <a:rPr lang="en-US" sz="2200" dirty="0">
                <a:latin typeface="Courier New" panose="02070309020205020404" pitchFamily="49" charset="0"/>
                <a:cs typeface="Courier New" panose="02070309020205020404" pitchFamily="49" charset="0"/>
              </a:rPr>
              <a:t>    *first = *second;</a:t>
            </a:r>
          </a:p>
          <a:p>
            <a:pPr marL="0" indent="0">
              <a:buNone/>
            </a:pPr>
            <a:r>
              <a:rPr lang="en-US" sz="2200" dirty="0">
                <a:latin typeface="Courier New" panose="02070309020205020404" pitchFamily="49" charset="0"/>
                <a:cs typeface="Courier New" panose="02070309020205020404" pitchFamily="49" charset="0"/>
              </a:rPr>
              <a:t>    *second = temp;</a:t>
            </a:r>
          </a:p>
          <a:p>
            <a:pPr marL="0" indent="0">
              <a:buNone/>
            </a:pPr>
            <a:r>
              <a:rPr lang="en-US" sz="2200" dirty="0">
                <a:latin typeface="Courier New" panose="02070309020205020404" pitchFamily="49" charset="0"/>
                <a:cs typeface="Courier New" panose="02070309020205020404" pitchFamily="49" charset="0"/>
              </a:rPr>
              <a:t>       </a:t>
            </a:r>
          </a:p>
          <a:p>
            <a:pPr marL="0" indent="0">
              <a:buNone/>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printf</a:t>
            </a:r>
            <a:r>
              <a:rPr lang="en-US" sz="2200" dirty="0">
                <a:latin typeface="Courier New" panose="02070309020205020404" pitchFamily="49" charset="0"/>
                <a:cs typeface="Courier New" panose="02070309020205020404" pitchFamily="49" charset="0"/>
              </a:rPr>
              <a:t>("first is %d and second is %d\n", </a:t>
            </a:r>
          </a:p>
          <a:p>
            <a:pPr marL="0" indent="0">
              <a:buNone/>
            </a:pPr>
            <a:r>
              <a:rPr lang="en-US" sz="2200" dirty="0">
                <a:latin typeface="Courier New" panose="02070309020205020404" pitchFamily="49" charset="0"/>
                <a:cs typeface="Courier New" panose="02070309020205020404" pitchFamily="49" charset="0"/>
              </a:rPr>
              <a:t>        *first, *second);</a:t>
            </a:r>
          </a:p>
          <a:p>
            <a:pPr marL="0" indent="0">
              <a:buNone/>
            </a:pPr>
            <a:r>
              <a:rPr lang="en-US" sz="2200" dirty="0">
                <a:latin typeface="Courier New" panose="02070309020205020404" pitchFamily="49" charset="0"/>
                <a:cs typeface="Courier New" panose="02070309020205020404" pitchFamily="49" charset="0"/>
              </a:rPr>
              <a:t>}</a:t>
            </a:r>
          </a:p>
          <a:p>
            <a:pPr marL="0" indent="0">
              <a:buNone/>
            </a:pPr>
            <a:endParaRPr lang="en-US" dirty="0"/>
          </a:p>
          <a:p>
            <a:pPr marL="0" indent="0">
              <a:buNone/>
            </a:pPr>
            <a:r>
              <a:rPr lang="en-US" dirty="0"/>
              <a:t>Function call:    </a:t>
            </a:r>
            <a:r>
              <a:rPr lang="en-US" dirty="0">
                <a:latin typeface="Courier New" panose="02070309020205020404" pitchFamily="49" charset="0"/>
                <a:cs typeface="Courier New" panose="02070309020205020404" pitchFamily="49" charset="0"/>
              </a:rPr>
              <a:t>swap(&amp;a, &amp;b);</a:t>
            </a:r>
          </a:p>
          <a:p>
            <a:pPr marL="0" indent="0">
              <a:buNone/>
            </a:pPr>
            <a:endParaRPr lang="en-US" dirty="0"/>
          </a:p>
        </p:txBody>
      </p:sp>
    </p:spTree>
    <p:extLst>
      <p:ext uri="{BB962C8B-B14F-4D97-AF65-F5344CB8AC3E}">
        <p14:creationId xmlns:p14="http://schemas.microsoft.com/office/powerpoint/2010/main" val="16759917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29922-8CE6-464C-9A9A-2F4C20269E9A}"/>
              </a:ext>
            </a:extLst>
          </p:cNvPr>
          <p:cNvSpPr>
            <a:spLocks noGrp="1"/>
          </p:cNvSpPr>
          <p:nvPr>
            <p:ph type="title"/>
          </p:nvPr>
        </p:nvSpPr>
        <p:spPr>
          <a:xfrm>
            <a:off x="457200" y="1676400"/>
            <a:ext cx="8229600" cy="2468562"/>
          </a:xfrm>
        </p:spPr>
        <p:txBody>
          <a:bodyPr>
            <a:normAutofit/>
          </a:bodyPr>
          <a:lstStyle/>
          <a:p>
            <a:r>
              <a:rPr lang="en-US" sz="3200" dirty="0">
                <a:latin typeface="+mn-lt"/>
              </a:rPr>
              <a:t>Dynamic Memory Allocation</a:t>
            </a:r>
          </a:p>
        </p:txBody>
      </p:sp>
    </p:spTree>
    <p:extLst>
      <p:ext uri="{BB962C8B-B14F-4D97-AF65-F5344CB8AC3E}">
        <p14:creationId xmlns:p14="http://schemas.microsoft.com/office/powerpoint/2010/main" val="649886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274638"/>
            <a:ext cx="8077200" cy="1143000"/>
          </a:xfrm>
        </p:spPr>
        <p:txBody>
          <a:bodyPr>
            <a:normAutofit fontScale="90000"/>
          </a:bodyPr>
          <a:lstStyle/>
          <a:p>
            <a:pPr eaLnBrk="1" hangingPunct="1"/>
            <a:r>
              <a:rPr lang="en-US" sz="3600" b="1" dirty="0">
                <a:latin typeface="+mn-lt"/>
              </a:rPr>
              <a:t>Pointers and </a:t>
            </a:r>
            <a:br>
              <a:rPr lang="en-US" sz="3600" b="1" dirty="0">
                <a:latin typeface="+mn-lt"/>
              </a:rPr>
            </a:br>
            <a:r>
              <a:rPr lang="en-US" sz="3600" b="1" dirty="0">
                <a:latin typeface="+mn-lt"/>
              </a:rPr>
              <a:t>Dynamic Allocation of Memory</a:t>
            </a:r>
            <a:endParaRPr lang="en-US" sz="3600" dirty="0">
              <a:latin typeface="+mn-lt"/>
            </a:endParaRPr>
          </a:p>
        </p:txBody>
      </p:sp>
      <p:sp>
        <p:nvSpPr>
          <p:cNvPr id="23555" name="Rectangle 3"/>
          <p:cNvSpPr>
            <a:spLocks noGrp="1" noChangeArrowheads="1"/>
          </p:cNvSpPr>
          <p:nvPr>
            <p:ph sz="quarter" idx="1"/>
          </p:nvPr>
        </p:nvSpPr>
        <p:spPr>
          <a:xfrm>
            <a:off x="533400" y="1447800"/>
            <a:ext cx="8153400" cy="4572000"/>
          </a:xfrm>
        </p:spPr>
        <p:txBody>
          <a:bodyPr/>
          <a:lstStyle/>
          <a:p>
            <a:pPr eaLnBrk="1" hangingPunct="1">
              <a:lnSpc>
                <a:spcPct val="90000"/>
              </a:lnSpc>
            </a:pPr>
            <a:r>
              <a:rPr lang="en-US" sz="2800" dirty="0">
                <a:latin typeface="+mn-lt"/>
              </a:rPr>
              <a:t>So far, we have always allocated memory for regular variables that are located on the </a:t>
            </a:r>
            <a:r>
              <a:rPr lang="en-US" sz="2800" b="1" dirty="0">
                <a:latin typeface="+mn-lt"/>
              </a:rPr>
              <a:t>stack </a:t>
            </a:r>
          </a:p>
          <a:p>
            <a:pPr lvl="1">
              <a:lnSpc>
                <a:spcPct val="90000"/>
              </a:lnSpc>
            </a:pPr>
            <a:r>
              <a:rPr lang="en-US" dirty="0">
                <a:latin typeface="+mn-lt"/>
              </a:rPr>
              <a:t>Size of such variables must be known at compile time</a:t>
            </a:r>
          </a:p>
          <a:p>
            <a:pPr eaLnBrk="1" hangingPunct="1">
              <a:lnSpc>
                <a:spcPct val="90000"/>
              </a:lnSpc>
            </a:pPr>
            <a:r>
              <a:rPr lang="en-US" sz="2800" dirty="0">
                <a:latin typeface="+mn-lt"/>
              </a:rPr>
              <a:t>Sometimes convenient to allocate memory at run time</a:t>
            </a:r>
          </a:p>
          <a:p>
            <a:pPr lvl="1">
              <a:lnSpc>
                <a:spcPct val="90000"/>
              </a:lnSpc>
            </a:pPr>
            <a:r>
              <a:rPr lang="en-US" dirty="0">
                <a:latin typeface="+mn-lt"/>
              </a:rPr>
              <a:t>System maintains a second storage area called the </a:t>
            </a:r>
            <a:r>
              <a:rPr lang="en-US" b="1" dirty="0">
                <a:latin typeface="+mn-lt"/>
              </a:rPr>
              <a:t>heap </a:t>
            </a:r>
          </a:p>
          <a:p>
            <a:pPr lvl="1">
              <a:lnSpc>
                <a:spcPct val="90000"/>
              </a:lnSpc>
            </a:pPr>
            <a:r>
              <a:rPr lang="en-US" dirty="0">
                <a:latin typeface="+mn-lt"/>
              </a:rPr>
              <a:t>Functions </a:t>
            </a:r>
            <a:r>
              <a:rPr lang="en-US" b="1" dirty="0" err="1">
                <a:latin typeface="+mn-lt"/>
              </a:rPr>
              <a:t>calloc</a:t>
            </a:r>
            <a:r>
              <a:rPr lang="en-US" dirty="0">
                <a:latin typeface="+mn-lt"/>
              </a:rPr>
              <a:t> and </a:t>
            </a:r>
            <a:r>
              <a:rPr lang="en-US" b="1" dirty="0" err="1">
                <a:latin typeface="+mn-lt"/>
              </a:rPr>
              <a:t>malloc</a:t>
            </a:r>
            <a:r>
              <a:rPr lang="en-US" dirty="0">
                <a:latin typeface="+mn-lt"/>
              </a:rPr>
              <a:t> allocate memory as needed of size needed</a:t>
            </a:r>
          </a:p>
        </p:txBody>
      </p:sp>
      <p:sp>
        <p:nvSpPr>
          <p:cNvPr id="2" name="AutoShape 2" descr="data:image/jpg;base64,/9j/4AAQSkZJRgABAQAAAQABAAD/2wCEAAkGBhAQEA8PEBAQEA8QDQ0NDxAQDxAQEA8OFRAVFBQQEhIXGyYeFxkjGRIVHy8gIycpLCwsFR4xNTAqNSYrLCkBCQoKDgwOGg8PGiwiHiQpKSwsLCkrLC8sLCosLSwsLCwpLC0sKSwpLCksKiwsKSwpKiksLCwsLCwsLCwsKSksKf/AABEIAOEA4QMBIgACEQEDEQH/xAAcAAEAAQUBAQAAAAAAAAAAAAAAAwECBAUGBwj/xABHEAABAwICBgUIBggFBQEAAAABAAIDBBEFEgYhMUFRkRMicYGxBxRCYZKhwdEjMkNScqIkM2JzgrLC0hU0RGOTU2SDpPAl/8QAGgEBAAMBAQEAAAAAAAAAAAAAAAECAwQFBv/EAC8RAAIBAgUDAgUDBQAAAAAAAAABAgMRBBIhMUETUWEFoRRCgZHRIlKxFTIzYnH/2gAMAwEAAhEDEQA/APcUREAREQBERAEREAREQBEVrngbSB2lAXIoH1sbdZewW/aHgsUaRUh/1EXtgKrnGO7BsUWCMcpj/qIf+VnzV4xanOyeH/lZ81GePdAy0WOK+I7JYz2Pb81IKlh2Pb7QVsy7gkRUDxxHNVUgIiIAiIgCIiAIiIAiIgCIiAIiIAiIgCIoK6o6ON7wLlrb2O9VlJRi5PZAnXJaXVsjJmBkj2DoQSGvc0ElzuB9Smk0ol9FkY7czviFz+K175pM0mW4aGjKMotcnZc8SvFxOPo1aeWlLX/jRMoNLUjNfKdssh7XuPxVPPZPvuUCLzOrP9z+5mZHn8n3zyHyWL0Q4eKuRVlUlLdtgs6Ef/FU83apEUXYNjguCQyte54Js4AWdYbL7ltmaPUo+xafxFx8StXheNQwMc2RxzF+azWk6rAbdm4q+p01ha0ubHK+w2dRt/evo8LSp9GMmle3YskbiPCoG7IYh/42nxCyKJobURgAAGGcWAAG2M7lzc2kGJejhMw/FJm9zG/FZmjNbXS1TDU0roGNjlsejkaLkDUXONty3k4qyS5XHkHaoiLoJCIiAIiIAiIgCIiAIiIAiIgCIiALAx0/o8nY0fmCz1FVUzZGljr5Ta9jbYb7e5ZV4OdKUY7tNexKdmcKonwNO0A9y646NQftj+L5hch5Sqn/AAymhmgAe+SpEJbKSW5eje4kZbG92jmvlf6TiY6q33N3VildlPNG8ByVPM28F5+zypVG+mgPY+QfNTM8qj99I3unI8WKj9Pxa491+TP4ij3O58yb6+ZVPMh6+ZXGt8qjd9I7unafFgUzPKlBvppx2OiPxCq8Hi18r+6/JPWovk6LEY+jZmBN7247itDLjL27XgdoaPFaXSzTWKrgbFC2aNwla9xdlaC0NcLXa47yOS48tXuYGhajarFXu90c1SvTUtPY72fSCIm75WXtbUQfc1Y8ukcRa5rRK+4IGWJ9r9psoPJnhUNTWuZPG2WNtNLJlde2YPjAOo/tFev02DUsX6ungZ62xMvztdelGOlloi8JxkroupPKZQSWy+dE+qgrHfyxlbeHSamdkN5WB8jImGWlqYc0jzZrfpGDaVhCS2oahw3LXY4/q054Ylhh/wDcib/UtSWdmiIpAREQBERAEREAREQBERAEREAREQBERAF5b5epP0aibxqpHcoiP6l6kuI8puhM2JsphFLDEIHTOd0xeAcwaBYtB+6eah7GdRNxaR8+IuoxvQCalAPnNFO4uy9HBOXyDUTmLC0WGq1/WFpTgkw9H3hYOSTszz3BrcwUWWcKmH2Z5j5qw0Eo+zdyUZl3IszHRSmlePQd7JVhjPA8ipuQdv5JDaqqHcKS3OVn9q9PkrwNZIA4k2HMrxTRbNnlAfIwFjQ7o5HxkjNsJaQV1ej2i1NUVTGzMfK0iRxD5pnXs0ka819tt6jrJSycnbRqRSUWdbU6W0rPrVEXYHhx5NuVgVGkjalrWwRVEtqiklzMgflAjqY5HazYnUw7AunotF6KH9VSQNtv6Jrne065W1a2wsNQ4DUOS2tI63axNDj8TrEtmjDnsjHSwSR9Zzg1o1jiQtkubxU2Y08KikdyqI10ilPWxRb2CIisSEREAREQBERAEREAREQBERAEREB515U8ZngkpWwzSxB0czndG9zM3WYBe3fzXm9VWyy65ZHyH9t7n+K7byvP/SqccKYnnIf7Vwi5pt5j5/FVZqtKza+pJQyMY4lxsMtth23HBZwrIvvt7zbxWsIVMiwlTUndspHFSS11NsJoz6bPaarwGne09hBWlMYVOhHAclTo+S/xfg3fQDgqGmHBaXoQunwGNoprkA3lk+sLm1mjepVBvZnTQqdaWVaGJHCG7At3ovVtiqA997COQahc3NgsSR7Put5BR+dRs62pvrJsLd6vDDyjJO53xoNNO56HhWOtqKjzdrC39HlnDyQfqPjZlyj95fbuWRXYDXPv0ddFEN2WiDj7TpT4LjNDcbgFdG8zRhnmtVG5xe0NDi+BzQXHVc5DyXpcWL079TJ4XHg2VjvArttc3ONOguIGRj5MRMzWyRvLHCRjSGuDrZAcu7gu9REUUtgopBERWJCIiAIiIAiIgCIiAIiIAiIgCIiA808pWj1XUVTJIYHyxtpmMzNynrdJISLXv6QXFT6NVrAS+kqGgAknoXkAcSQLL6AK19fiUABjdLEHyAsYwvbmeSNQDb3KzdNNnn1cDGcnO7PAHQuG1rh2tIVi9rdRMPojkoX4REdsbT2tCt8N5OJ4P/b2PGkXrkmjNM7bDH7LVjSaGUh+yaOzV4KPhn3KPBy7nli6vA9H6mopGmCWCMZ5f1scjzfNt6rgF0D9AaU7GuHY93zW8wjC2U0TYmXytLjrNzcm5196tToNP9RvhqM6M81+Dzuo8m2KOP8AnaexPodLHYdzL+9ZlD5HG3DqmrfI7eGM/qeT4L0WyksrTpxR69OpKS1OdoNAqGK30RkI3yvc78os33Lcsoo2NIZGxgynUxjW7vUFk2UE9ZG24dIwEgi2YX5DWqpJbFm+5voj1W/hHgr1FSnqM/A3wClUshbBERCQiIgCIiAIiIAiIgCIiAIiIAiIgIax1o5Dwjefylef0b2skjc42a11yeGo8F3uJutDMf8AZk/lK8/IXz3q1Tp1qclxr7o78NHNCS7m/bjFOfto+92XxUzKyJ2ySM9j2n4rlzEFY6madw5BXj68+Ye5i/TlxI7Aa9mvs1qtlxvmbdwA7NSva1w2PkHZI8fFbx9epveD+5m/TpcS9jr0XKNqJxsnl73ZvG6yaSvqC9oMuYE2ILGbO0BdFP1mhOSjZ3enH5M5YCpFXujfzSZWl1r23cdawn4lIdga3uufepS9zhY25KjYV6M3d6GdOOVamvrmSPjkzPceo/Vew+qdwWfh+hjAyNzZTrYx2tgO0A7iFdLFdrhxa4e5b/CzeCA8YIj+QLJO0/oaNJrUmgjyta298rWtvsvYWUiIrkBERAEREAREQBERAEREAREQBERAFh4tO5kL3tNnDLY6jtcBv7VmLW6QutA71uYPzBc+Kk40JyX7X/BaO6ORr5ZJCHPllNiDl6RwYe1g1FY6yHsuFi+ZHc53tFfESqyq61JNvzqehTmoK1i5FZ5s/c894afgqdFJxae1vyKrl8o268SRFGek4NPeQqdI/wC5ycPkmRlutDuSqegIEjSSABckkgD6p3lYElaG/WDm9wPgVrsV0gp2MIdK1rrjqu1Ot2bV24TD1XVhPK7XWvG5SpUg4tJ8HWz45Az0s54MF/fs96182PTyFkdNHGJJHhjDM4kXsTrDdmz1rgZdLGE2iY+QnZqyA89fuW2wdmJvkjmZEIwx4kb0kdm3GwkuIJGvcF9fKWlkeXlZv6rR/Gnn6Q3bvbDLHG3kCCe9ehYRE5lPAx4s9sMTXDUbODQCNXYtBS43WMaDOaZ3WjaRHFK3U57WnrF53HguqVadNKTld38iU21awREW5QIiIAiIgCIiAIiIAiIgCIiAIiIArXsBFiARwIuFcibg1eNUcYp5nCNgcInlrg0Ah1tRBC4HpZB9oe8NPwXpWIUvSxSRg5c7S29r27ly8mhcvoyRntDm/ArxMfhZTknTgmreBd8HPiqlG9p7W/Iq4V0m9jD2Fw+a2smidSNjWO7Hj42XPOxGIEtLwC1xaQbixBsddrLyZ4WUf7oew6klyZwxE74z3OB8QFUYi3e147gfArEZVRnY9h7Ht+alAusHRj2sWVWRjYvRxVQa13SZQDfK+SE3JG3KRfYtZhvk+oelbdshabktMrrGwJ1nb71vLKybEBAOkLXPtcBrMuYkg7MxA967sLUlGcYJvLcq5u92beiw2mp9UEMcfra0Zu9x1nmsg1K8+xDTSucSIaToh955EzvZabD3rUuqquc/TvmcPukOYz2AAPcvonVitjSKUuT0PENIYGgsz5nXb1Y2vktZwPWyA5dm9dbHpvh7v9VE395mi/nAXneCaN1LmjLGWtOxz+oO3XrPcF1VHopa3Syl37MYyj2j8gqRnUbuolpwivmOogx2lf8AUqad/wCGaN3gVmtcDrGscQuepsHp4yC2GPMDqeWBz/aOtZujH+UhHAPbykcPgulN7Mw5sbVERWJCIiAIiIAiIgCIiAIiIAiIgCIiALExeu6Cnnntm6KGWUNJsHFrSQL7tiy1pNNX2w+sP/byDnq+Kh7FKjtFvwedYt5VK2QEQiOnFtrR0j/adq9y1J16zrJ1k8SdpWjIVRM8bHv9onxXDVTqW1PDjjJP/JqbkxDgqCEDZq7NS1YrZR6d+1rT8FeMTkG0MPcR8Vz9KRosTA2rZHjZJIP43fNXOmkcLOeXAG4Btt7betasYud8fJ3zCkGLt3tePZPxVHRfY1VeL+YzkKhpaxsjgxly43sC0jYLnXs2BZbqV42tdyUZJdi6/Uro9Tom2iiHCKMcmBQVmMQxfXePrMZZt3HM54aLgbNbguWlxKWQWdIctgMo6reQ296xMQIELz90xO72ytPwXsXPTeiOsxr/ABQEtpaaAjdJJOC7tEdmgd7ittotTTR0kLJ25Zh0hkF2nrOlc70TbfuW1Vbqba3ItrcIiKxIREQBERAEREARUuqZkBciszKhcgL7pmUeZUzICTMqZlHmVMyAlzrntP5LYbVetkbecrB8Vu86jmY17S17WvadrXNDmntB1FQ9VYpUjmi490fPaL1/G6TBoQTURUrD91rcsh7GR9Zed49i2GaxSUkoO6R872N7RHdxPeQud02eM/TanDRpEWlbjj97GHszD5qVuOjfGe5wPiAq5Wcjw8+xtbKllgtxqLfnHa2/gVKzE4T9oB23HiFFmUdKa4ZvdGmfpDfUyU/kI+K2lfpBTxEh0gc4egzru77ah3kLh8Uqx0YyPGt4ByuBu2xuDbctbHUluzL7LfgrxbSPXwNWNOnaV9ztZdKZH6omBg+8/rO5bB71C6mE2uf6X95rA7BsHcuaixlzfQYbC/pD4r3zAdHaaKOJ7YW9I6ON5c+73BxaCbE7NZ3WVck5vc9eFenJaHD4NohO+xgFTA3c9tXUwM7QA/X3ArssL0cqIbOfiVdIQD9GZmvjvbVcyMLzzC6C6AbO0LeFPLy2Vk0+Bo3XPmo6OaQ5pJaSmke6wGZ7omlxsNQ1k7Fs8y5/Qx//AOfRDhTRt9nq/BbsOVyi2JbqqiDlcHISXorbqt1IKoiICK6pdUVCgK5lQuVpKsJQEhcrcyjLlYXoCYvVpeoDIrDKhJkF6808s+MzwNohBNLCXvqi/opHx5gGxAB2Ui46x2r0Azryfy21GaShbwjqnc3Rj+lUlsFueff4tNtMhdfaXAOJ7SQhxOQ7cp7rLERZXZZk1lSyhzu4+5V6U8ApPOeGmiWyWUfTer3qvTD18kKOjNcF4CqsulwieVnSxQySR5i3MxhcMwtcate8KGalkZ9dj2fjY5viEM3FrdEVr6uIIX1FC2zWjg1reQsvmGmbd7AN8jBzcAvc6KvkdiBD3uc11A9waScgc2paCQ3YDZ4V4HVhuTqZ5HBrjGGufbqtc8saT63BriB3Fed6TUWklRmaw08UJ1ZKOoDHEcHSSZXnuIHqXetlUrZFY6WrmFoXSSwYfRwzNLJY4ckjS5riCHO3gkHVbet4HLGa5StKklaE4crgVEFeEJJAVcFYFeEBW6IikEdlQhX2SyAiIVC1S2VMqgEBYrDGsjKqFqAxHRKJ8JWcWK0sQk1UsRC8g8sMn6TTN4Uzjzld/avcHRLnNINA6OtcJJ4nF7WZA9kkjCG3JtYG20ndvUNXQR86IvZKvyJ0h/Vz1Mfb0co/lB9601V5EJh+qq43eqSF7Pe0u8FnlZa55oi7Oq8kmJs+qyGUf7c7QeTw1aaq0KxGL69FUW4tjMg5suoswaVLK+eB8ZtIx8Z4Pa5h5EKwKCT1nycwWw9h+9PUH82X+lbXEcXhg1SPGb/pi7nn+AfFchoy6qfRwxRvLIQZT9GMrnXkcTd+3bwst3RaJkayNusneT61onoRY0mM4nPP/laSmYbgiWeNj5QRsLRlytPaSsjQKhr46yWorHOeH0zow90zX9bpGODQ0HqjqnYAF19Lo8BuW1p8H9SkiyJ4ZbrMiulPhdlsIaGykixDGwrIYxTsp1KIgpIIGsUgapQ1VUgsDVcAqogFkREBSyZVVEBbZUIV6KAWWTKr0sgI8qpkUqJYEPRqnRKeyWSwMboVQwLKsqWSwMU04VvmoWZZLIDBkoQ4WcA4cHC45Faur0HoJf1lHTOPHoWNPtNAK6OyWSwNPh+jdPAxsUMLI2NuGtFza5J2kk7SVljDmcFmolgYgw9qkbSNCnRLAsEQCvsiKQEREAREQBERAEREAREQBERAEREAREQBERAEREAREQBERAEREAREQBERAEREAREQBERAEREB/9k="/>
          <p:cNvSpPr>
            <a:spLocks noChangeAspect="1" noChangeArrowheads="1"/>
          </p:cNvSpPr>
          <p:nvPr/>
        </p:nvSpPr>
        <p:spPr bwMode="auto">
          <a:xfrm>
            <a:off x="77788" y="-1041400"/>
            <a:ext cx="2143125" cy="2143125"/>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2" name="Picture 6" descr="http://us.cdn4.123rf.com/168nwm/pressmaster/pressmaster0901/pressmaster090100126/4192038-image-of-schoolboy-standing-near-the-heap-of-books-and-reading-one-of-th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152400"/>
            <a:ext cx="1076325" cy="1600200"/>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Picture 2" descr="http://us.cdn3.123rf.com/168nwm/rbv/rbv1105/rbv110500018/9556517-young-smiling-woman-with-heap-of-books-isolat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648200"/>
            <a:ext cx="1219200" cy="1828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320956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0"/>
            <a:ext cx="8229600" cy="1219200"/>
          </a:xfrm>
        </p:spPr>
        <p:txBody>
          <a:bodyPr>
            <a:normAutofit/>
          </a:bodyPr>
          <a:lstStyle/>
          <a:p>
            <a:pPr eaLnBrk="1" hangingPunct="1"/>
            <a:r>
              <a:rPr lang="en-US" sz="3200" b="1" dirty="0">
                <a:latin typeface="+mn-lt"/>
              </a:rPr>
              <a:t>Pointers and </a:t>
            </a:r>
            <a:br>
              <a:rPr lang="en-US" sz="3200" b="1" dirty="0">
                <a:latin typeface="+mn-lt"/>
              </a:rPr>
            </a:br>
            <a:r>
              <a:rPr lang="en-US" sz="3200" b="1" dirty="0">
                <a:latin typeface="+mn-lt"/>
              </a:rPr>
              <a:t>Dynamic Allocation of Memory: </a:t>
            </a:r>
            <a:r>
              <a:rPr lang="en-US" sz="3200" b="1" dirty="0" err="1">
                <a:latin typeface="+mn-lt"/>
              </a:rPr>
              <a:t>calloc</a:t>
            </a:r>
            <a:endParaRPr lang="en-US" sz="3200" dirty="0">
              <a:latin typeface="+mn-lt"/>
            </a:endParaRPr>
          </a:p>
        </p:txBody>
      </p:sp>
      <p:sp>
        <p:nvSpPr>
          <p:cNvPr id="27651" name="Rectangle 3"/>
          <p:cNvSpPr>
            <a:spLocks noGrp="1" noChangeArrowheads="1"/>
          </p:cNvSpPr>
          <p:nvPr>
            <p:ph sz="quarter" idx="1"/>
          </p:nvPr>
        </p:nvSpPr>
        <p:spPr>
          <a:xfrm>
            <a:off x="457200" y="1600200"/>
            <a:ext cx="8229600" cy="5638800"/>
          </a:xfrm>
        </p:spPr>
        <p:txBody>
          <a:bodyPr/>
          <a:lstStyle/>
          <a:p>
            <a:pPr eaLnBrk="1" hangingPunct="1">
              <a:lnSpc>
                <a:spcPct val="90000"/>
              </a:lnSpc>
            </a:pPr>
            <a:r>
              <a:rPr lang="en-US" sz="2800" b="1" dirty="0" err="1">
                <a:latin typeface="+mn-lt"/>
              </a:rPr>
              <a:t>calloc</a:t>
            </a:r>
            <a:endParaRPr lang="en-US" sz="2800" b="1" dirty="0">
              <a:latin typeface="+mn-lt"/>
            </a:endParaRPr>
          </a:p>
          <a:p>
            <a:pPr lvl="1" eaLnBrk="1" hangingPunct="1">
              <a:lnSpc>
                <a:spcPct val="90000"/>
              </a:lnSpc>
            </a:pPr>
            <a:r>
              <a:rPr lang="en-US" dirty="0">
                <a:latin typeface="+mn-lt"/>
              </a:rPr>
              <a:t>Used to dynamically create an array in the heap</a:t>
            </a:r>
          </a:p>
          <a:p>
            <a:pPr lvl="1" eaLnBrk="1" hangingPunct="1">
              <a:lnSpc>
                <a:spcPct val="90000"/>
              </a:lnSpc>
            </a:pPr>
            <a:r>
              <a:rPr lang="en-US" dirty="0">
                <a:latin typeface="+mn-lt"/>
              </a:rPr>
              <a:t>Contiguous allocation</a:t>
            </a:r>
          </a:p>
          <a:p>
            <a:pPr lvl="2">
              <a:lnSpc>
                <a:spcPct val="90000"/>
              </a:lnSpc>
            </a:pPr>
            <a:r>
              <a:rPr lang="en-US" dirty="0">
                <a:latin typeface="+mn-lt"/>
              </a:rPr>
              <a:t>Initialized to binary zeros</a:t>
            </a:r>
          </a:p>
          <a:p>
            <a:pPr lvl="1" eaLnBrk="1" hangingPunct="1">
              <a:lnSpc>
                <a:spcPct val="90000"/>
              </a:lnSpc>
            </a:pPr>
            <a:r>
              <a:rPr lang="en-US" dirty="0">
                <a:latin typeface="+mn-lt"/>
              </a:rPr>
              <a:t>Must</a:t>
            </a:r>
            <a:endParaRPr lang="en-US" dirty="0">
              <a:latin typeface="Courier New" pitchFamily="49" charset="0"/>
              <a:cs typeface="Courier New" pitchFamily="49" charset="0"/>
            </a:endParaRPr>
          </a:p>
          <a:p>
            <a:pPr lvl="1" eaLnBrk="1" hangingPunct="1">
              <a:lnSpc>
                <a:spcPct val="90000"/>
              </a:lnSpc>
            </a:pPr>
            <a:r>
              <a:rPr lang="en-US" dirty="0">
                <a:latin typeface="+mn-lt"/>
              </a:rPr>
              <a:t>Takes two arguments</a:t>
            </a:r>
          </a:p>
          <a:p>
            <a:pPr marL="1051560" lvl="2" indent="-457200">
              <a:lnSpc>
                <a:spcPct val="90000"/>
              </a:lnSpc>
              <a:buFont typeface="+mj-lt"/>
              <a:buAutoNum type="arabicPeriod"/>
            </a:pPr>
            <a:r>
              <a:rPr lang="en-US" dirty="0">
                <a:latin typeface="+mn-lt"/>
              </a:rPr>
              <a:t>Number of array elements</a:t>
            </a:r>
          </a:p>
          <a:p>
            <a:pPr marL="1051560" lvl="2" indent="-457200">
              <a:lnSpc>
                <a:spcPct val="90000"/>
              </a:lnSpc>
              <a:buFont typeface="+mj-lt"/>
              <a:buAutoNum type="arabicPeriod"/>
            </a:pPr>
            <a:r>
              <a:rPr lang="en-US" dirty="0">
                <a:latin typeface="+mn-lt"/>
              </a:rPr>
              <a:t>Amount of memory required for one element</a:t>
            </a:r>
          </a:p>
          <a:p>
            <a:pPr marL="1539875" lvl="3">
              <a:lnSpc>
                <a:spcPct val="90000"/>
              </a:lnSpc>
            </a:pPr>
            <a:r>
              <a:rPr lang="en-US" dirty="0">
                <a:latin typeface="+mn-lt"/>
              </a:rPr>
              <a:t>Use </a:t>
            </a:r>
            <a:r>
              <a:rPr lang="en-US" dirty="0" err="1">
                <a:latin typeface="+mn-lt"/>
              </a:rPr>
              <a:t>sizeof</a:t>
            </a:r>
            <a:r>
              <a:rPr lang="en-US" dirty="0">
                <a:latin typeface="+mn-lt"/>
              </a:rPr>
              <a:t> operator</a:t>
            </a:r>
          </a:p>
          <a:p>
            <a:pPr lvl="1">
              <a:lnSpc>
                <a:spcPct val="90000"/>
              </a:lnSpc>
            </a:pPr>
            <a:r>
              <a:rPr lang="en-US" dirty="0">
                <a:latin typeface="+mn-lt"/>
              </a:rPr>
              <a:t>Returns</a:t>
            </a:r>
          </a:p>
          <a:p>
            <a:pPr lvl="2">
              <a:lnSpc>
                <a:spcPct val="90000"/>
              </a:lnSpc>
            </a:pPr>
            <a:r>
              <a:rPr lang="en-US" dirty="0">
                <a:latin typeface="+mn-lt"/>
              </a:rPr>
              <a:t>Void pointer if successful</a:t>
            </a:r>
          </a:p>
          <a:p>
            <a:pPr lvl="2">
              <a:lnSpc>
                <a:spcPct val="90000"/>
              </a:lnSpc>
            </a:pPr>
            <a:r>
              <a:rPr lang="en-US" dirty="0">
                <a:latin typeface="+mn-lt"/>
              </a:rPr>
              <a:t>NULL if unsuccessful</a:t>
            </a: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2819400"/>
            <a:ext cx="2667000" cy="366713"/>
          </a:xfrm>
          <a:prstGeom prst="rect">
            <a:avLst/>
          </a:prstGeom>
          <a:noFill/>
          <a:ln w="9525">
            <a:solidFill>
              <a:srgbClr val="FF99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11140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1157922"/>
          </a:xfrm>
        </p:spPr>
        <p:txBody>
          <a:bodyPr>
            <a:normAutofit fontScale="90000"/>
          </a:bodyPr>
          <a:lstStyle/>
          <a:p>
            <a:r>
              <a:rPr lang="en-US" sz="3600" b="1" dirty="0">
                <a:latin typeface="+mn-lt"/>
              </a:rPr>
              <a:t>Pointers and </a:t>
            </a:r>
            <a:br>
              <a:rPr lang="en-US" sz="3600" b="1" dirty="0">
                <a:latin typeface="+mn-lt"/>
              </a:rPr>
            </a:br>
            <a:r>
              <a:rPr lang="en-US" sz="3600" b="1" dirty="0">
                <a:latin typeface="+mn-lt"/>
              </a:rPr>
              <a:t>Dynamic Allocation of Memory: </a:t>
            </a:r>
            <a:r>
              <a:rPr lang="en-US" sz="3600" b="1" dirty="0" err="1">
                <a:latin typeface="+mn-lt"/>
              </a:rPr>
              <a:t>calloc</a:t>
            </a:r>
            <a:endParaRPr lang="en-US" sz="3600" b="1" dirty="0">
              <a:latin typeface="+mn-lt"/>
            </a:endParaRPr>
          </a:p>
        </p:txBody>
      </p:sp>
      <p:sp>
        <p:nvSpPr>
          <p:cNvPr id="28675" name="Rectangle 3"/>
          <p:cNvSpPr>
            <a:spLocks noGrp="1" noChangeArrowheads="1"/>
          </p:cNvSpPr>
          <p:nvPr>
            <p:ph sz="quarter" idx="1"/>
          </p:nvPr>
        </p:nvSpPr>
        <p:spPr>
          <a:xfrm>
            <a:off x="457200" y="1432560"/>
            <a:ext cx="8229600" cy="5120640"/>
          </a:xfrm>
        </p:spPr>
        <p:txBody>
          <a:bodyPr/>
          <a:lstStyle/>
          <a:p>
            <a:pPr marL="0" indent="0" eaLnBrk="1" hangingPunct="1">
              <a:lnSpc>
                <a:spcPct val="90000"/>
              </a:lnSpc>
              <a:buNone/>
            </a:pPr>
            <a:endParaRPr lang="en-US" sz="2400" b="1" dirty="0">
              <a:latin typeface="+mn-lt"/>
            </a:endParaRPr>
          </a:p>
          <a:p>
            <a:pPr eaLnBrk="1" hangingPunct="1">
              <a:lnSpc>
                <a:spcPct val="90000"/>
              </a:lnSpc>
            </a:pPr>
            <a:endParaRPr lang="en-US" sz="2400" b="1" dirty="0">
              <a:latin typeface="+mn-lt"/>
            </a:endParaRPr>
          </a:p>
          <a:p>
            <a:pPr marL="0" indent="0" eaLnBrk="1" hangingPunct="1">
              <a:lnSpc>
                <a:spcPct val="90000"/>
              </a:lnSpc>
              <a:buNone/>
            </a:pPr>
            <a:endParaRPr lang="en-US" sz="2400" b="1" dirty="0">
              <a:latin typeface="+mn-lt"/>
            </a:endParaRP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971" y="1905000"/>
            <a:ext cx="8375883" cy="2819400"/>
          </a:xfrm>
          <a:prstGeom prst="rect">
            <a:avLst/>
          </a:prstGeom>
          <a:noFill/>
          <a:ln w="9525">
            <a:solidFill>
              <a:srgbClr val="FF99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05309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944562"/>
          </a:xfrm>
        </p:spPr>
        <p:txBody>
          <a:bodyPr>
            <a:normAutofit fontScale="90000"/>
          </a:bodyPr>
          <a:lstStyle/>
          <a:p>
            <a:pPr eaLnBrk="1" hangingPunct="1"/>
            <a:r>
              <a:rPr lang="en-US" sz="3600" b="1" dirty="0">
                <a:latin typeface="+mn-lt"/>
              </a:rPr>
              <a:t>Pointers and </a:t>
            </a:r>
            <a:br>
              <a:rPr lang="en-US" sz="3600" b="1" dirty="0">
                <a:latin typeface="+mn-lt"/>
              </a:rPr>
            </a:br>
            <a:r>
              <a:rPr lang="en-US" sz="3600" b="1" dirty="0">
                <a:latin typeface="+mn-lt"/>
              </a:rPr>
              <a:t>Dynamic Allocation of Memory: </a:t>
            </a:r>
            <a:r>
              <a:rPr lang="en-US" sz="3600" b="1" dirty="0" err="1">
                <a:latin typeface="+mn-lt"/>
              </a:rPr>
              <a:t>malloc</a:t>
            </a:r>
            <a:endParaRPr lang="en-US" sz="3600" dirty="0">
              <a:latin typeface="+mn-lt"/>
            </a:endParaRPr>
          </a:p>
        </p:txBody>
      </p:sp>
      <p:sp>
        <p:nvSpPr>
          <p:cNvPr id="27651" name="Rectangle 3"/>
          <p:cNvSpPr>
            <a:spLocks noGrp="1" noChangeArrowheads="1"/>
          </p:cNvSpPr>
          <p:nvPr>
            <p:ph sz="quarter" idx="1"/>
          </p:nvPr>
        </p:nvSpPr>
        <p:spPr>
          <a:xfrm>
            <a:off x="457200" y="1676400"/>
            <a:ext cx="8229600" cy="5638800"/>
          </a:xfrm>
        </p:spPr>
        <p:txBody>
          <a:bodyPr/>
          <a:lstStyle/>
          <a:p>
            <a:pPr eaLnBrk="1" hangingPunct="1">
              <a:lnSpc>
                <a:spcPct val="90000"/>
              </a:lnSpc>
            </a:pPr>
            <a:r>
              <a:rPr lang="en-US" sz="2800" b="1" dirty="0" err="1">
                <a:latin typeface="+mn-lt"/>
              </a:rPr>
              <a:t>malloc</a:t>
            </a:r>
            <a:endParaRPr lang="en-US" sz="2800" b="1" dirty="0">
              <a:latin typeface="+mn-lt"/>
            </a:endParaRPr>
          </a:p>
          <a:p>
            <a:pPr lvl="1" eaLnBrk="1" hangingPunct="1">
              <a:lnSpc>
                <a:spcPct val="90000"/>
              </a:lnSpc>
            </a:pPr>
            <a:r>
              <a:rPr lang="en-US" dirty="0">
                <a:latin typeface="+mn-lt"/>
              </a:rPr>
              <a:t>Used to dynamically get memory from heap</a:t>
            </a:r>
          </a:p>
          <a:p>
            <a:pPr lvl="1" eaLnBrk="1" hangingPunct="1">
              <a:lnSpc>
                <a:spcPct val="90000"/>
              </a:lnSpc>
            </a:pPr>
            <a:r>
              <a:rPr lang="en-US" dirty="0">
                <a:latin typeface="+mn-lt"/>
              </a:rPr>
              <a:t>Contiguous allocation</a:t>
            </a:r>
          </a:p>
          <a:p>
            <a:pPr lvl="2">
              <a:lnSpc>
                <a:spcPct val="90000"/>
              </a:lnSpc>
            </a:pPr>
            <a:r>
              <a:rPr lang="en-US" dirty="0">
                <a:latin typeface="+mn-lt"/>
              </a:rPr>
              <a:t>No initialization</a:t>
            </a:r>
          </a:p>
          <a:p>
            <a:pPr lvl="1" eaLnBrk="1" hangingPunct="1">
              <a:lnSpc>
                <a:spcPct val="90000"/>
              </a:lnSpc>
            </a:pPr>
            <a:r>
              <a:rPr lang="en-US" dirty="0">
                <a:latin typeface="+mn-lt"/>
              </a:rPr>
              <a:t>Must</a:t>
            </a:r>
            <a:endParaRPr lang="en-US" dirty="0">
              <a:latin typeface="Courier New" pitchFamily="49" charset="0"/>
              <a:cs typeface="Courier New" pitchFamily="49" charset="0"/>
            </a:endParaRPr>
          </a:p>
          <a:p>
            <a:pPr lvl="1" eaLnBrk="1" hangingPunct="1">
              <a:lnSpc>
                <a:spcPct val="90000"/>
              </a:lnSpc>
            </a:pPr>
            <a:r>
              <a:rPr lang="en-US" dirty="0">
                <a:latin typeface="+mn-lt"/>
              </a:rPr>
              <a:t>Takes one argument</a:t>
            </a:r>
          </a:p>
          <a:p>
            <a:pPr lvl="2">
              <a:lnSpc>
                <a:spcPct val="90000"/>
              </a:lnSpc>
            </a:pPr>
            <a:r>
              <a:rPr lang="en-US" dirty="0">
                <a:latin typeface="+mn-lt"/>
              </a:rPr>
              <a:t>Total amount of memory required</a:t>
            </a:r>
          </a:p>
          <a:p>
            <a:pPr lvl="1">
              <a:lnSpc>
                <a:spcPct val="90000"/>
              </a:lnSpc>
            </a:pPr>
            <a:r>
              <a:rPr lang="en-US" dirty="0"/>
              <a:t>Returns</a:t>
            </a:r>
          </a:p>
          <a:p>
            <a:pPr lvl="2">
              <a:lnSpc>
                <a:spcPct val="90000"/>
              </a:lnSpc>
            </a:pPr>
            <a:r>
              <a:rPr lang="en-US" dirty="0"/>
              <a:t>Void pointer if successful</a:t>
            </a:r>
          </a:p>
          <a:p>
            <a:pPr lvl="2">
              <a:lnSpc>
                <a:spcPct val="90000"/>
              </a:lnSpc>
            </a:pPr>
            <a:r>
              <a:rPr lang="en-US" dirty="0"/>
              <a:t>NULL if unsuccessful</a:t>
            </a:r>
          </a:p>
          <a:p>
            <a:pPr lvl="2">
              <a:lnSpc>
                <a:spcPct val="90000"/>
              </a:lnSpc>
            </a:pPr>
            <a:endParaRPr lang="en-US" sz="2800" dirty="0">
              <a:latin typeface="+mn-lt"/>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3276600"/>
            <a:ext cx="2667000" cy="519113"/>
          </a:xfrm>
          <a:prstGeom prst="rect">
            <a:avLst/>
          </a:prstGeom>
          <a:noFill/>
          <a:ln w="9525">
            <a:solidFill>
              <a:srgbClr val="FF99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97819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1173162"/>
          </a:xfrm>
        </p:spPr>
        <p:txBody>
          <a:bodyPr>
            <a:normAutofit fontScale="90000"/>
          </a:bodyPr>
          <a:lstStyle/>
          <a:p>
            <a:r>
              <a:rPr lang="en-US" sz="3600" b="1" dirty="0">
                <a:latin typeface="+mn-lt"/>
              </a:rPr>
              <a:t>Pointers and </a:t>
            </a:r>
            <a:br>
              <a:rPr lang="en-US" sz="3600" b="1" dirty="0">
                <a:latin typeface="+mn-lt"/>
              </a:rPr>
            </a:br>
            <a:r>
              <a:rPr lang="en-US" sz="3600" b="1" dirty="0">
                <a:latin typeface="+mn-lt"/>
              </a:rPr>
              <a:t>Dynamic Allocation of Memory: </a:t>
            </a:r>
            <a:r>
              <a:rPr lang="en-US" sz="3600" b="1" dirty="0" err="1">
                <a:latin typeface="+mn-lt"/>
              </a:rPr>
              <a:t>malloc</a:t>
            </a:r>
            <a:endParaRPr lang="en-US" sz="3600" dirty="0">
              <a:latin typeface="+mn-lt"/>
            </a:endParaRPr>
          </a:p>
        </p:txBody>
      </p:sp>
      <p:sp>
        <p:nvSpPr>
          <p:cNvPr id="28675" name="Rectangle 3"/>
          <p:cNvSpPr>
            <a:spLocks noGrp="1" noChangeArrowheads="1"/>
          </p:cNvSpPr>
          <p:nvPr>
            <p:ph sz="quarter" idx="1"/>
          </p:nvPr>
        </p:nvSpPr>
        <p:spPr>
          <a:xfrm>
            <a:off x="457200" y="1686163"/>
            <a:ext cx="8229600" cy="5638800"/>
          </a:xfrm>
        </p:spPr>
        <p:txBody>
          <a:bodyPr/>
          <a:lstStyle/>
          <a:p>
            <a:pPr marL="0" indent="0" eaLnBrk="1" hangingPunct="1">
              <a:lnSpc>
                <a:spcPct val="90000"/>
              </a:lnSpc>
              <a:buNone/>
            </a:pPr>
            <a:r>
              <a:rPr lang="en-US" sz="2400" b="1" dirty="0">
                <a:latin typeface="+mn-lt"/>
              </a:rPr>
              <a:t>  </a:t>
            </a:r>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029" y="2352437"/>
            <a:ext cx="6585109" cy="2153126"/>
          </a:xfrm>
          <a:prstGeom prst="rect">
            <a:avLst/>
          </a:prstGeom>
          <a:noFill/>
          <a:ln w="9525">
            <a:solidFill>
              <a:srgbClr val="FF99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2386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7"/>
            <a:ext cx="8229600" cy="882649"/>
          </a:xfrm>
        </p:spPr>
        <p:txBody>
          <a:bodyPr>
            <a:normAutofit fontScale="90000"/>
          </a:bodyPr>
          <a:lstStyle/>
          <a:p>
            <a:r>
              <a:rPr lang="en-US" sz="3600" b="1" dirty="0">
                <a:latin typeface="+mn-lt"/>
              </a:rPr>
              <a:t>Pointers and </a:t>
            </a:r>
            <a:br>
              <a:rPr lang="en-US" sz="3600" b="1" dirty="0">
                <a:latin typeface="+mn-lt"/>
              </a:rPr>
            </a:br>
            <a:r>
              <a:rPr lang="en-US" sz="3600" b="1" dirty="0">
                <a:latin typeface="+mn-lt"/>
              </a:rPr>
              <a:t>Dynamic Allocation of Memory: free</a:t>
            </a:r>
            <a:endParaRPr lang="en-US" sz="3600" dirty="0">
              <a:latin typeface="+mn-lt"/>
            </a:endParaRPr>
          </a:p>
        </p:txBody>
      </p:sp>
      <p:sp>
        <p:nvSpPr>
          <p:cNvPr id="27651" name="Rectangle 3"/>
          <p:cNvSpPr>
            <a:spLocks noGrp="1" noChangeArrowheads="1"/>
          </p:cNvSpPr>
          <p:nvPr>
            <p:ph sz="quarter" idx="1"/>
          </p:nvPr>
        </p:nvSpPr>
        <p:spPr>
          <a:xfrm>
            <a:off x="457200" y="1524000"/>
            <a:ext cx="8229600" cy="5029200"/>
          </a:xfrm>
        </p:spPr>
        <p:txBody>
          <a:bodyPr/>
          <a:lstStyle/>
          <a:p>
            <a:pPr eaLnBrk="1" hangingPunct="1">
              <a:lnSpc>
                <a:spcPct val="90000"/>
              </a:lnSpc>
            </a:pPr>
            <a:r>
              <a:rPr lang="en-US" sz="2800" b="1" dirty="0">
                <a:latin typeface="+mn-lt"/>
              </a:rPr>
              <a:t>free</a:t>
            </a:r>
          </a:p>
          <a:p>
            <a:pPr lvl="1" eaLnBrk="1" hangingPunct="1">
              <a:lnSpc>
                <a:spcPct val="90000"/>
              </a:lnSpc>
            </a:pPr>
            <a:r>
              <a:rPr lang="en-US" dirty="0">
                <a:latin typeface="+mn-lt"/>
              </a:rPr>
              <a:t>Used to dynamically release memory back to heap</a:t>
            </a:r>
          </a:p>
          <a:p>
            <a:pPr lvl="1" eaLnBrk="1" hangingPunct="1">
              <a:lnSpc>
                <a:spcPct val="90000"/>
              </a:lnSpc>
            </a:pPr>
            <a:r>
              <a:rPr lang="en-US" dirty="0">
                <a:latin typeface="+mn-lt"/>
              </a:rPr>
              <a:t>Contiguous </a:t>
            </a:r>
            <a:r>
              <a:rPr lang="en-US" dirty="0" err="1">
                <a:latin typeface="+mn-lt"/>
              </a:rPr>
              <a:t>deallocation</a:t>
            </a:r>
            <a:endParaRPr lang="en-US" dirty="0">
              <a:latin typeface="+mn-lt"/>
            </a:endParaRPr>
          </a:p>
          <a:p>
            <a:pPr lvl="1" eaLnBrk="1" hangingPunct="1">
              <a:lnSpc>
                <a:spcPct val="90000"/>
              </a:lnSpc>
            </a:pPr>
            <a:r>
              <a:rPr lang="en-US" dirty="0">
                <a:latin typeface="+mn-lt"/>
              </a:rPr>
              <a:t>Must</a:t>
            </a:r>
            <a:endParaRPr lang="en-US" dirty="0">
              <a:latin typeface="Courier New" pitchFamily="49" charset="0"/>
              <a:cs typeface="Courier New" pitchFamily="49" charset="0"/>
            </a:endParaRPr>
          </a:p>
          <a:p>
            <a:pPr lvl="1" eaLnBrk="1" hangingPunct="1">
              <a:lnSpc>
                <a:spcPct val="90000"/>
              </a:lnSpc>
            </a:pPr>
            <a:r>
              <a:rPr lang="en-US" dirty="0">
                <a:latin typeface="+mn-lt"/>
              </a:rPr>
              <a:t>Takes one argument</a:t>
            </a:r>
          </a:p>
          <a:p>
            <a:pPr lvl="2">
              <a:lnSpc>
                <a:spcPct val="90000"/>
              </a:lnSpc>
            </a:pPr>
            <a:r>
              <a:rPr lang="en-US" dirty="0">
                <a:latin typeface="+mn-lt"/>
              </a:rPr>
              <a:t>Pointer to beginning of allocated memory</a:t>
            </a:r>
            <a:endParaRPr lang="en-US" sz="3200" dirty="0">
              <a:latin typeface="+mn-lt"/>
            </a:endParaRPr>
          </a:p>
          <a:p>
            <a:pPr lvl="1">
              <a:lnSpc>
                <a:spcPct val="90000"/>
              </a:lnSpc>
            </a:pPr>
            <a:r>
              <a:rPr lang="en-US" dirty="0">
                <a:latin typeface="+mn-lt"/>
              </a:rPr>
              <a:t>Good idea to also NULL pointer if reusing</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757487"/>
            <a:ext cx="2667000" cy="366713"/>
          </a:xfrm>
          <a:prstGeom prst="rect">
            <a:avLst/>
          </a:prstGeom>
          <a:noFill/>
          <a:ln w="9525">
            <a:solidFill>
              <a:srgbClr val="FF99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descr="http://www.mywindowsdoctor.com/memory_release_master/images/memory_release_mas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8446" y="4724400"/>
            <a:ext cx="2661754" cy="17565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16001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198162"/>
            <a:ext cx="8229600" cy="411162"/>
          </a:xfrm>
        </p:spPr>
        <p:txBody>
          <a:bodyPr>
            <a:noAutofit/>
          </a:bodyPr>
          <a:lstStyle/>
          <a:p>
            <a:pPr algn="l"/>
            <a:r>
              <a:rPr lang="en-US" dirty="0"/>
              <a:t>Introduction to pointers</a:t>
            </a:r>
          </a:p>
        </p:txBody>
      </p:sp>
      <p:sp>
        <p:nvSpPr>
          <p:cNvPr id="6" name="Content Placeholder 5"/>
          <p:cNvSpPr>
            <a:spLocks noGrp="1"/>
          </p:cNvSpPr>
          <p:nvPr>
            <p:ph idx="1"/>
          </p:nvPr>
        </p:nvSpPr>
        <p:spPr>
          <a:xfrm>
            <a:off x="457200" y="1371604"/>
            <a:ext cx="8229600" cy="4114791"/>
          </a:xfrm>
        </p:spPr>
        <p:txBody>
          <a:bodyPr/>
          <a:lstStyle/>
          <a:p>
            <a:pPr>
              <a:spcAft>
                <a:spcPts val="1200"/>
              </a:spcAft>
            </a:pPr>
            <a:r>
              <a:rPr lang="en-US" dirty="0"/>
              <a:t>Definition:  A pointer is a </a:t>
            </a:r>
            <a:r>
              <a:rPr lang="en-US" i="1" dirty="0"/>
              <a:t>variable </a:t>
            </a:r>
            <a:r>
              <a:rPr lang="en-US" dirty="0"/>
              <a:t>whose content is </a:t>
            </a:r>
            <a:r>
              <a:rPr lang="en-US" i="1" dirty="0">
                <a:solidFill>
                  <a:srgbClr val="FF0000"/>
                </a:solidFill>
              </a:rPr>
              <a:t>the address of a value in memory</a:t>
            </a:r>
            <a:r>
              <a:rPr lang="en-US" dirty="0"/>
              <a:t>.</a:t>
            </a:r>
          </a:p>
          <a:p>
            <a:pPr>
              <a:spcAft>
                <a:spcPts val="1200"/>
              </a:spcAft>
            </a:pPr>
            <a:r>
              <a:rPr lang="en-US" dirty="0"/>
              <a:t>On our current Intel x86 machines, the amount of space required to hold a pointer variable is </a:t>
            </a:r>
            <a:r>
              <a:rPr lang="en-US" i="1" dirty="0">
                <a:solidFill>
                  <a:srgbClr val="FF0000"/>
                </a:solidFill>
              </a:rPr>
              <a:t>8 </a:t>
            </a:r>
            <a:r>
              <a:rPr lang="en-US" dirty="0"/>
              <a:t>bytes and is </a:t>
            </a:r>
            <a:r>
              <a:rPr lang="en-US" i="1" dirty="0"/>
              <a:t>not related </a:t>
            </a:r>
            <a:r>
              <a:rPr lang="en-US" dirty="0"/>
              <a:t>to the size of the entity to which it points.</a:t>
            </a:r>
          </a:p>
          <a:p>
            <a:pPr marL="0" indent="0">
              <a:buNone/>
            </a:pPr>
            <a:endParaRPr lang="en-US" dirty="0"/>
          </a:p>
        </p:txBody>
      </p:sp>
    </p:spTree>
    <p:extLst>
      <p:ext uri="{BB962C8B-B14F-4D97-AF65-F5344CB8AC3E}">
        <p14:creationId xmlns:p14="http://schemas.microsoft.com/office/powerpoint/2010/main" val="13466552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7"/>
            <a:ext cx="8229600" cy="1069875"/>
          </a:xfrm>
        </p:spPr>
        <p:txBody>
          <a:bodyPr>
            <a:normAutofit fontScale="90000"/>
          </a:bodyPr>
          <a:lstStyle/>
          <a:p>
            <a:r>
              <a:rPr lang="en-US" sz="3600" b="1" dirty="0">
                <a:latin typeface="+mn-lt"/>
              </a:rPr>
              <a:t>Pointers and </a:t>
            </a:r>
            <a:br>
              <a:rPr lang="en-US" sz="3600" b="1" dirty="0">
                <a:latin typeface="+mn-lt"/>
              </a:rPr>
            </a:br>
            <a:r>
              <a:rPr lang="en-US" sz="3600" b="1" dirty="0">
                <a:latin typeface="+mn-lt"/>
              </a:rPr>
              <a:t>Dynamic Allocation of Memory: free</a:t>
            </a:r>
            <a:endParaRPr lang="en-US" sz="3600" dirty="0">
              <a:latin typeface="+mn-lt"/>
            </a:endParaRPr>
          </a:p>
        </p:txBody>
      </p:sp>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4900" y="2057400"/>
            <a:ext cx="6934200" cy="3456086"/>
          </a:xfrm>
          <a:prstGeom prst="rect">
            <a:avLst/>
          </a:prstGeom>
          <a:noFill/>
          <a:ln w="9525">
            <a:solidFill>
              <a:srgbClr val="FF99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Picture 2" descr="http://tarotbotanica.com/wp-content/uploads/2011/07/free_stuff.gif"/>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17786" b="23153"/>
          <a:stretch/>
        </p:blipFill>
        <p:spPr bwMode="auto">
          <a:xfrm>
            <a:off x="4800600" y="4928443"/>
            <a:ext cx="1447800" cy="117008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546117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29922-8CE6-464C-9A9A-2F4C20269E9A}"/>
              </a:ext>
            </a:extLst>
          </p:cNvPr>
          <p:cNvSpPr>
            <a:spLocks noGrp="1"/>
          </p:cNvSpPr>
          <p:nvPr>
            <p:ph type="title"/>
          </p:nvPr>
        </p:nvSpPr>
        <p:spPr>
          <a:xfrm>
            <a:off x="457200" y="1676400"/>
            <a:ext cx="8229600" cy="2468562"/>
          </a:xfrm>
        </p:spPr>
        <p:txBody>
          <a:bodyPr>
            <a:normAutofit/>
          </a:bodyPr>
          <a:lstStyle/>
          <a:p>
            <a:r>
              <a:rPr lang="en-US" sz="3200" dirty="0">
                <a:latin typeface="+mn-lt"/>
              </a:rPr>
              <a:t>Command-Line Arguments</a:t>
            </a:r>
          </a:p>
        </p:txBody>
      </p:sp>
    </p:spTree>
    <p:extLst>
      <p:ext uri="{BB962C8B-B14F-4D97-AF65-F5344CB8AC3E}">
        <p14:creationId xmlns:p14="http://schemas.microsoft.com/office/powerpoint/2010/main" val="32244775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fontScale="90000"/>
          </a:bodyPr>
          <a:lstStyle/>
          <a:p>
            <a:pPr lvl="2" algn="l" rtl="0">
              <a:spcBef>
                <a:spcPct val="0"/>
              </a:spcBef>
            </a:pPr>
            <a:r>
              <a:rPr lang="en-US" sz="4000" dirty="0"/>
              <a:t>Command-Line Arguments</a:t>
            </a:r>
            <a:br>
              <a:rPr lang="en-US" sz="4800" dirty="0"/>
            </a:br>
            <a:endParaRPr lang="en-US" dirty="0"/>
          </a:p>
        </p:txBody>
      </p:sp>
      <p:sp>
        <p:nvSpPr>
          <p:cNvPr id="3" name="Content Placeholder 2"/>
          <p:cNvSpPr>
            <a:spLocks noGrp="1"/>
          </p:cNvSpPr>
          <p:nvPr>
            <p:ph sz="quarter" idx="1"/>
          </p:nvPr>
        </p:nvSpPr>
        <p:spPr>
          <a:xfrm>
            <a:off x="381000" y="1066800"/>
            <a:ext cx="8458200" cy="5257800"/>
          </a:xfrm>
        </p:spPr>
        <p:txBody>
          <a:bodyPr/>
          <a:lstStyle/>
          <a:p>
            <a:r>
              <a:rPr lang="en-US" dirty="0"/>
              <a:t>Arguments passed to a program upon execution are called command-line arguments.</a:t>
            </a:r>
          </a:p>
          <a:p>
            <a:r>
              <a:rPr lang="en-US" dirty="0"/>
              <a:t>The main() function signature changes from</a:t>
            </a:r>
          </a:p>
          <a:p>
            <a:pPr marL="0" indent="0">
              <a:buNone/>
            </a:pPr>
            <a:r>
              <a:rPr lang="en-US" dirty="0">
                <a:latin typeface="Courier New"/>
                <a:cs typeface="Courier New"/>
              </a:rPr>
              <a:t>     </a:t>
            </a:r>
            <a:r>
              <a:rPr lang="en-US" dirty="0" err="1">
                <a:latin typeface="Courier New"/>
                <a:cs typeface="Courier New"/>
              </a:rPr>
              <a:t>int</a:t>
            </a:r>
            <a:r>
              <a:rPr lang="en-US" dirty="0">
                <a:latin typeface="Courier New"/>
                <a:cs typeface="Courier New"/>
              </a:rPr>
              <a:t> main(void)  </a:t>
            </a:r>
          </a:p>
          <a:p>
            <a:pPr marL="0" indent="0">
              <a:buNone/>
            </a:pPr>
            <a:r>
              <a:rPr lang="en-US" dirty="0"/>
              <a:t>     to</a:t>
            </a:r>
          </a:p>
          <a:p>
            <a:pPr marL="0" indent="0">
              <a:buNone/>
            </a:pPr>
            <a:r>
              <a:rPr lang="en-US" dirty="0">
                <a:latin typeface="Courier New"/>
                <a:cs typeface="Courier New"/>
              </a:rPr>
              <a:t>     </a:t>
            </a:r>
            <a:r>
              <a:rPr lang="en-US" dirty="0" err="1">
                <a:latin typeface="Courier New"/>
                <a:cs typeface="Courier New"/>
              </a:rPr>
              <a:t>int</a:t>
            </a:r>
            <a:r>
              <a:rPr lang="en-US" dirty="0">
                <a:latin typeface="Courier New"/>
                <a:cs typeface="Courier New"/>
              </a:rPr>
              <a:t> main(</a:t>
            </a:r>
            <a:r>
              <a:rPr lang="en-US" dirty="0" err="1">
                <a:latin typeface="Courier New"/>
                <a:cs typeface="Courier New"/>
              </a:rPr>
              <a:t>int</a:t>
            </a:r>
            <a:r>
              <a:rPr lang="en-US" dirty="0">
                <a:latin typeface="Courier New"/>
                <a:cs typeface="Courier New"/>
              </a:rPr>
              <a:t> </a:t>
            </a:r>
            <a:r>
              <a:rPr lang="en-US" dirty="0" err="1">
                <a:latin typeface="Courier New"/>
                <a:cs typeface="Courier New"/>
              </a:rPr>
              <a:t>argc</a:t>
            </a:r>
            <a:r>
              <a:rPr lang="en-US" dirty="0">
                <a:latin typeface="Courier New"/>
                <a:cs typeface="Courier New"/>
              </a:rPr>
              <a:t>, char *</a:t>
            </a:r>
            <a:r>
              <a:rPr lang="en-US" dirty="0" err="1">
                <a:latin typeface="Courier New"/>
                <a:cs typeface="Courier New"/>
              </a:rPr>
              <a:t>argv</a:t>
            </a:r>
            <a:r>
              <a:rPr lang="en-US" dirty="0">
                <a:latin typeface="Courier New"/>
                <a:cs typeface="Courier New"/>
              </a:rPr>
              <a:t>[]) </a:t>
            </a:r>
          </a:p>
          <a:p>
            <a:r>
              <a:rPr lang="en-US" dirty="0"/>
              <a:t>The first argument </a:t>
            </a:r>
            <a:r>
              <a:rPr lang="en-US" dirty="0" err="1">
                <a:latin typeface="Courier New"/>
                <a:cs typeface="Courier New"/>
              </a:rPr>
              <a:t>argc</a:t>
            </a:r>
            <a:r>
              <a:rPr lang="en-US" dirty="0">
                <a:latin typeface="Courier New"/>
                <a:cs typeface="Courier New"/>
              </a:rPr>
              <a:t> </a:t>
            </a:r>
            <a:r>
              <a:rPr lang="en-US" dirty="0"/>
              <a:t>holds the number of items types at the command prompt, including the executable name.</a:t>
            </a:r>
          </a:p>
          <a:p>
            <a:r>
              <a:rPr lang="en-US" dirty="0"/>
              <a:t>The second argument </a:t>
            </a:r>
            <a:r>
              <a:rPr lang="en-US" dirty="0">
                <a:latin typeface="Courier New"/>
                <a:cs typeface="Courier New"/>
              </a:rPr>
              <a:t>char *</a:t>
            </a:r>
            <a:r>
              <a:rPr lang="en-US" dirty="0" err="1">
                <a:latin typeface="Courier New"/>
                <a:cs typeface="Courier New"/>
              </a:rPr>
              <a:t>argv</a:t>
            </a:r>
            <a:r>
              <a:rPr lang="en-US" dirty="0">
                <a:latin typeface="Courier New"/>
                <a:cs typeface="Courier New"/>
              </a:rPr>
              <a:t>[] </a:t>
            </a:r>
            <a:r>
              <a:rPr lang="en-US" dirty="0"/>
              <a:t>is an array of character pointers, each pointer pointing to the arguments typed in at the command-line.</a:t>
            </a:r>
          </a:p>
        </p:txBody>
      </p:sp>
    </p:spTree>
    <p:extLst>
      <p:ext uri="{BB962C8B-B14F-4D97-AF65-F5344CB8AC3E}">
        <p14:creationId xmlns:p14="http://schemas.microsoft.com/office/powerpoint/2010/main" val="3469486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fontScale="90000"/>
          </a:bodyPr>
          <a:lstStyle/>
          <a:p>
            <a:pPr lvl="2" algn="l" rtl="0">
              <a:spcBef>
                <a:spcPct val="0"/>
              </a:spcBef>
            </a:pPr>
            <a:r>
              <a:rPr lang="en-US" sz="4000" dirty="0"/>
              <a:t>Command-Line Arguments</a:t>
            </a:r>
            <a:br>
              <a:rPr lang="en-US" sz="4800" dirty="0"/>
            </a:br>
            <a:endParaRPr lang="en-US" dirty="0"/>
          </a:p>
        </p:txBody>
      </p:sp>
      <p:sp>
        <p:nvSpPr>
          <p:cNvPr id="3" name="Content Placeholder 2"/>
          <p:cNvSpPr>
            <a:spLocks noGrp="1"/>
          </p:cNvSpPr>
          <p:nvPr>
            <p:ph sz="quarter" idx="1"/>
          </p:nvPr>
        </p:nvSpPr>
        <p:spPr>
          <a:xfrm>
            <a:off x="381000" y="1066800"/>
            <a:ext cx="8458200" cy="5257800"/>
          </a:xfrm>
        </p:spPr>
        <p:txBody>
          <a:bodyPr/>
          <a:lstStyle/>
          <a:p>
            <a:r>
              <a:rPr lang="en-US" dirty="0"/>
              <a:t>With the </a:t>
            </a:r>
            <a:r>
              <a:rPr lang="en-US" dirty="0" err="1"/>
              <a:t>reverse_echo</a:t>
            </a:r>
            <a:r>
              <a:rPr lang="en-US" dirty="0"/>
              <a:t> program, if you type   </a:t>
            </a:r>
          </a:p>
          <a:p>
            <a:pPr marL="0" indent="0">
              <a:buNone/>
            </a:pPr>
            <a:r>
              <a:rPr lang="en-US" dirty="0"/>
              <a:t>          </a:t>
            </a:r>
            <a:r>
              <a:rPr lang="en-US" dirty="0">
                <a:latin typeface="Courier New"/>
                <a:cs typeface="Courier New"/>
              </a:rPr>
              <a:t>./</a:t>
            </a:r>
            <a:r>
              <a:rPr lang="en-US" dirty="0" err="1">
                <a:latin typeface="Courier New"/>
                <a:cs typeface="Courier New"/>
              </a:rPr>
              <a:t>a.out</a:t>
            </a:r>
            <a:r>
              <a:rPr lang="en-US" dirty="0">
                <a:latin typeface="Courier New"/>
                <a:cs typeface="Courier New"/>
              </a:rPr>
              <a:t> testing 1 2 3  </a:t>
            </a:r>
          </a:p>
          <a:p>
            <a:pPr marL="0" indent="0">
              <a:buNone/>
            </a:pPr>
            <a:r>
              <a:rPr lang="en-US" dirty="0"/>
              <a:t>    at the command-prompt, </a:t>
            </a:r>
            <a:r>
              <a:rPr lang="en-US" dirty="0" err="1">
                <a:latin typeface="Courier New"/>
                <a:cs typeface="Courier New"/>
              </a:rPr>
              <a:t>argc</a:t>
            </a:r>
            <a:r>
              <a:rPr lang="en-US" dirty="0"/>
              <a:t> would have the value 5,  </a:t>
            </a:r>
          </a:p>
          <a:p>
            <a:pPr marL="0" indent="0">
              <a:buNone/>
            </a:pPr>
            <a:r>
              <a:rPr lang="en-US" dirty="0"/>
              <a:t>    and</a:t>
            </a:r>
            <a:r>
              <a:rPr lang="en-US" dirty="0">
                <a:latin typeface="Courier New"/>
                <a:cs typeface="Courier New"/>
              </a:rPr>
              <a:t> </a:t>
            </a:r>
            <a:r>
              <a:rPr lang="en-US" dirty="0" err="1">
                <a:latin typeface="Courier New"/>
                <a:cs typeface="Courier New"/>
              </a:rPr>
              <a:t>argv</a:t>
            </a:r>
            <a:r>
              <a:rPr lang="en-US" dirty="0">
                <a:latin typeface="Courier New"/>
                <a:cs typeface="Courier New"/>
              </a:rPr>
              <a:t>[] </a:t>
            </a:r>
            <a:r>
              <a:rPr lang="en-US" dirty="0"/>
              <a:t>would look like this:</a:t>
            </a:r>
          </a:p>
          <a:p>
            <a:pPr marL="0" indent="0">
              <a:buNone/>
            </a:pPr>
            <a:endParaRPr lang="en-US" dirty="0"/>
          </a:p>
        </p:txBody>
      </p:sp>
      <p:pic>
        <p:nvPicPr>
          <p:cNvPr id="4" name="Picture 3" descr="Screen Shot 2016-10-19 at 5.37.0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124200"/>
            <a:ext cx="5334000" cy="3210592"/>
          </a:xfrm>
          <a:prstGeom prst="rect">
            <a:avLst/>
          </a:prstGeom>
        </p:spPr>
      </p:pic>
    </p:spTree>
    <p:extLst>
      <p:ext uri="{BB962C8B-B14F-4D97-AF65-F5344CB8AC3E}">
        <p14:creationId xmlns:p14="http://schemas.microsoft.com/office/powerpoint/2010/main" val="2779390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lvl="2" algn="l" rtl="0">
              <a:spcBef>
                <a:spcPct val="0"/>
              </a:spcBef>
            </a:pPr>
            <a:r>
              <a:rPr lang="en-US" sz="4000" dirty="0" err="1">
                <a:latin typeface="Courier New"/>
                <a:cs typeface="Courier New"/>
              </a:rPr>
              <a:t>sscanf</a:t>
            </a:r>
            <a:r>
              <a:rPr lang="en-US" sz="4000" dirty="0">
                <a:latin typeface="Courier New"/>
                <a:cs typeface="Courier New"/>
              </a:rPr>
              <a:t>()</a:t>
            </a:r>
            <a:endParaRPr lang="en-US" dirty="0">
              <a:latin typeface="Courier New"/>
              <a:cs typeface="Courier New"/>
            </a:endParaRPr>
          </a:p>
        </p:txBody>
      </p:sp>
      <p:sp>
        <p:nvSpPr>
          <p:cNvPr id="3" name="Content Placeholder 2"/>
          <p:cNvSpPr>
            <a:spLocks noGrp="1"/>
          </p:cNvSpPr>
          <p:nvPr>
            <p:ph sz="quarter" idx="1"/>
          </p:nvPr>
        </p:nvSpPr>
        <p:spPr>
          <a:xfrm>
            <a:off x="381000" y="1524000"/>
            <a:ext cx="8458200" cy="4953000"/>
          </a:xfrm>
        </p:spPr>
        <p:txBody>
          <a:bodyPr>
            <a:normAutofit fontScale="92500" lnSpcReduction="10000"/>
          </a:bodyPr>
          <a:lstStyle/>
          <a:p>
            <a:r>
              <a:rPr lang="en-US" dirty="0"/>
              <a:t>We have used </a:t>
            </a:r>
            <a:r>
              <a:rPr lang="en-US" dirty="0" err="1">
                <a:latin typeface="Courier New"/>
                <a:cs typeface="Courier New"/>
              </a:rPr>
              <a:t>scanf</a:t>
            </a:r>
            <a:r>
              <a:rPr lang="en-US" dirty="0">
                <a:latin typeface="Courier New"/>
                <a:cs typeface="Courier New"/>
              </a:rPr>
              <a:t>()</a:t>
            </a:r>
            <a:r>
              <a:rPr lang="en-US" dirty="0"/>
              <a:t> to scan input from the keyboard.</a:t>
            </a:r>
          </a:p>
          <a:p>
            <a:r>
              <a:rPr lang="en-US" dirty="0" err="1">
                <a:latin typeface="Courier New"/>
                <a:cs typeface="Courier New"/>
              </a:rPr>
              <a:t>sscanf</a:t>
            </a:r>
            <a:r>
              <a:rPr lang="en-US" dirty="0">
                <a:latin typeface="Courier New"/>
                <a:cs typeface="Courier New"/>
              </a:rPr>
              <a:t>()</a:t>
            </a:r>
            <a:r>
              <a:rPr lang="en-US" dirty="0"/>
              <a:t> scans an array (or string) already in memory and reads each item into a pointer that points to the address (just like </a:t>
            </a:r>
            <a:r>
              <a:rPr lang="en-US" dirty="0" err="1">
                <a:latin typeface="Courier New"/>
                <a:cs typeface="Courier New"/>
              </a:rPr>
              <a:t>scanf</a:t>
            </a:r>
            <a:r>
              <a:rPr lang="en-US" dirty="0">
                <a:latin typeface="Courier New"/>
                <a:cs typeface="Courier New"/>
              </a:rPr>
              <a:t>()</a:t>
            </a:r>
            <a:r>
              <a:rPr lang="en-US" dirty="0"/>
              <a:t>)</a:t>
            </a:r>
          </a:p>
          <a:p>
            <a:endParaRPr lang="en-US" dirty="0"/>
          </a:p>
          <a:p>
            <a:pPr marL="0" indent="0">
              <a:buNone/>
            </a:pPr>
            <a:r>
              <a:rPr lang="en-US" dirty="0"/>
              <a:t>       </a:t>
            </a:r>
            <a:r>
              <a:rPr lang="en-US" dirty="0" err="1">
                <a:latin typeface="Courier New"/>
                <a:cs typeface="Courier New"/>
              </a:rPr>
              <a:t>int</a:t>
            </a:r>
            <a:r>
              <a:rPr lang="en-US" dirty="0">
                <a:latin typeface="Courier New"/>
                <a:cs typeface="Courier New"/>
              </a:rPr>
              <a:t> </a:t>
            </a:r>
            <a:r>
              <a:rPr lang="en-US" dirty="0" err="1">
                <a:latin typeface="Courier New"/>
                <a:cs typeface="Courier New"/>
              </a:rPr>
              <a:t>sscanf</a:t>
            </a:r>
            <a:r>
              <a:rPr lang="en-US" dirty="0">
                <a:latin typeface="Courier New"/>
                <a:cs typeface="Courier New"/>
              </a:rPr>
              <a:t>( buffer, format(s), </a:t>
            </a:r>
            <a:r>
              <a:rPr lang="en-US" dirty="0" err="1">
                <a:latin typeface="Courier New"/>
                <a:cs typeface="Courier New"/>
              </a:rPr>
              <a:t>arg</a:t>
            </a:r>
            <a:r>
              <a:rPr lang="en-US" dirty="0">
                <a:latin typeface="Courier New"/>
                <a:cs typeface="Courier New"/>
              </a:rPr>
              <a:t>(s) )</a:t>
            </a:r>
            <a:endParaRPr lang="en-US" dirty="0"/>
          </a:p>
          <a:p>
            <a:pPr marL="0" indent="0">
              <a:buNone/>
            </a:pPr>
            <a:r>
              <a:rPr lang="en-US" dirty="0"/>
              <a:t>  </a:t>
            </a:r>
          </a:p>
          <a:p>
            <a:pPr marL="0" indent="0">
              <a:buNone/>
            </a:pPr>
            <a:r>
              <a:rPr lang="en-US" dirty="0"/>
              <a:t>   where </a:t>
            </a:r>
          </a:p>
          <a:p>
            <a:pPr marL="0" indent="0">
              <a:buNone/>
            </a:pPr>
            <a:r>
              <a:rPr lang="en-US" dirty="0">
                <a:latin typeface="Courier New"/>
                <a:cs typeface="Courier New"/>
              </a:rPr>
              <a:t>   buffer</a:t>
            </a:r>
            <a:r>
              <a:rPr lang="en-US" dirty="0"/>
              <a:t> is the given array, or string (the source)</a:t>
            </a:r>
          </a:p>
          <a:p>
            <a:pPr marL="0" indent="0">
              <a:buNone/>
            </a:pPr>
            <a:r>
              <a:rPr lang="en-US" dirty="0"/>
              <a:t>       </a:t>
            </a:r>
            <a:r>
              <a:rPr lang="en-US" dirty="0">
                <a:latin typeface="Courier New"/>
                <a:cs typeface="Courier New"/>
              </a:rPr>
              <a:t>format</a:t>
            </a:r>
            <a:r>
              <a:rPr lang="en-US" dirty="0"/>
              <a:t> is the format </a:t>
            </a:r>
            <a:r>
              <a:rPr lang="en-US" dirty="0" err="1"/>
              <a:t>specifier</a:t>
            </a:r>
            <a:r>
              <a:rPr lang="en-US" dirty="0"/>
              <a:t> (</a:t>
            </a:r>
            <a:r>
              <a:rPr lang="en-US" dirty="0">
                <a:latin typeface="Courier New"/>
                <a:cs typeface="Courier New"/>
              </a:rPr>
              <a:t>%d</a:t>
            </a:r>
            <a:r>
              <a:rPr lang="en-US" dirty="0"/>
              <a:t>, </a:t>
            </a:r>
            <a:r>
              <a:rPr lang="en-US" dirty="0">
                <a:latin typeface="Courier New"/>
                <a:cs typeface="Courier New"/>
              </a:rPr>
              <a:t>%f</a:t>
            </a:r>
            <a:r>
              <a:rPr lang="en-US" dirty="0"/>
              <a:t>, </a:t>
            </a:r>
            <a:r>
              <a:rPr lang="en-US" dirty="0">
                <a:latin typeface="Courier New"/>
                <a:cs typeface="Courier New"/>
              </a:rPr>
              <a:t>%s</a:t>
            </a:r>
            <a:r>
              <a:rPr lang="en-US" dirty="0"/>
              <a:t>, </a:t>
            </a:r>
            <a:r>
              <a:rPr lang="en-US" dirty="0" err="1"/>
              <a:t>etc</a:t>
            </a:r>
            <a:r>
              <a:rPr lang="en-US" dirty="0"/>
              <a:t>)</a:t>
            </a:r>
          </a:p>
          <a:p>
            <a:pPr marL="0" indent="0">
              <a:buNone/>
            </a:pPr>
            <a:r>
              <a:rPr lang="en-US" dirty="0"/>
              <a:t>        </a:t>
            </a:r>
            <a:r>
              <a:rPr lang="en-US" dirty="0" err="1">
                <a:latin typeface="Courier New"/>
                <a:cs typeface="Courier New"/>
              </a:rPr>
              <a:t>arg</a:t>
            </a:r>
            <a:r>
              <a:rPr lang="en-US" dirty="0"/>
              <a:t> is the pointer(s) to the address of each argument </a:t>
            </a:r>
          </a:p>
          <a:p>
            <a:pPr marL="0" indent="0">
              <a:buNone/>
            </a:pPr>
            <a:r>
              <a:rPr lang="en-US" dirty="0"/>
              <a:t>              (destinations)</a:t>
            </a:r>
          </a:p>
          <a:p>
            <a:pPr marL="0" indent="0">
              <a:buNone/>
            </a:pPr>
            <a:r>
              <a:rPr lang="en-US" dirty="0">
                <a:latin typeface="Courier New"/>
                <a:cs typeface="Courier New"/>
              </a:rPr>
              <a:t>  </a:t>
            </a:r>
          </a:p>
          <a:p>
            <a:pPr marL="0" indent="0">
              <a:buNone/>
            </a:pPr>
            <a:endParaRPr lang="en-US" dirty="0">
              <a:latin typeface="Courier New"/>
              <a:cs typeface="Courier New"/>
            </a:endParaRPr>
          </a:p>
        </p:txBody>
      </p:sp>
    </p:spTree>
    <p:extLst>
      <p:ext uri="{BB962C8B-B14F-4D97-AF65-F5344CB8AC3E}">
        <p14:creationId xmlns:p14="http://schemas.microsoft.com/office/powerpoint/2010/main" val="1308776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normAutofit/>
          </a:bodyPr>
          <a:lstStyle/>
          <a:p>
            <a:pPr lvl="2" algn="l" rtl="0">
              <a:spcBef>
                <a:spcPct val="0"/>
              </a:spcBef>
            </a:pPr>
            <a:r>
              <a:rPr lang="en-US" sz="4000" dirty="0" err="1">
                <a:latin typeface="Courier New"/>
                <a:cs typeface="Courier New"/>
              </a:rPr>
              <a:t>sscanf</a:t>
            </a:r>
            <a:r>
              <a:rPr lang="en-US" sz="4000" dirty="0">
                <a:latin typeface="Courier New"/>
                <a:cs typeface="Courier New"/>
              </a:rPr>
              <a:t>()</a:t>
            </a:r>
            <a:endParaRPr lang="en-US" dirty="0">
              <a:latin typeface="Courier New"/>
              <a:cs typeface="Courier New"/>
            </a:endParaRPr>
          </a:p>
        </p:txBody>
      </p:sp>
      <p:sp>
        <p:nvSpPr>
          <p:cNvPr id="3" name="Content Placeholder 2"/>
          <p:cNvSpPr>
            <a:spLocks noGrp="1"/>
          </p:cNvSpPr>
          <p:nvPr>
            <p:ph sz="quarter" idx="1"/>
          </p:nvPr>
        </p:nvSpPr>
        <p:spPr>
          <a:xfrm>
            <a:off x="381000" y="1676400"/>
            <a:ext cx="8458200" cy="4800600"/>
          </a:xfrm>
        </p:spPr>
        <p:txBody>
          <a:bodyPr>
            <a:normAutofit/>
          </a:bodyPr>
          <a:lstStyle/>
          <a:p>
            <a:r>
              <a:rPr lang="en-US" dirty="0"/>
              <a:t>Example 1:</a:t>
            </a:r>
          </a:p>
          <a:p>
            <a:pPr marL="0" indent="0">
              <a:buNone/>
            </a:pPr>
            <a:endParaRPr lang="en-US" sz="800" dirty="0">
              <a:latin typeface="Courier New"/>
              <a:cs typeface="Courier New"/>
            </a:endParaRPr>
          </a:p>
          <a:p>
            <a:pPr marL="0" indent="0">
              <a:buNone/>
            </a:pPr>
            <a:r>
              <a:rPr lang="en-US" sz="2000" dirty="0" err="1">
                <a:latin typeface="Courier New"/>
                <a:cs typeface="Courier New"/>
              </a:rPr>
              <a:t>int</a:t>
            </a:r>
            <a:r>
              <a:rPr lang="en-US" sz="2000" dirty="0">
                <a:latin typeface="Courier New"/>
                <a:cs typeface="Courier New"/>
              </a:rPr>
              <a:t> </a:t>
            </a:r>
            <a:r>
              <a:rPr lang="en-US" sz="2000" dirty="0" err="1">
                <a:latin typeface="Courier New"/>
                <a:cs typeface="Courier New"/>
              </a:rPr>
              <a:t>numberOfArgs</a:t>
            </a:r>
            <a:r>
              <a:rPr lang="en-US" sz="2000" dirty="0">
                <a:latin typeface="Courier New"/>
                <a:cs typeface="Courier New"/>
              </a:rPr>
              <a:t> = 0;</a:t>
            </a:r>
          </a:p>
          <a:p>
            <a:pPr marL="0" indent="0">
              <a:buNone/>
            </a:pPr>
            <a:r>
              <a:rPr lang="en-US" sz="2000" dirty="0" err="1">
                <a:latin typeface="Courier New"/>
                <a:cs typeface="Courier New"/>
              </a:rPr>
              <a:t>numberOfArgs</a:t>
            </a:r>
            <a:r>
              <a:rPr lang="en-US" sz="2000" dirty="0">
                <a:latin typeface="Courier New"/>
                <a:cs typeface="Courier New"/>
              </a:rPr>
              <a:t> = </a:t>
            </a:r>
            <a:r>
              <a:rPr lang="en-US" sz="2000" dirty="0" err="1">
                <a:latin typeface="Courier New"/>
                <a:cs typeface="Courier New"/>
              </a:rPr>
              <a:t>sscanf</a:t>
            </a:r>
            <a:r>
              <a:rPr lang="en-US" sz="2000" dirty="0">
                <a:latin typeface="Courier New"/>
                <a:cs typeface="Courier New"/>
              </a:rPr>
              <a:t>(</a:t>
            </a:r>
            <a:r>
              <a:rPr lang="en-US" sz="2000" dirty="0" err="1">
                <a:latin typeface="Courier New"/>
                <a:cs typeface="Courier New"/>
              </a:rPr>
              <a:t>myIntArray</a:t>
            </a:r>
            <a:r>
              <a:rPr lang="en-US" sz="2000" dirty="0">
                <a:latin typeface="Courier New"/>
                <a:cs typeface="Courier New"/>
              </a:rPr>
              <a:t>, “%d, %d, %d”,			       &amp;num1, &amp;num2, &amp;num3);</a:t>
            </a:r>
          </a:p>
          <a:p>
            <a:pPr marL="0" indent="0">
              <a:buNone/>
            </a:pPr>
            <a:endParaRPr lang="en-US" sz="2000" dirty="0">
              <a:latin typeface="Courier New"/>
              <a:cs typeface="Courier New"/>
            </a:endParaRPr>
          </a:p>
          <a:p>
            <a:r>
              <a:rPr lang="en-US" sz="2000" dirty="0"/>
              <a:t>Example 2:  if sample run is    ./</a:t>
            </a:r>
            <a:r>
              <a:rPr lang="en-US" sz="2000" dirty="0" err="1"/>
              <a:t>a.out</a:t>
            </a:r>
            <a:r>
              <a:rPr lang="en-US" sz="2000" dirty="0"/>
              <a:t> John 7 12</a:t>
            </a:r>
            <a:endParaRPr lang="en-US" sz="2000" dirty="0">
              <a:latin typeface="Courier New"/>
              <a:cs typeface="Courier New"/>
            </a:endParaRPr>
          </a:p>
          <a:p>
            <a:pPr marL="0" indent="0">
              <a:buNone/>
            </a:pPr>
            <a:r>
              <a:rPr lang="en-US" sz="2000" dirty="0" err="1">
                <a:latin typeface="Courier New"/>
                <a:cs typeface="Courier New"/>
              </a:rPr>
              <a:t>printf</a:t>
            </a:r>
            <a:r>
              <a:rPr lang="en-US" sz="2000" dirty="0">
                <a:latin typeface="Courier New"/>
                <a:cs typeface="Courier New"/>
              </a:rPr>
              <a:t>(“Hello %s.\n”, </a:t>
            </a:r>
            <a:r>
              <a:rPr lang="en-US" sz="2000" dirty="0" err="1">
                <a:latin typeface="Courier New"/>
                <a:cs typeface="Courier New"/>
              </a:rPr>
              <a:t>argv</a:t>
            </a:r>
            <a:r>
              <a:rPr lang="en-US" sz="2000" dirty="0">
                <a:latin typeface="Courier New"/>
                <a:cs typeface="Courier New"/>
              </a:rPr>
              <a:t>[1]);</a:t>
            </a:r>
          </a:p>
          <a:p>
            <a:pPr marL="0" indent="0">
              <a:buNone/>
            </a:pPr>
            <a:r>
              <a:rPr lang="en-US" sz="2000" dirty="0" err="1">
                <a:latin typeface="Courier New"/>
                <a:cs typeface="Courier New"/>
              </a:rPr>
              <a:t>sscanf</a:t>
            </a:r>
            <a:r>
              <a:rPr lang="en-US" sz="2000" dirty="0">
                <a:latin typeface="Courier New"/>
                <a:cs typeface="Courier New"/>
              </a:rPr>
              <a:t>(</a:t>
            </a:r>
            <a:r>
              <a:rPr lang="en-US" sz="2000" dirty="0" err="1">
                <a:latin typeface="Courier New"/>
                <a:cs typeface="Courier New"/>
              </a:rPr>
              <a:t>argv</a:t>
            </a:r>
            <a:r>
              <a:rPr lang="en-US" sz="2000" dirty="0">
                <a:latin typeface="Courier New"/>
                <a:cs typeface="Courier New"/>
              </a:rPr>
              <a:t>[2], “%d”, &amp;</a:t>
            </a:r>
            <a:r>
              <a:rPr lang="en-US" sz="2000" dirty="0" err="1">
                <a:latin typeface="Courier New"/>
                <a:cs typeface="Courier New"/>
              </a:rPr>
              <a:t>birthMonth</a:t>
            </a:r>
            <a:r>
              <a:rPr lang="en-US" sz="2000" dirty="0">
                <a:latin typeface="Courier New"/>
                <a:cs typeface="Courier New"/>
              </a:rPr>
              <a:t>);</a:t>
            </a:r>
          </a:p>
          <a:p>
            <a:pPr marL="0" indent="0">
              <a:buNone/>
            </a:pPr>
            <a:r>
              <a:rPr lang="en-US" sz="2000" dirty="0" err="1">
                <a:latin typeface="Courier New"/>
                <a:cs typeface="Courier New"/>
              </a:rPr>
              <a:t>sscanf</a:t>
            </a:r>
            <a:r>
              <a:rPr lang="en-US" sz="2000" dirty="0">
                <a:latin typeface="Courier New"/>
                <a:cs typeface="Courier New"/>
              </a:rPr>
              <a:t>(</a:t>
            </a:r>
            <a:r>
              <a:rPr lang="en-US" sz="2000" dirty="0" err="1">
                <a:latin typeface="Courier New"/>
                <a:cs typeface="Courier New"/>
              </a:rPr>
              <a:t>argv</a:t>
            </a:r>
            <a:r>
              <a:rPr lang="en-US" sz="2000" dirty="0">
                <a:latin typeface="Courier New"/>
                <a:cs typeface="Courier New"/>
              </a:rPr>
              <a:t>[3], “%d”, &amp;</a:t>
            </a:r>
            <a:r>
              <a:rPr lang="en-US" sz="2000" dirty="0" err="1">
                <a:latin typeface="Courier New"/>
                <a:cs typeface="Courier New"/>
              </a:rPr>
              <a:t>birthDay</a:t>
            </a:r>
            <a:r>
              <a:rPr lang="en-US" sz="2000" dirty="0">
                <a:latin typeface="Courier New"/>
                <a:cs typeface="Courier New"/>
              </a:rPr>
              <a:t>);</a:t>
            </a:r>
          </a:p>
          <a:p>
            <a:pPr marL="0" indent="0">
              <a:buNone/>
            </a:pPr>
            <a:endParaRPr lang="en-US" sz="2400" dirty="0">
              <a:latin typeface="Courier New"/>
              <a:cs typeface="Courier New"/>
            </a:endParaRPr>
          </a:p>
          <a:p>
            <a:pPr marL="0" indent="0">
              <a:buNone/>
            </a:pPr>
            <a:endParaRPr lang="en-US" sz="2400" dirty="0">
              <a:latin typeface="Courier New"/>
              <a:cs typeface="Courier New"/>
            </a:endParaRPr>
          </a:p>
        </p:txBody>
      </p:sp>
    </p:spTree>
    <p:extLst>
      <p:ext uri="{BB962C8B-B14F-4D97-AF65-F5344CB8AC3E}">
        <p14:creationId xmlns:p14="http://schemas.microsoft.com/office/powerpoint/2010/main" val="1979393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251620"/>
            <a:ext cx="8229600" cy="411162"/>
          </a:xfrm>
        </p:spPr>
        <p:txBody>
          <a:bodyPr>
            <a:noAutofit/>
          </a:bodyPr>
          <a:lstStyle/>
          <a:p>
            <a:pPr algn="l"/>
            <a:r>
              <a:rPr lang="en-US" dirty="0"/>
              <a:t>Introduction to Pointers</a:t>
            </a:r>
          </a:p>
        </p:txBody>
      </p:sp>
      <p:sp>
        <p:nvSpPr>
          <p:cNvPr id="6" name="Content Placeholder 5"/>
          <p:cNvSpPr>
            <a:spLocks noGrp="1"/>
          </p:cNvSpPr>
          <p:nvPr>
            <p:ph idx="1"/>
          </p:nvPr>
        </p:nvSpPr>
        <p:spPr/>
        <p:txBody>
          <a:bodyPr/>
          <a:lstStyle/>
          <a:p>
            <a:pPr marL="0" indent="0">
              <a:spcAft>
                <a:spcPts val="1200"/>
              </a:spcAft>
              <a:buNone/>
            </a:pPr>
            <a:r>
              <a:rPr lang="en-US" dirty="0"/>
              <a:t>To declare a pointer in a program, just use </a:t>
            </a:r>
            <a:r>
              <a:rPr lang="en-US" i="1" dirty="0"/>
              <a:t>the </a:t>
            </a:r>
            <a:r>
              <a:rPr lang="en-US" i="1" dirty="0">
                <a:solidFill>
                  <a:srgbClr val="FF0000"/>
                </a:solidFill>
              </a:rPr>
              <a:t>type it points to followed by *</a:t>
            </a:r>
            <a:r>
              <a:rPr lang="en-US" dirty="0"/>
              <a:t>.</a:t>
            </a:r>
          </a:p>
          <a:p>
            <a:pPr marL="0" indent="0">
              <a:spcAft>
                <a:spcPts val="1200"/>
              </a:spcAft>
              <a:buNone/>
            </a:pPr>
            <a:r>
              <a:rPr lang="en-US" dirty="0"/>
              <a:t>    &lt;type&gt;  *</a:t>
            </a:r>
            <a:r>
              <a:rPr lang="en-US" dirty="0" err="1"/>
              <a:t>variable_name</a:t>
            </a:r>
            <a:r>
              <a:rPr lang="en-US" dirty="0"/>
              <a:t>;</a:t>
            </a:r>
          </a:p>
          <a:p>
            <a:pPr marL="0" indent="0">
              <a:spcAft>
                <a:spcPts val="1200"/>
              </a:spcAft>
              <a:buNone/>
            </a:pPr>
            <a:endParaRPr lang="en-US" dirty="0"/>
          </a:p>
          <a:p>
            <a:pPr marL="0" indent="0">
              <a:spcAft>
                <a:spcPts val="1200"/>
              </a:spcAft>
              <a:buNone/>
            </a:pPr>
            <a:r>
              <a:rPr lang="en-US" dirty="0"/>
              <a:t>Examples:</a:t>
            </a:r>
          </a:p>
          <a:p>
            <a:pPr marL="457200" lvl="1" indent="0">
              <a:buNone/>
            </a:pPr>
            <a:r>
              <a:rPr lang="en-US" dirty="0" err="1">
                <a:solidFill>
                  <a:srgbClr val="0000CC"/>
                </a:solidFill>
              </a:rPr>
              <a:t>int</a:t>
            </a:r>
            <a:r>
              <a:rPr lang="en-US" dirty="0">
                <a:solidFill>
                  <a:srgbClr val="0000CC"/>
                </a:solidFill>
              </a:rPr>
              <a:t> 		*a;    </a:t>
            </a:r>
          </a:p>
          <a:p>
            <a:pPr marL="457200" lvl="1" indent="0">
              <a:buNone/>
            </a:pPr>
            <a:r>
              <a:rPr lang="en-US" dirty="0">
                <a:solidFill>
                  <a:srgbClr val="0000CC"/>
                </a:solidFill>
              </a:rPr>
              <a:t>short 	*b;</a:t>
            </a:r>
          </a:p>
          <a:p>
            <a:pPr marL="457200" lvl="1" indent="0">
              <a:buNone/>
            </a:pPr>
            <a:r>
              <a:rPr lang="en-US" dirty="0">
                <a:solidFill>
                  <a:srgbClr val="0000CC"/>
                </a:solidFill>
              </a:rPr>
              <a:t>unsigned char *c;</a:t>
            </a:r>
          </a:p>
          <a:p>
            <a:pPr marL="457200" lvl="1" indent="0">
              <a:buNone/>
            </a:pPr>
            <a:r>
              <a:rPr lang="en-US" dirty="0">
                <a:solidFill>
                  <a:srgbClr val="0000CC"/>
                </a:solidFill>
              </a:rPr>
              <a:t>double     *d = NULL;</a:t>
            </a:r>
          </a:p>
          <a:p>
            <a:pPr marL="0" indent="0">
              <a:buNone/>
            </a:pPr>
            <a:endParaRPr lang="en-US" dirty="0"/>
          </a:p>
        </p:txBody>
      </p:sp>
    </p:spTree>
    <p:extLst>
      <p:ext uri="{BB962C8B-B14F-4D97-AF65-F5344CB8AC3E}">
        <p14:creationId xmlns:p14="http://schemas.microsoft.com/office/powerpoint/2010/main" val="364810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251620"/>
            <a:ext cx="8229600" cy="411162"/>
          </a:xfrm>
        </p:spPr>
        <p:txBody>
          <a:bodyPr>
            <a:noAutofit/>
          </a:bodyPr>
          <a:lstStyle/>
          <a:p>
            <a:pPr algn="l"/>
            <a:r>
              <a:rPr lang="en-US" dirty="0"/>
              <a:t>Introduction to Pointers</a:t>
            </a:r>
          </a:p>
        </p:txBody>
      </p:sp>
      <p:sp>
        <p:nvSpPr>
          <p:cNvPr id="6" name="Content Placeholder 5"/>
          <p:cNvSpPr>
            <a:spLocks noGrp="1"/>
          </p:cNvSpPr>
          <p:nvPr>
            <p:ph idx="1"/>
          </p:nvPr>
        </p:nvSpPr>
        <p:spPr/>
        <p:txBody>
          <a:bodyPr/>
          <a:lstStyle/>
          <a:p>
            <a:pPr marL="0" indent="0">
              <a:spcAft>
                <a:spcPts val="1200"/>
              </a:spcAft>
              <a:buNone/>
            </a:pPr>
            <a:r>
              <a:rPr lang="en-US" dirty="0"/>
              <a:t>We designate a pointer with an arrow (     )</a:t>
            </a:r>
          </a:p>
          <a:p>
            <a:pPr marL="0" indent="0">
              <a:spcAft>
                <a:spcPts val="1200"/>
              </a:spcAft>
              <a:buNone/>
            </a:pPr>
            <a:endParaRPr lang="en-US" dirty="0"/>
          </a:p>
          <a:p>
            <a:pPr marL="0" indent="0">
              <a:buNone/>
            </a:pPr>
            <a:endParaRPr lang="en-US" dirty="0"/>
          </a:p>
        </p:txBody>
      </p:sp>
      <p:cxnSp>
        <p:nvCxnSpPr>
          <p:cNvPr id="4" name="Straight Arrow Connector 3"/>
          <p:cNvCxnSpPr/>
          <p:nvPr/>
        </p:nvCxnSpPr>
        <p:spPr>
          <a:xfrm>
            <a:off x="5867400" y="1219200"/>
            <a:ext cx="304800"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495949893"/>
              </p:ext>
            </p:extLst>
          </p:nvPr>
        </p:nvGraphicFramePr>
        <p:xfrm>
          <a:off x="1447800" y="1869440"/>
          <a:ext cx="5105400" cy="2552700"/>
        </p:xfrm>
        <a:graphic>
          <a:graphicData uri="http://schemas.openxmlformats.org/drawingml/2006/table">
            <a:tbl>
              <a:tblPr firstRow="1" bandRow="1">
                <a:tableStyleId>{5940675A-B579-460E-94D1-54222C63F5DA}</a:tableStyleId>
              </a:tblPr>
              <a:tblGrid>
                <a:gridCol w="109728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gridCol w="1097280">
                  <a:extLst>
                    <a:ext uri="{9D8B030D-6E8A-4147-A177-3AD203B41FA5}">
                      <a16:colId xmlns:a16="http://schemas.microsoft.com/office/drawing/2014/main" val="20002"/>
                    </a:ext>
                  </a:extLst>
                </a:gridCol>
                <a:gridCol w="1097280">
                  <a:extLst>
                    <a:ext uri="{9D8B030D-6E8A-4147-A177-3AD203B41FA5}">
                      <a16:colId xmlns:a16="http://schemas.microsoft.com/office/drawing/2014/main" val="20003"/>
                    </a:ext>
                  </a:extLst>
                </a:gridCol>
                <a:gridCol w="716280">
                  <a:extLst>
                    <a:ext uri="{9D8B030D-6E8A-4147-A177-3AD203B41FA5}">
                      <a16:colId xmlns:a16="http://schemas.microsoft.com/office/drawing/2014/main" val="20004"/>
                    </a:ext>
                  </a:extLst>
                </a:gridCol>
              </a:tblGrid>
              <a:tr h="637540">
                <a:tc>
                  <a:txBody>
                    <a:bodyPr/>
                    <a:lstStyle/>
                    <a:p>
                      <a:r>
                        <a:rPr lang="en-US" dirty="0"/>
                        <a:t>char</a:t>
                      </a:r>
                      <a:r>
                        <a:rPr lang="en-US" baseline="0" dirty="0"/>
                        <a:t> a;</a:t>
                      </a:r>
                      <a:endParaRPr lang="en-US" dirty="0"/>
                    </a:p>
                  </a:txBody>
                  <a:tcPr anchor="ctr"/>
                </a:tc>
                <a:tc>
                  <a:txBody>
                    <a:bodyPr/>
                    <a:lstStyle/>
                    <a:p>
                      <a:pPr marL="0" algn="ctr" defTabSz="914400" rtl="0" eaLnBrk="1" latinLnBrk="0" hangingPunct="1"/>
                      <a:r>
                        <a:rPr lang="en-US" sz="1800" kern="1200" dirty="0">
                          <a:solidFill>
                            <a:schemeClr val="tx1"/>
                          </a:solidFill>
                          <a:latin typeface="+mn-lt"/>
                          <a:ea typeface="+mn-ea"/>
                          <a:cs typeface="+mn-cs"/>
                        </a:rPr>
                        <a:t>a</a:t>
                      </a:r>
                    </a:p>
                  </a:txBody>
                  <a:tcPr anchor="ctr">
                    <a:lnR w="12700" cap="flat" cmpd="sng" algn="ctr">
                      <a:solidFill>
                        <a:schemeClr val="tx1"/>
                      </a:solidFill>
                      <a:prstDash val="solid"/>
                      <a:round/>
                      <a:headEnd type="none" w="med" len="med"/>
                      <a:tailEnd type="none" w="med" len="med"/>
                    </a:lnR>
                    <a:solidFill>
                      <a:srgbClr val="B0DD7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a:r>
                        <a:rPr lang="en-US" dirty="0"/>
                        <a:t>char *p;</a:t>
                      </a:r>
                    </a:p>
                  </a:txBody>
                  <a:tcPr anchor="ctr">
                    <a:lnL w="12700" cap="flat" cmpd="sng" algn="ctr">
                      <a:solidFill>
                        <a:schemeClr val="tx1"/>
                      </a:solidFill>
                      <a:prstDash val="solid"/>
                      <a:round/>
                      <a:headEnd type="none" w="med" len="med"/>
                      <a:tailEnd type="none" w="med" len="med"/>
                    </a:lnL>
                  </a:tcPr>
                </a:tc>
                <a:tc>
                  <a:txBody>
                    <a:bodyPr/>
                    <a:lstStyle/>
                    <a:p>
                      <a:pPr algn="ctr"/>
                      <a:endParaRPr lang="en-US" dirty="0"/>
                    </a:p>
                  </a:txBody>
                  <a:tcPr anchor="ctr">
                    <a:solidFill>
                      <a:srgbClr val="F9C091"/>
                    </a:solidFill>
                  </a:tcPr>
                </a:tc>
                <a:extLst>
                  <a:ext uri="{0D108BD9-81ED-4DB2-BD59-A6C34878D82A}">
                    <a16:rowId xmlns:a16="http://schemas.microsoft.com/office/drawing/2014/main" val="10000"/>
                  </a:ext>
                </a:extLst>
              </a:tr>
              <a:tr h="637540">
                <a:tc>
                  <a:txBody>
                    <a:bodyPr/>
                    <a:lstStyle/>
                    <a:p>
                      <a:r>
                        <a:rPr lang="en-US" dirty="0" err="1"/>
                        <a:t>int</a:t>
                      </a:r>
                      <a:r>
                        <a:rPr lang="en-US" dirty="0"/>
                        <a:t> n;</a:t>
                      </a:r>
                    </a:p>
                  </a:txBody>
                  <a:tcPr anchor="ctr"/>
                </a:tc>
                <a:tc>
                  <a:txBody>
                    <a:bodyPr/>
                    <a:lstStyle/>
                    <a:p>
                      <a:pPr marL="0" algn="ctr" defTabSz="914400" rtl="0" eaLnBrk="1" latinLnBrk="0" hangingPunct="1"/>
                      <a:r>
                        <a:rPr lang="en-US" sz="1800" kern="1200" dirty="0">
                          <a:solidFill>
                            <a:schemeClr val="tx1"/>
                          </a:solidFill>
                          <a:latin typeface="+mn-lt"/>
                          <a:ea typeface="+mn-ea"/>
                          <a:cs typeface="+mn-cs"/>
                        </a:rPr>
                        <a:t>10</a:t>
                      </a:r>
                    </a:p>
                  </a:txBody>
                  <a:tcPr anchor="ctr">
                    <a:lnR w="12700" cap="flat" cmpd="sng" algn="ctr">
                      <a:solidFill>
                        <a:schemeClr val="tx1"/>
                      </a:solidFill>
                      <a:prstDash val="solid"/>
                      <a:round/>
                      <a:headEnd type="none" w="med" len="med"/>
                      <a:tailEnd type="none" w="med" len="med"/>
                    </a:lnR>
                    <a:solidFill>
                      <a:srgbClr val="B0DD7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a:r>
                        <a:rPr lang="en-US" dirty="0" err="1"/>
                        <a:t>int</a:t>
                      </a:r>
                      <a:r>
                        <a:rPr lang="en-US" dirty="0"/>
                        <a:t> *q;</a:t>
                      </a:r>
                    </a:p>
                  </a:txBody>
                  <a:tcPr anchor="ctr">
                    <a:lnL w="12700" cap="flat" cmpd="sng" algn="ctr">
                      <a:solidFill>
                        <a:schemeClr val="tx1"/>
                      </a:solidFill>
                      <a:prstDash val="solid"/>
                      <a:round/>
                      <a:headEnd type="none" w="med" len="med"/>
                      <a:tailEnd type="none" w="med" len="med"/>
                    </a:lnL>
                  </a:tcPr>
                </a:tc>
                <a:tc>
                  <a:txBody>
                    <a:bodyPr/>
                    <a:lstStyle/>
                    <a:p>
                      <a:pPr algn="ctr"/>
                      <a:endParaRPr lang="en-US" dirty="0"/>
                    </a:p>
                  </a:txBody>
                  <a:tcPr anchor="ctr">
                    <a:solidFill>
                      <a:srgbClr val="F9C091"/>
                    </a:solidFill>
                  </a:tcPr>
                </a:tc>
                <a:extLst>
                  <a:ext uri="{0D108BD9-81ED-4DB2-BD59-A6C34878D82A}">
                    <a16:rowId xmlns:a16="http://schemas.microsoft.com/office/drawing/2014/main" val="10001"/>
                  </a:ext>
                </a:extLst>
              </a:tr>
              <a:tr h="637540">
                <a:tc>
                  <a:txBody>
                    <a:bodyPr/>
                    <a:lstStyle/>
                    <a:p>
                      <a:r>
                        <a:rPr lang="en-US" dirty="0"/>
                        <a:t>float x;</a:t>
                      </a:r>
                    </a:p>
                  </a:txBody>
                  <a:tcPr anchor="ctr"/>
                </a:tc>
                <a:tc>
                  <a:txBody>
                    <a:bodyPr/>
                    <a:lstStyle/>
                    <a:p>
                      <a:pPr marL="0" algn="ctr" defTabSz="914400" rtl="0" eaLnBrk="1" latinLnBrk="0" hangingPunct="1"/>
                      <a:r>
                        <a:rPr lang="en-US" sz="1800" kern="1200" dirty="0">
                          <a:solidFill>
                            <a:schemeClr val="tx1"/>
                          </a:solidFill>
                          <a:latin typeface="+mn-lt"/>
                          <a:ea typeface="+mn-ea"/>
                          <a:cs typeface="+mn-cs"/>
                        </a:rPr>
                        <a:t>7.5</a:t>
                      </a:r>
                    </a:p>
                  </a:txBody>
                  <a:tcPr anchor="ctr">
                    <a:lnR w="12700" cap="flat" cmpd="sng" algn="ctr">
                      <a:solidFill>
                        <a:schemeClr val="tx1"/>
                      </a:solidFill>
                      <a:prstDash val="solid"/>
                      <a:round/>
                      <a:headEnd type="none" w="med" len="med"/>
                      <a:tailEnd type="none" w="med" len="med"/>
                    </a:lnR>
                    <a:solidFill>
                      <a:srgbClr val="B0DD7F"/>
                    </a:solidFill>
                  </a:tcPr>
                </a:tc>
                <a:tc>
                  <a:txBody>
                    <a:bodyPr/>
                    <a:lstStyle/>
                    <a:p>
                      <a:pPr algn="ctr"/>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a:r>
                        <a:rPr lang="en-US" dirty="0"/>
                        <a:t>float *r;</a:t>
                      </a:r>
                    </a:p>
                  </a:txBody>
                  <a:tcPr anchor="ctr">
                    <a:lnL w="12700" cap="flat" cmpd="sng" algn="ctr">
                      <a:solidFill>
                        <a:schemeClr val="tx1"/>
                      </a:solidFill>
                      <a:prstDash val="solid"/>
                      <a:round/>
                      <a:headEnd type="none" w="med" len="med"/>
                      <a:tailEnd type="none" w="med" len="med"/>
                    </a:lnL>
                  </a:tcPr>
                </a:tc>
                <a:tc>
                  <a:txBody>
                    <a:bodyPr/>
                    <a:lstStyle/>
                    <a:p>
                      <a:pPr algn="ctr"/>
                      <a:endParaRPr lang="en-US" dirty="0"/>
                    </a:p>
                  </a:txBody>
                  <a:tcPr anchor="ctr">
                    <a:solidFill>
                      <a:srgbClr val="F9C091"/>
                    </a:solidFill>
                  </a:tcPr>
                </a:tc>
                <a:extLst>
                  <a:ext uri="{0D108BD9-81ED-4DB2-BD59-A6C34878D82A}">
                    <a16:rowId xmlns:a16="http://schemas.microsoft.com/office/drawing/2014/main" val="10002"/>
                  </a:ext>
                </a:extLst>
              </a:tr>
              <a:tr h="637540">
                <a:tc>
                  <a:txBody>
                    <a:bodyPr/>
                    <a:lstStyle/>
                    <a:p>
                      <a:r>
                        <a:rPr lang="en-US" dirty="0"/>
                        <a:t>double y;</a:t>
                      </a:r>
                    </a:p>
                  </a:txBody>
                  <a:tcPr anchor="ctr"/>
                </a:tc>
                <a:tc>
                  <a:txBody>
                    <a:bodyPr/>
                    <a:lstStyle/>
                    <a:p>
                      <a:pPr marL="0" algn="ctr" defTabSz="914400" rtl="0" eaLnBrk="1" latinLnBrk="0" hangingPunct="1"/>
                      <a:r>
                        <a:rPr lang="en-US" sz="1800" kern="1200" dirty="0">
                          <a:solidFill>
                            <a:schemeClr val="tx1"/>
                          </a:solidFill>
                          <a:latin typeface="+mn-lt"/>
                          <a:ea typeface="+mn-ea"/>
                          <a:cs typeface="+mn-cs"/>
                        </a:rPr>
                        <a:t>15.2</a:t>
                      </a:r>
                    </a:p>
                  </a:txBody>
                  <a:tcPr anchor="ctr">
                    <a:lnR w="12700" cap="flat" cmpd="sng" algn="ctr">
                      <a:solidFill>
                        <a:schemeClr val="tx1"/>
                      </a:solidFill>
                      <a:prstDash val="solid"/>
                      <a:round/>
                      <a:headEnd type="none" w="med" len="med"/>
                      <a:tailEnd type="none" w="med" len="med"/>
                    </a:lnR>
                    <a:solidFill>
                      <a:srgbClr val="B0DD7F"/>
                    </a:solidFill>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l"/>
                      <a:r>
                        <a:rPr lang="en-US" dirty="0"/>
                        <a:t>double *t;</a:t>
                      </a:r>
                    </a:p>
                  </a:txBody>
                  <a:tcPr anchor="ctr">
                    <a:lnL w="12700" cap="flat" cmpd="sng" algn="ctr">
                      <a:solidFill>
                        <a:schemeClr val="tx1"/>
                      </a:solidFill>
                      <a:prstDash val="solid"/>
                      <a:round/>
                      <a:headEnd type="none" w="med" len="med"/>
                      <a:tailEnd type="none" w="med" len="med"/>
                    </a:lnL>
                  </a:tcPr>
                </a:tc>
                <a:tc>
                  <a:txBody>
                    <a:bodyPr/>
                    <a:lstStyle/>
                    <a:p>
                      <a:pPr algn="ctr"/>
                      <a:endParaRPr lang="en-US" dirty="0"/>
                    </a:p>
                  </a:txBody>
                  <a:tcPr anchor="ctr">
                    <a:solidFill>
                      <a:srgbClr val="F9C091"/>
                    </a:solidFill>
                  </a:tcPr>
                </a:tc>
                <a:extLst>
                  <a:ext uri="{0D108BD9-81ED-4DB2-BD59-A6C34878D82A}">
                    <a16:rowId xmlns:a16="http://schemas.microsoft.com/office/drawing/2014/main" val="10003"/>
                  </a:ext>
                </a:extLst>
              </a:tr>
            </a:tbl>
          </a:graphicData>
        </a:graphic>
      </p:graphicFrame>
      <p:cxnSp>
        <p:nvCxnSpPr>
          <p:cNvPr id="10" name="Straight Arrow Connector 9"/>
          <p:cNvCxnSpPr/>
          <p:nvPr/>
        </p:nvCxnSpPr>
        <p:spPr>
          <a:xfrm>
            <a:off x="6233491" y="2209800"/>
            <a:ext cx="639417"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a:off x="6172200" y="2819400"/>
            <a:ext cx="639417"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6172200" y="3429000"/>
            <a:ext cx="639417"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6172200" y="4114800"/>
            <a:ext cx="639417" cy="0"/>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8015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251620"/>
            <a:ext cx="8229600" cy="411162"/>
          </a:xfrm>
        </p:spPr>
        <p:txBody>
          <a:bodyPr>
            <a:normAutofit fontScale="90000"/>
          </a:bodyPr>
          <a:lstStyle/>
          <a:p>
            <a:pPr algn="l"/>
            <a:r>
              <a:rPr lang="en-US" dirty="0"/>
              <a:t>Introduction to Pointers</a:t>
            </a:r>
          </a:p>
        </p:txBody>
      </p:sp>
      <p:sp>
        <p:nvSpPr>
          <p:cNvPr id="6" name="Content Placeholder 5"/>
          <p:cNvSpPr>
            <a:spLocks noGrp="1"/>
          </p:cNvSpPr>
          <p:nvPr>
            <p:ph idx="1"/>
          </p:nvPr>
        </p:nvSpPr>
        <p:spPr/>
        <p:txBody>
          <a:bodyPr/>
          <a:lstStyle/>
          <a:p>
            <a:pPr>
              <a:spcAft>
                <a:spcPts val="600"/>
              </a:spcAft>
            </a:pPr>
            <a:r>
              <a:rPr lang="en-US" dirty="0"/>
              <a:t>You can declare a pointer and have it point to (make its value be) that location in memory for the variable called x as follows:</a:t>
            </a:r>
          </a:p>
          <a:p>
            <a:pPr marL="914400" lvl="2" indent="0">
              <a:spcAft>
                <a:spcPts val="600"/>
              </a:spcAft>
              <a:buNone/>
            </a:pPr>
            <a:r>
              <a:rPr lang="en-US" dirty="0" err="1">
                <a:solidFill>
                  <a:srgbClr val="0000CC"/>
                </a:solidFill>
              </a:rPr>
              <a:t>int</a:t>
            </a:r>
            <a:r>
              <a:rPr lang="en-US" dirty="0">
                <a:solidFill>
                  <a:srgbClr val="0000CC"/>
                </a:solidFill>
              </a:rPr>
              <a:t> x = 7;   // variable x of type integer </a:t>
            </a:r>
          </a:p>
          <a:p>
            <a:pPr marL="914400" lvl="2" indent="0">
              <a:spcAft>
                <a:spcPts val="600"/>
              </a:spcAft>
              <a:buNone/>
            </a:pPr>
            <a:r>
              <a:rPr lang="en-US" dirty="0" err="1">
                <a:solidFill>
                  <a:srgbClr val="0000CC"/>
                </a:solidFill>
              </a:rPr>
              <a:t>int</a:t>
            </a:r>
            <a:r>
              <a:rPr lang="en-US" dirty="0">
                <a:solidFill>
                  <a:srgbClr val="0000CC"/>
                </a:solidFill>
              </a:rPr>
              <a:t> *</a:t>
            </a:r>
            <a:r>
              <a:rPr lang="en-US" dirty="0" err="1">
                <a:solidFill>
                  <a:srgbClr val="0000CC"/>
                </a:solidFill>
              </a:rPr>
              <a:t>ptr</a:t>
            </a:r>
            <a:r>
              <a:rPr lang="en-US" dirty="0">
                <a:solidFill>
                  <a:srgbClr val="0000CC"/>
                </a:solidFill>
              </a:rPr>
              <a:t>;     // a pointer to an integer variable</a:t>
            </a:r>
          </a:p>
          <a:p>
            <a:pPr marL="914400" lvl="2" indent="0">
              <a:spcAft>
                <a:spcPts val="600"/>
              </a:spcAft>
              <a:buNone/>
            </a:pPr>
            <a:r>
              <a:rPr lang="en-US" dirty="0" err="1">
                <a:solidFill>
                  <a:srgbClr val="0000CC"/>
                </a:solidFill>
              </a:rPr>
              <a:t>ptr</a:t>
            </a:r>
            <a:r>
              <a:rPr lang="en-US" dirty="0">
                <a:solidFill>
                  <a:srgbClr val="0000CC"/>
                </a:solidFill>
              </a:rPr>
              <a:t> = &amp;x;   // pointer points to memory location x</a:t>
            </a:r>
          </a:p>
          <a:p>
            <a:pPr>
              <a:spcBef>
                <a:spcPts val="600"/>
              </a:spcBef>
              <a:spcAft>
                <a:spcPts val="600"/>
              </a:spcAft>
            </a:pPr>
            <a:r>
              <a:rPr lang="en-US" dirty="0"/>
              <a:t>The asterisk (*) in the declaration denotes that </a:t>
            </a:r>
            <a:r>
              <a:rPr lang="en-US" i="1" dirty="0" err="1">
                <a:solidFill>
                  <a:srgbClr val="0000CC"/>
                </a:solidFill>
              </a:rPr>
              <a:t>ptr</a:t>
            </a:r>
            <a:r>
              <a:rPr lang="en-US" dirty="0">
                <a:solidFill>
                  <a:srgbClr val="0000CC"/>
                </a:solidFill>
              </a:rPr>
              <a:t> </a:t>
            </a:r>
            <a:r>
              <a:rPr lang="en-US" dirty="0"/>
              <a:t>is to be a pointer and the </a:t>
            </a:r>
            <a:r>
              <a:rPr lang="en-US" i="1" dirty="0" err="1">
                <a:solidFill>
                  <a:srgbClr val="0000CC"/>
                </a:solidFill>
              </a:rPr>
              <a:t>int</a:t>
            </a:r>
            <a:r>
              <a:rPr lang="en-US" dirty="0">
                <a:solidFill>
                  <a:srgbClr val="0000CC"/>
                </a:solidFill>
              </a:rPr>
              <a:t> </a:t>
            </a:r>
            <a:r>
              <a:rPr lang="en-US" dirty="0"/>
              <a:t>indicates the type of data to which </a:t>
            </a:r>
            <a:r>
              <a:rPr lang="en-US" i="1" dirty="0" err="1">
                <a:solidFill>
                  <a:srgbClr val="0000CC"/>
                </a:solidFill>
              </a:rPr>
              <a:t>ptr</a:t>
            </a:r>
            <a:r>
              <a:rPr lang="en-US" dirty="0"/>
              <a:t> will point.</a:t>
            </a:r>
            <a:endParaRPr lang="en-US" i="1" dirty="0"/>
          </a:p>
          <a:p>
            <a:pPr>
              <a:spcAft>
                <a:spcPts val="600"/>
              </a:spcAft>
            </a:pPr>
            <a:r>
              <a:rPr lang="en-US" dirty="0"/>
              <a:t>The address operator (&amp;) in the third line refers to the address of x.</a:t>
            </a:r>
          </a:p>
          <a:p>
            <a:pPr marL="0" indent="0">
              <a:buNone/>
            </a:pPr>
            <a:endParaRPr lang="en-US" dirty="0"/>
          </a:p>
        </p:txBody>
      </p:sp>
    </p:spTree>
    <p:extLst>
      <p:ext uri="{BB962C8B-B14F-4D97-AF65-F5344CB8AC3E}">
        <p14:creationId xmlns:p14="http://schemas.microsoft.com/office/powerpoint/2010/main" val="1441089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438400" y="4471416"/>
            <a:ext cx="914400" cy="7863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7200" y="0"/>
            <a:ext cx="8229600" cy="792162"/>
          </a:xfrm>
        </p:spPr>
        <p:txBody>
          <a:bodyPr>
            <a:normAutofit/>
          </a:bodyPr>
          <a:lstStyle/>
          <a:p>
            <a:pPr algn="l"/>
            <a:r>
              <a:rPr lang="en-US" sz="3200" dirty="0">
                <a:latin typeface="Tahoma" panose="020B0604030504040204" pitchFamily="34" charset="0"/>
                <a:ea typeface="Tahoma" panose="020B0604030504040204" pitchFamily="34" charset="0"/>
                <a:cs typeface="Tahoma" panose="020B0604030504040204" pitchFamily="34" charset="0"/>
              </a:rPr>
              <a:t>Introduction to Pointers</a:t>
            </a:r>
          </a:p>
        </p:txBody>
      </p:sp>
      <p:sp>
        <p:nvSpPr>
          <p:cNvPr id="3" name="Content Placeholder 2"/>
          <p:cNvSpPr>
            <a:spLocks noGrp="1"/>
          </p:cNvSpPr>
          <p:nvPr>
            <p:ph idx="1"/>
          </p:nvPr>
        </p:nvSpPr>
        <p:spPr>
          <a:xfrm>
            <a:off x="457200" y="922337"/>
            <a:ext cx="8229600" cy="5059363"/>
          </a:xfrm>
        </p:spPr>
        <p:txBody>
          <a:bodyPr/>
          <a:lstStyle/>
          <a:p>
            <a:pPr marL="0" indent="0">
              <a:spcAft>
                <a:spcPts val="1200"/>
              </a:spcAft>
              <a:buNone/>
            </a:pPr>
            <a:r>
              <a:rPr lang="en-US" dirty="0"/>
              <a:t>What is physically going in RAM?</a:t>
            </a:r>
          </a:p>
          <a:p>
            <a:pPr marL="0" indent="0">
              <a:buNone/>
            </a:pPr>
            <a:r>
              <a:rPr lang="en-US" dirty="0" err="1"/>
              <a:t>int</a:t>
            </a:r>
            <a:r>
              <a:rPr lang="en-US" dirty="0"/>
              <a:t> x = 7;</a:t>
            </a:r>
          </a:p>
          <a:p>
            <a:pPr marL="0" indent="0">
              <a:buNone/>
            </a:pPr>
            <a:r>
              <a:rPr lang="en-US" dirty="0" err="1"/>
              <a:t>int</a:t>
            </a:r>
            <a:r>
              <a:rPr lang="en-US" dirty="0"/>
              <a:t> *</a:t>
            </a:r>
            <a:r>
              <a:rPr lang="en-US" dirty="0" err="1"/>
              <a:t>ptr</a:t>
            </a:r>
            <a:r>
              <a:rPr lang="en-US" dirty="0"/>
              <a:t> = &amp;x;</a:t>
            </a:r>
          </a:p>
          <a:p>
            <a:pPr marL="0" indent="0">
              <a:buNone/>
            </a:pPr>
            <a:endParaRPr lang="en-US" dirty="0"/>
          </a:p>
          <a:p>
            <a:pPr marL="0" indent="0">
              <a:buNone/>
            </a:pPr>
            <a:endParaRPr lang="en-US" dirty="0"/>
          </a:p>
        </p:txBody>
      </p:sp>
      <p:cxnSp>
        <p:nvCxnSpPr>
          <p:cNvPr id="7" name="Straight Connector 6"/>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77803" y="4666701"/>
            <a:ext cx="533402" cy="461665"/>
          </a:xfrm>
          <a:prstGeom prst="rect">
            <a:avLst/>
          </a:prstGeom>
          <a:noFill/>
          <a:ln>
            <a:noFill/>
          </a:ln>
        </p:spPr>
        <p:txBody>
          <a:bodyPr wrap="square" rtlCol="0">
            <a:spAutoFit/>
          </a:bodyPr>
          <a:lstStyle/>
          <a:p>
            <a:pPr algn="ctr"/>
            <a:r>
              <a:rPr lang="en-US" sz="2400" dirty="0"/>
              <a:t>7</a:t>
            </a:r>
          </a:p>
        </p:txBody>
      </p:sp>
      <p:sp>
        <p:nvSpPr>
          <p:cNvPr id="21" name="TextBox 20"/>
          <p:cNvSpPr txBox="1"/>
          <p:nvPr/>
        </p:nvSpPr>
        <p:spPr>
          <a:xfrm>
            <a:off x="2779604" y="5410200"/>
            <a:ext cx="321261" cy="461665"/>
          </a:xfrm>
          <a:prstGeom prst="rect">
            <a:avLst/>
          </a:prstGeom>
          <a:noFill/>
        </p:spPr>
        <p:txBody>
          <a:bodyPr wrap="square" rtlCol="0">
            <a:spAutoFit/>
          </a:bodyPr>
          <a:lstStyle/>
          <a:p>
            <a:r>
              <a:rPr lang="en-US" sz="2400" dirty="0"/>
              <a:t>x</a:t>
            </a:r>
          </a:p>
        </p:txBody>
      </p:sp>
      <p:sp>
        <p:nvSpPr>
          <p:cNvPr id="24" name="TextBox 23"/>
          <p:cNvSpPr txBox="1"/>
          <p:nvPr/>
        </p:nvSpPr>
        <p:spPr>
          <a:xfrm>
            <a:off x="7381916" y="5410200"/>
            <a:ext cx="611567" cy="461665"/>
          </a:xfrm>
          <a:prstGeom prst="rect">
            <a:avLst/>
          </a:prstGeom>
          <a:noFill/>
        </p:spPr>
        <p:txBody>
          <a:bodyPr wrap="square" rtlCol="0">
            <a:spAutoFit/>
          </a:bodyPr>
          <a:lstStyle/>
          <a:p>
            <a:r>
              <a:rPr lang="en-US" sz="2400" dirty="0" err="1">
                <a:latin typeface="Arial" panose="020B0604020202020204" pitchFamily="34" charset="0"/>
                <a:cs typeface="Arial" panose="020B0604020202020204" pitchFamily="34" charset="0"/>
              </a:rPr>
              <a:t>ptr</a:t>
            </a:r>
            <a:endParaRPr lang="en-US" sz="2400" dirty="0">
              <a:latin typeface="Arial" panose="020B0604020202020204" pitchFamily="34" charset="0"/>
              <a:cs typeface="Arial" panose="020B0604020202020204" pitchFamily="34" charset="0"/>
            </a:endParaRPr>
          </a:p>
        </p:txBody>
      </p:sp>
      <p:sp>
        <p:nvSpPr>
          <p:cNvPr id="25" name="Rectangle 24"/>
          <p:cNvSpPr/>
          <p:nvPr/>
        </p:nvSpPr>
        <p:spPr>
          <a:xfrm>
            <a:off x="7185152" y="4457806"/>
            <a:ext cx="914400" cy="7863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 name="TextBox 25"/>
          <p:cNvSpPr txBox="1"/>
          <p:nvPr/>
        </p:nvSpPr>
        <p:spPr>
          <a:xfrm>
            <a:off x="7381916" y="4673611"/>
            <a:ext cx="558985" cy="461665"/>
          </a:xfrm>
          <a:prstGeom prst="rect">
            <a:avLst/>
          </a:prstGeom>
          <a:noFill/>
          <a:ln>
            <a:noFill/>
          </a:ln>
        </p:spPr>
        <p:txBody>
          <a:bodyPr wrap="square" rtlCol="0">
            <a:spAutoFit/>
          </a:bodyPr>
          <a:lstStyle/>
          <a:p>
            <a:pPr algn="ctr"/>
            <a:r>
              <a:rPr lang="en-US" sz="2400" dirty="0"/>
              <a:t>*</a:t>
            </a:r>
          </a:p>
        </p:txBody>
      </p:sp>
      <p:cxnSp>
        <p:nvCxnSpPr>
          <p:cNvPr id="18" name="Straight Arrow Connector 17"/>
          <p:cNvCxnSpPr>
            <a:stCxn id="25" idx="1"/>
            <a:endCxn id="12" idx="3"/>
          </p:cNvCxnSpPr>
          <p:nvPr/>
        </p:nvCxnSpPr>
        <p:spPr>
          <a:xfrm flipH="1">
            <a:off x="3352800" y="4850998"/>
            <a:ext cx="3832352" cy="13610"/>
          </a:xfrm>
          <a:prstGeom prst="straightConnector1">
            <a:avLst/>
          </a:prstGeom>
          <a:ln w="28575">
            <a:headEnd type="none" w="med" len="med"/>
            <a:tailEnd type="triangle" w="med" len="med"/>
          </a:ln>
        </p:spPr>
        <p:style>
          <a:lnRef idx="1">
            <a:schemeClr val="dk1"/>
          </a:lnRef>
          <a:fillRef idx="0">
            <a:schemeClr val="dk1"/>
          </a:fillRef>
          <a:effectRef idx="0">
            <a:schemeClr val="dk1"/>
          </a:effectRef>
          <a:fontRef idx="minor">
            <a:schemeClr val="tx1"/>
          </a:fontRef>
        </p:style>
      </p:cxnSp>
      <p:grpSp>
        <p:nvGrpSpPr>
          <p:cNvPr id="4" name="Group 3"/>
          <p:cNvGrpSpPr/>
          <p:nvPr/>
        </p:nvGrpSpPr>
        <p:grpSpPr>
          <a:xfrm>
            <a:off x="5733501" y="2812673"/>
            <a:ext cx="2292097" cy="1333596"/>
            <a:chOff x="5733501" y="2812673"/>
            <a:chExt cx="2292097" cy="1333596"/>
          </a:xfrm>
        </p:grpSpPr>
        <p:sp>
          <p:nvSpPr>
            <p:cNvPr id="14" name="TextBox 13"/>
            <p:cNvSpPr txBox="1"/>
            <p:nvPr/>
          </p:nvSpPr>
          <p:spPr>
            <a:xfrm>
              <a:off x="6916559" y="3222939"/>
              <a:ext cx="1109039" cy="461665"/>
            </a:xfrm>
            <a:prstGeom prst="rect">
              <a:avLst/>
            </a:prstGeom>
            <a:noFill/>
            <a:ln>
              <a:solidFill>
                <a:schemeClr val="tx1"/>
              </a:solidFill>
            </a:ln>
          </p:spPr>
          <p:txBody>
            <a:bodyPr wrap="square" rtlCol="0">
              <a:spAutoFit/>
            </a:bodyPr>
            <a:lstStyle/>
            <a:p>
              <a:pPr algn="ctr"/>
              <a:r>
                <a:rPr lang="en-US" sz="2400" dirty="0"/>
                <a:t>20000</a:t>
              </a:r>
            </a:p>
          </p:txBody>
        </p:sp>
        <p:sp>
          <p:nvSpPr>
            <p:cNvPr id="15" name="TextBox 14"/>
            <p:cNvSpPr txBox="1"/>
            <p:nvPr/>
          </p:nvSpPr>
          <p:spPr>
            <a:xfrm>
              <a:off x="5733501" y="3164157"/>
              <a:ext cx="1183058" cy="461665"/>
            </a:xfrm>
            <a:prstGeom prst="rect">
              <a:avLst/>
            </a:prstGeom>
            <a:noFill/>
          </p:spPr>
          <p:txBody>
            <a:bodyPr wrap="square" rtlCol="0">
              <a:spAutoFit/>
            </a:bodyPr>
            <a:lstStyle/>
            <a:p>
              <a:r>
                <a:rPr lang="en-US" sz="2400" dirty="0"/>
                <a:t>90000</a:t>
              </a:r>
            </a:p>
          </p:txBody>
        </p:sp>
        <p:sp>
          <p:nvSpPr>
            <p:cNvPr id="16" name="TextBox 15"/>
            <p:cNvSpPr txBox="1"/>
            <p:nvPr/>
          </p:nvSpPr>
          <p:spPr>
            <a:xfrm>
              <a:off x="7165294" y="3684604"/>
              <a:ext cx="611567" cy="461665"/>
            </a:xfrm>
            <a:prstGeom prst="rect">
              <a:avLst/>
            </a:prstGeom>
            <a:noFill/>
          </p:spPr>
          <p:txBody>
            <a:bodyPr wrap="square" rtlCol="0">
              <a:spAutoFit/>
            </a:bodyPr>
            <a:lstStyle/>
            <a:p>
              <a:r>
                <a:rPr lang="en-US" sz="2400" dirty="0" err="1"/>
                <a:t>ptr</a:t>
              </a:r>
              <a:endParaRPr lang="en-US" sz="2400" dirty="0"/>
            </a:p>
          </p:txBody>
        </p:sp>
        <p:sp>
          <p:nvSpPr>
            <p:cNvPr id="20" name="TextBox 19"/>
            <p:cNvSpPr txBox="1"/>
            <p:nvPr/>
          </p:nvSpPr>
          <p:spPr>
            <a:xfrm>
              <a:off x="5733501" y="2812673"/>
              <a:ext cx="956670" cy="369332"/>
            </a:xfrm>
            <a:prstGeom prst="rect">
              <a:avLst/>
            </a:prstGeom>
            <a:noFill/>
          </p:spPr>
          <p:txBody>
            <a:bodyPr wrap="square" rtlCol="0">
              <a:spAutoFit/>
            </a:bodyPr>
            <a:lstStyle/>
            <a:p>
              <a:r>
                <a:rPr lang="en-US" dirty="0"/>
                <a:t>address</a:t>
              </a:r>
            </a:p>
          </p:txBody>
        </p:sp>
      </p:grpSp>
      <p:grpSp>
        <p:nvGrpSpPr>
          <p:cNvPr id="6" name="Group 5"/>
          <p:cNvGrpSpPr/>
          <p:nvPr/>
        </p:nvGrpSpPr>
        <p:grpSpPr>
          <a:xfrm>
            <a:off x="1345808" y="2754918"/>
            <a:ext cx="1863746" cy="1391350"/>
            <a:chOff x="1345808" y="2754918"/>
            <a:chExt cx="1863746" cy="1391350"/>
          </a:xfrm>
        </p:grpSpPr>
        <p:sp>
          <p:nvSpPr>
            <p:cNvPr id="5" name="TextBox 4"/>
            <p:cNvSpPr txBox="1"/>
            <p:nvPr/>
          </p:nvSpPr>
          <p:spPr>
            <a:xfrm>
              <a:off x="2438400" y="3182005"/>
              <a:ext cx="771154" cy="461665"/>
            </a:xfrm>
            <a:prstGeom prst="rect">
              <a:avLst/>
            </a:prstGeom>
            <a:noFill/>
            <a:ln>
              <a:solidFill>
                <a:schemeClr val="tx1"/>
              </a:solidFill>
            </a:ln>
          </p:spPr>
          <p:txBody>
            <a:bodyPr wrap="square" rtlCol="0">
              <a:spAutoFit/>
            </a:bodyPr>
            <a:lstStyle/>
            <a:p>
              <a:pPr algn="ctr"/>
              <a:r>
                <a:rPr lang="en-US" sz="2400" dirty="0"/>
                <a:t>7</a:t>
              </a:r>
            </a:p>
          </p:txBody>
        </p:sp>
        <p:sp>
          <p:nvSpPr>
            <p:cNvPr id="10" name="TextBox 9"/>
            <p:cNvSpPr txBox="1"/>
            <p:nvPr/>
          </p:nvSpPr>
          <p:spPr>
            <a:xfrm>
              <a:off x="1353927" y="3026353"/>
              <a:ext cx="1322225" cy="461665"/>
            </a:xfrm>
            <a:prstGeom prst="rect">
              <a:avLst/>
            </a:prstGeom>
            <a:noFill/>
          </p:spPr>
          <p:txBody>
            <a:bodyPr wrap="square" rtlCol="0">
              <a:spAutoFit/>
            </a:bodyPr>
            <a:lstStyle/>
            <a:p>
              <a:r>
                <a:rPr lang="en-US" sz="2400" dirty="0"/>
                <a:t>20000</a:t>
              </a:r>
            </a:p>
          </p:txBody>
        </p:sp>
        <p:sp>
          <p:nvSpPr>
            <p:cNvPr id="11" name="TextBox 10"/>
            <p:cNvSpPr txBox="1"/>
            <p:nvPr/>
          </p:nvSpPr>
          <p:spPr>
            <a:xfrm>
              <a:off x="2675980" y="3684603"/>
              <a:ext cx="321261" cy="461665"/>
            </a:xfrm>
            <a:prstGeom prst="rect">
              <a:avLst/>
            </a:prstGeom>
            <a:noFill/>
          </p:spPr>
          <p:txBody>
            <a:bodyPr wrap="square" rtlCol="0">
              <a:spAutoFit/>
            </a:bodyPr>
            <a:lstStyle/>
            <a:p>
              <a:r>
                <a:rPr lang="en-US" sz="2400" dirty="0"/>
                <a:t>x</a:t>
              </a:r>
            </a:p>
          </p:txBody>
        </p:sp>
        <p:sp>
          <p:nvSpPr>
            <p:cNvPr id="22" name="TextBox 21"/>
            <p:cNvSpPr txBox="1"/>
            <p:nvPr/>
          </p:nvSpPr>
          <p:spPr>
            <a:xfrm>
              <a:off x="1345808" y="2754918"/>
              <a:ext cx="956670" cy="369332"/>
            </a:xfrm>
            <a:prstGeom prst="rect">
              <a:avLst/>
            </a:prstGeom>
            <a:noFill/>
          </p:spPr>
          <p:txBody>
            <a:bodyPr wrap="square" rtlCol="0">
              <a:spAutoFit/>
            </a:bodyPr>
            <a:lstStyle/>
            <a:p>
              <a:r>
                <a:rPr lang="en-US" dirty="0"/>
                <a:t>address</a:t>
              </a:r>
            </a:p>
          </p:txBody>
        </p:sp>
      </p:grpSp>
    </p:spTree>
    <p:extLst>
      <p:ext uri="{BB962C8B-B14F-4D97-AF65-F5344CB8AC3E}">
        <p14:creationId xmlns:p14="http://schemas.microsoft.com/office/powerpoint/2010/main" val="318615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685800"/>
            <a:ext cx="9144000" cy="0"/>
          </a:xfrm>
          <a:prstGeom prst="line">
            <a:avLst/>
          </a:prstGeom>
          <a:ln w="31750">
            <a:gradFill>
              <a:gsLst>
                <a:gs pos="0">
                  <a:schemeClr val="accent6"/>
                </a:gs>
                <a:gs pos="63000">
                  <a:schemeClr val="accent6"/>
                </a:gs>
                <a:gs pos="39000">
                  <a:schemeClr val="accent4">
                    <a:lumMod val="75000"/>
                  </a:schemeClr>
                </a:gs>
                <a:gs pos="100000">
                  <a:schemeClr val="accent1">
                    <a:tint val="23500"/>
                    <a:satMod val="160000"/>
                  </a:schemeClr>
                </a:gs>
              </a:gsLst>
              <a:lin ang="5400000" scaled="0"/>
            </a:gradFill>
          </a:ln>
          <a:effectLst/>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198162"/>
            <a:ext cx="8229600" cy="411162"/>
          </a:xfrm>
        </p:spPr>
        <p:txBody>
          <a:bodyPr>
            <a:normAutofit fontScale="90000"/>
          </a:bodyPr>
          <a:lstStyle/>
          <a:p>
            <a:pPr algn="l"/>
            <a:r>
              <a:rPr lang="en-US" dirty="0"/>
              <a:t>Dereferencing a pointer</a:t>
            </a:r>
          </a:p>
        </p:txBody>
      </p:sp>
      <p:sp>
        <p:nvSpPr>
          <p:cNvPr id="6" name="Content Placeholder 5"/>
          <p:cNvSpPr>
            <a:spLocks noGrp="1"/>
          </p:cNvSpPr>
          <p:nvPr>
            <p:ph idx="1"/>
          </p:nvPr>
        </p:nvSpPr>
        <p:spPr/>
        <p:txBody>
          <a:bodyPr>
            <a:normAutofit/>
          </a:bodyPr>
          <a:lstStyle/>
          <a:p>
            <a:r>
              <a:rPr lang="en-US" dirty="0"/>
              <a:t>If you want to change the value that </a:t>
            </a:r>
            <a:r>
              <a:rPr lang="en-US" dirty="0" err="1"/>
              <a:t>ptr</a:t>
            </a:r>
            <a:r>
              <a:rPr lang="en-US" dirty="0"/>
              <a:t> is pointing to, you can write the following:</a:t>
            </a:r>
          </a:p>
          <a:p>
            <a:pPr marL="0" indent="0">
              <a:spcBef>
                <a:spcPts val="1200"/>
              </a:spcBef>
              <a:spcAft>
                <a:spcPts val="1200"/>
              </a:spcAft>
              <a:buNone/>
            </a:pPr>
            <a:r>
              <a:rPr lang="en-US" dirty="0"/>
              <a:t>     *</a:t>
            </a:r>
            <a:r>
              <a:rPr lang="en-US" dirty="0" err="1"/>
              <a:t>ptr</a:t>
            </a:r>
            <a:r>
              <a:rPr lang="en-US" dirty="0"/>
              <a:t> = 25;</a:t>
            </a:r>
          </a:p>
          <a:p>
            <a:pPr marL="0" indent="0">
              <a:spcBef>
                <a:spcPts val="1800"/>
              </a:spcBef>
              <a:buNone/>
            </a:pPr>
            <a:r>
              <a:rPr lang="en-US" dirty="0"/>
              <a:t>    same effect as,</a:t>
            </a:r>
          </a:p>
          <a:p>
            <a:pPr marL="0" indent="0">
              <a:spcBef>
                <a:spcPts val="1200"/>
              </a:spcBef>
              <a:spcAft>
                <a:spcPts val="1200"/>
              </a:spcAft>
              <a:buNone/>
            </a:pPr>
            <a:r>
              <a:rPr lang="en-US" dirty="0"/>
              <a:t>      x = 25;</a:t>
            </a:r>
          </a:p>
          <a:p>
            <a:r>
              <a:rPr lang="en-US" dirty="0"/>
              <a:t>In either case, the value at that memory location (x) was changed to 25. </a:t>
            </a:r>
          </a:p>
          <a:p>
            <a:pPr marL="0" indent="0">
              <a:buNone/>
            </a:pPr>
            <a:endParaRPr lang="en-US" dirty="0"/>
          </a:p>
        </p:txBody>
      </p:sp>
    </p:spTree>
    <p:extLst>
      <p:ext uri="{BB962C8B-B14F-4D97-AF65-F5344CB8AC3E}">
        <p14:creationId xmlns:p14="http://schemas.microsoft.com/office/powerpoint/2010/main" val="172003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TC101790490[[fn=Decatur]]</Template>
  <TotalTime>10400</TotalTime>
  <Words>2909</Words>
  <Application>Microsoft Macintosh PowerPoint</Application>
  <PresentationFormat>On-screen Show (4:3)</PresentationFormat>
  <Paragraphs>518</Paragraphs>
  <Slides>45</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Courier</vt:lpstr>
      <vt:lpstr>Courier New</vt:lpstr>
      <vt:lpstr>Tahoma</vt:lpstr>
      <vt:lpstr>Wingdings</vt:lpstr>
      <vt:lpstr>Office Theme</vt:lpstr>
      <vt:lpstr>Pointers  Pass-By-Reference  Dynamic Memory Allocation Command-Line Arguments</vt:lpstr>
      <vt:lpstr>PowerPoint Presentation</vt:lpstr>
      <vt:lpstr>Overview</vt:lpstr>
      <vt:lpstr>Introduction to pointers</vt:lpstr>
      <vt:lpstr>Introduction to Pointers</vt:lpstr>
      <vt:lpstr>Introduction to Pointers</vt:lpstr>
      <vt:lpstr>Introduction to Pointers</vt:lpstr>
      <vt:lpstr>Introduction to Pointers</vt:lpstr>
      <vt:lpstr>Dereferencing a pointer</vt:lpstr>
      <vt:lpstr>Pointers</vt:lpstr>
      <vt:lpstr>Pointers</vt:lpstr>
      <vt:lpstr>Dereferencing a pointer</vt:lpstr>
      <vt:lpstr>Initialization of pointers</vt:lpstr>
      <vt:lpstr>PowerPoint Presentation</vt:lpstr>
      <vt:lpstr>PowerPoint Presentation</vt:lpstr>
      <vt:lpstr>Minimizing latent loose pointer problems</vt:lpstr>
      <vt:lpstr>PowerPoint Presentation</vt:lpstr>
      <vt:lpstr>PowerPoint Presentation</vt:lpstr>
      <vt:lpstr>PowerPoint Presentation</vt:lpstr>
      <vt:lpstr>PowerPoint Presentation</vt:lpstr>
      <vt:lpstr>void pointer</vt:lpstr>
      <vt:lpstr>Pointer compatibility</vt:lpstr>
      <vt:lpstr>Pointer compatibility</vt:lpstr>
      <vt:lpstr>Pointer compatibility</vt:lpstr>
      <vt:lpstr>Pointer compatibility</vt:lpstr>
      <vt:lpstr>Pointers &amp; Arrays</vt:lpstr>
      <vt:lpstr>Pointers &amp; Arrays</vt:lpstr>
      <vt:lpstr>Pointers &amp; Arrays</vt:lpstr>
      <vt:lpstr>Pointer Arithmetic &amp; Arrays</vt:lpstr>
      <vt:lpstr>Simulating Pass-By-Reference</vt:lpstr>
      <vt:lpstr>First, Pass-By-Value.  What’s wrong with this?</vt:lpstr>
      <vt:lpstr>Pass-By-Reference</vt:lpstr>
      <vt:lpstr>Dynamic Memory Allocation</vt:lpstr>
      <vt:lpstr>Pointers and  Dynamic Allocation of Memory</vt:lpstr>
      <vt:lpstr>Pointers and  Dynamic Allocation of Memory: calloc</vt:lpstr>
      <vt:lpstr>Pointers and  Dynamic Allocation of Memory: calloc</vt:lpstr>
      <vt:lpstr>Pointers and  Dynamic Allocation of Memory: malloc</vt:lpstr>
      <vt:lpstr>Pointers and  Dynamic Allocation of Memory: malloc</vt:lpstr>
      <vt:lpstr>Pointers and  Dynamic Allocation of Memory: free</vt:lpstr>
      <vt:lpstr>Pointers and  Dynamic Allocation of Memory: free</vt:lpstr>
      <vt:lpstr>Command-Line Arguments</vt:lpstr>
      <vt:lpstr>Command-Line Arguments </vt:lpstr>
      <vt:lpstr>Command-Line Arguments </vt:lpstr>
      <vt:lpstr>sscanf()</vt:lpstr>
      <vt:lpstr>sscanf()</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M Lowe</dc:creator>
  <cp:lastModifiedBy>Microsoft Office User</cp:lastModifiedBy>
  <cp:revision>89</cp:revision>
  <cp:lastPrinted>2018-09-10T11:57:18Z</cp:lastPrinted>
  <dcterms:created xsi:type="dcterms:W3CDTF">2013-06-20T05:02:42Z</dcterms:created>
  <dcterms:modified xsi:type="dcterms:W3CDTF">2019-02-12T18:37:28Z</dcterms:modified>
</cp:coreProperties>
</file>