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71" r:id="rId2"/>
    <p:sldId id="319" r:id="rId3"/>
    <p:sldId id="274" r:id="rId4"/>
    <p:sldId id="275" r:id="rId5"/>
    <p:sldId id="276" r:id="rId6"/>
    <p:sldId id="278" r:id="rId7"/>
    <p:sldId id="279" r:id="rId8"/>
    <p:sldId id="282" r:id="rId9"/>
    <p:sldId id="284" r:id="rId10"/>
    <p:sldId id="285" r:id="rId11"/>
    <p:sldId id="318" r:id="rId12"/>
    <p:sldId id="286" r:id="rId13"/>
    <p:sldId id="312" r:id="rId14"/>
    <p:sldId id="313" r:id="rId15"/>
    <p:sldId id="314" r:id="rId16"/>
    <p:sldId id="320" r:id="rId17"/>
    <p:sldId id="300" r:id="rId18"/>
    <p:sldId id="315" r:id="rId19"/>
    <p:sldId id="317" r:id="rId20"/>
    <p:sldId id="298" r:id="rId21"/>
    <p:sldId id="299" r:id="rId22"/>
    <p:sldId id="297" r:id="rId23"/>
    <p:sldId id="287" r:id="rId24"/>
    <p:sldId id="288" r:id="rId25"/>
    <p:sldId id="289" r:id="rId26"/>
    <p:sldId id="290" r:id="rId27"/>
    <p:sldId id="291" r:id="rId28"/>
    <p:sldId id="292" r:id="rId29"/>
    <p:sldId id="293" r:id="rId30"/>
    <p:sldId id="294" r:id="rId31"/>
    <p:sldId id="295" r:id="rId32"/>
    <p:sldId id="296" r:id="rId33"/>
    <p:sldId id="316" r:id="rId34"/>
    <p:sldId id="303" r:id="rId35"/>
    <p:sldId id="304" r:id="rId36"/>
    <p:sldId id="305" r:id="rId37"/>
    <p:sldId id="306" r:id="rId38"/>
    <p:sldId id="30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4009"/>
    <a:srgbClr val="0000CC"/>
    <a:srgbClr val="4309E7"/>
    <a:srgbClr val="66D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42" autoAdjust="0"/>
    <p:restoredTop sz="92141"/>
  </p:normalViewPr>
  <p:slideViewPr>
    <p:cSldViewPr>
      <p:cViewPr varScale="1">
        <p:scale>
          <a:sx n="106" d="100"/>
          <a:sy n="106" d="100"/>
        </p:scale>
        <p:origin x="132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A46E71-1BE4-0546-AB5E-633875E4137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A3B7D9C-462C-D445-8E32-FF42854F08F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258444-A3BF-124B-9924-A08E6439382E}" type="datetimeFigureOut">
              <a:rPr lang="en-US" smtClean="0"/>
              <a:t>9/9/19</a:t>
            </a:fld>
            <a:endParaRPr lang="en-US"/>
          </a:p>
        </p:txBody>
      </p:sp>
      <p:sp>
        <p:nvSpPr>
          <p:cNvPr id="4" name="Footer Placeholder 3">
            <a:extLst>
              <a:ext uri="{FF2B5EF4-FFF2-40B4-BE49-F238E27FC236}">
                <a16:creationId xmlns:a16="http://schemas.microsoft.com/office/drawing/2014/main" id="{1469F657-E365-144C-90DD-58BDFDFA311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A0C4E22-D3E4-ED48-BD10-959C800C57B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4FDFCFD-EFEB-024F-A3B5-62CC98D137DA}" type="slidenum">
              <a:rPr lang="en-US" smtClean="0"/>
              <a:t>‹#›</a:t>
            </a:fld>
            <a:endParaRPr lang="en-US"/>
          </a:p>
        </p:txBody>
      </p:sp>
    </p:spTree>
    <p:extLst>
      <p:ext uri="{BB962C8B-B14F-4D97-AF65-F5344CB8AC3E}">
        <p14:creationId xmlns:p14="http://schemas.microsoft.com/office/powerpoint/2010/main" val="2744081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EEDC7-3683-44A6-99A8-F335C0B8941A}" type="datetimeFigureOut">
              <a:rPr lang="en-US" smtClean="0"/>
              <a:t>9/9/19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7F3321-E1D4-4FC4-BD83-295ECEF133AC}" type="slidenum">
              <a:rPr lang="en-US" smtClean="0"/>
              <a:t>‹#›</a:t>
            </a:fld>
            <a:endParaRPr lang="en-US"/>
          </a:p>
        </p:txBody>
      </p:sp>
    </p:spTree>
    <p:extLst>
      <p:ext uri="{BB962C8B-B14F-4D97-AF65-F5344CB8AC3E}">
        <p14:creationId xmlns:p14="http://schemas.microsoft.com/office/powerpoint/2010/main" val="3180993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D8AE5F-6166-4CF4-8D99-3A7F5DBF3AE1}" type="slidenum">
              <a:rPr lang="en-US" smtClean="0">
                <a:latin typeface="Arial" pitchFamily="34" charset="0"/>
              </a:rPr>
              <a:pPr/>
              <a:t>1</a:t>
            </a:fld>
            <a:endParaRPr lang="en-US">
              <a:latin typeface="Arial" pitchFamily="34" charset="0"/>
            </a:endParaRPr>
          </a:p>
        </p:txBody>
      </p:sp>
      <p:sp>
        <p:nvSpPr>
          <p:cNvPr id="43011" name="Rectangle 2"/>
          <p:cNvSpPr>
            <a:spLocks noGrp="1" noRot="1" noChangeAspect="1" noChangeArrowheads="1" noTextEdit="1"/>
          </p:cNvSpPr>
          <p:nvPr>
            <p:ph type="sldImg"/>
          </p:nvPr>
        </p:nvSpPr>
        <p:spPr>
          <a:xfrm>
            <a:off x="1150938" y="692150"/>
            <a:ext cx="4556125" cy="3416300"/>
          </a:xfrm>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Arial" pitchFamily="34" charset="0"/>
              </a:rPr>
              <a:t>Must be defined first, which tells the compiler what the new data type looks like.</a:t>
            </a:r>
          </a:p>
          <a:p>
            <a:endParaRPr lang="en-US" dirty="0">
              <a:latin typeface="Arial" pitchFamily="34" charset="0"/>
            </a:endParaRPr>
          </a:p>
          <a:p>
            <a:r>
              <a:rPr lang="en-US" dirty="0">
                <a:latin typeface="Arial" pitchFamily="34" charset="0"/>
              </a:rPr>
              <a:t>Memory is allocated when a variable of that structure type is declared.</a:t>
            </a:r>
          </a:p>
        </p:txBody>
      </p:sp>
    </p:spTree>
    <p:extLst>
      <p:ext uri="{BB962C8B-B14F-4D97-AF65-F5344CB8AC3E}">
        <p14:creationId xmlns:p14="http://schemas.microsoft.com/office/powerpoint/2010/main" val="3807169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10</a:t>
            </a:fld>
            <a:endParaRPr lang="en-US"/>
          </a:p>
        </p:txBody>
      </p:sp>
    </p:spTree>
    <p:extLst>
      <p:ext uri="{BB962C8B-B14F-4D97-AF65-F5344CB8AC3E}">
        <p14:creationId xmlns:p14="http://schemas.microsoft.com/office/powerpoint/2010/main" val="4268302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0E65588-D995-451F-9899-96F47F4987F2}" type="slidenum">
              <a:rPr lang="en-US" smtClean="0">
                <a:latin typeface="Arial" pitchFamily="34" charset="0"/>
              </a:rPr>
              <a:pPr/>
              <a:t>11</a:t>
            </a:fld>
            <a:endParaRPr lang="en-US">
              <a:latin typeface="Arial" pitchFamily="34" charset="0"/>
            </a:endParaRPr>
          </a:p>
        </p:txBody>
      </p:sp>
      <p:sp>
        <p:nvSpPr>
          <p:cNvPr id="50179" name="Rectangle 2"/>
          <p:cNvSpPr>
            <a:spLocks noGrp="1" noRot="1" noChangeAspect="1" noChangeArrowheads="1" noTextEdit="1"/>
          </p:cNvSpPr>
          <p:nvPr>
            <p:ph type="sldImg"/>
          </p:nvPr>
        </p:nvSpPr>
        <p:spPr>
          <a:xfrm>
            <a:off x="1150938" y="692150"/>
            <a:ext cx="4556125" cy="3416300"/>
          </a:xfrm>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itchFamily="34" charset="0"/>
            </a:endParaRPr>
          </a:p>
        </p:txBody>
      </p:sp>
    </p:spTree>
    <p:extLst>
      <p:ext uri="{BB962C8B-B14F-4D97-AF65-F5344CB8AC3E}">
        <p14:creationId xmlns:p14="http://schemas.microsoft.com/office/powerpoint/2010/main" val="3102326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12</a:t>
            </a:fld>
            <a:endParaRPr lang="en-US"/>
          </a:p>
        </p:txBody>
      </p:sp>
    </p:spTree>
    <p:extLst>
      <p:ext uri="{BB962C8B-B14F-4D97-AF65-F5344CB8AC3E}">
        <p14:creationId xmlns:p14="http://schemas.microsoft.com/office/powerpoint/2010/main" val="1774365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13</a:t>
            </a:fld>
            <a:endParaRPr lang="en-US"/>
          </a:p>
        </p:txBody>
      </p:sp>
    </p:spTree>
    <p:extLst>
      <p:ext uri="{BB962C8B-B14F-4D97-AF65-F5344CB8AC3E}">
        <p14:creationId xmlns:p14="http://schemas.microsoft.com/office/powerpoint/2010/main" val="1792719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14</a:t>
            </a:fld>
            <a:endParaRPr lang="en-US"/>
          </a:p>
        </p:txBody>
      </p:sp>
    </p:spTree>
    <p:extLst>
      <p:ext uri="{BB962C8B-B14F-4D97-AF65-F5344CB8AC3E}">
        <p14:creationId xmlns:p14="http://schemas.microsoft.com/office/powerpoint/2010/main" val="2820568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15</a:t>
            </a:fld>
            <a:endParaRPr lang="en-US"/>
          </a:p>
        </p:txBody>
      </p:sp>
    </p:spTree>
    <p:extLst>
      <p:ext uri="{BB962C8B-B14F-4D97-AF65-F5344CB8AC3E}">
        <p14:creationId xmlns:p14="http://schemas.microsoft.com/office/powerpoint/2010/main" val="2478300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16</a:t>
            </a:fld>
            <a:endParaRPr lang="en-US"/>
          </a:p>
        </p:txBody>
      </p:sp>
    </p:spTree>
    <p:extLst>
      <p:ext uri="{BB962C8B-B14F-4D97-AF65-F5344CB8AC3E}">
        <p14:creationId xmlns:p14="http://schemas.microsoft.com/office/powerpoint/2010/main" val="2611630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17</a:t>
            </a:fld>
            <a:endParaRPr lang="en-US"/>
          </a:p>
        </p:txBody>
      </p:sp>
    </p:spTree>
    <p:extLst>
      <p:ext uri="{BB962C8B-B14F-4D97-AF65-F5344CB8AC3E}">
        <p14:creationId xmlns:p14="http://schemas.microsoft.com/office/powerpoint/2010/main" val="26348904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18</a:t>
            </a:fld>
            <a:endParaRPr lang="en-US"/>
          </a:p>
        </p:txBody>
      </p:sp>
    </p:spTree>
    <p:extLst>
      <p:ext uri="{BB962C8B-B14F-4D97-AF65-F5344CB8AC3E}">
        <p14:creationId xmlns:p14="http://schemas.microsoft.com/office/powerpoint/2010/main" val="19599311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19</a:t>
            </a:fld>
            <a:endParaRPr lang="en-US"/>
          </a:p>
        </p:txBody>
      </p:sp>
    </p:spTree>
    <p:extLst>
      <p:ext uri="{BB962C8B-B14F-4D97-AF65-F5344CB8AC3E}">
        <p14:creationId xmlns:p14="http://schemas.microsoft.com/office/powerpoint/2010/main" val="5177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D8AE5F-6166-4CF4-8D99-3A7F5DBF3AE1}" type="slidenum">
              <a:rPr lang="en-US" smtClean="0">
                <a:latin typeface="Arial" pitchFamily="34" charset="0"/>
              </a:rPr>
              <a:pPr/>
              <a:t>2</a:t>
            </a:fld>
            <a:endParaRPr lang="en-US">
              <a:latin typeface="Arial" pitchFamily="34" charset="0"/>
            </a:endParaRPr>
          </a:p>
        </p:txBody>
      </p:sp>
      <p:sp>
        <p:nvSpPr>
          <p:cNvPr id="43011" name="Rectangle 2"/>
          <p:cNvSpPr>
            <a:spLocks noGrp="1" noRot="1" noChangeAspect="1" noChangeArrowheads="1" noTextEdit="1"/>
          </p:cNvSpPr>
          <p:nvPr>
            <p:ph type="sldImg"/>
          </p:nvPr>
        </p:nvSpPr>
        <p:spPr>
          <a:xfrm>
            <a:off x="1150938" y="692150"/>
            <a:ext cx="4556125" cy="3416300"/>
          </a:xfrm>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Arial" pitchFamily="34" charset="0"/>
              </a:rPr>
              <a:t>Must be defined first, which tells the compiler what the new data type looks like.</a:t>
            </a:r>
          </a:p>
          <a:p>
            <a:endParaRPr lang="en-US" dirty="0">
              <a:latin typeface="Arial" pitchFamily="34" charset="0"/>
            </a:endParaRPr>
          </a:p>
          <a:p>
            <a:r>
              <a:rPr lang="en-US" dirty="0">
                <a:latin typeface="Arial" pitchFamily="34" charset="0"/>
              </a:rPr>
              <a:t>Memory is allocated when a variable of that structure type is declared.</a:t>
            </a:r>
          </a:p>
        </p:txBody>
      </p:sp>
    </p:spTree>
    <p:extLst>
      <p:ext uri="{BB962C8B-B14F-4D97-AF65-F5344CB8AC3E}">
        <p14:creationId xmlns:p14="http://schemas.microsoft.com/office/powerpoint/2010/main" val="11851145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20</a:t>
            </a:fld>
            <a:endParaRPr lang="en-US"/>
          </a:p>
        </p:txBody>
      </p:sp>
    </p:spTree>
    <p:extLst>
      <p:ext uri="{BB962C8B-B14F-4D97-AF65-F5344CB8AC3E}">
        <p14:creationId xmlns:p14="http://schemas.microsoft.com/office/powerpoint/2010/main" val="415721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21</a:t>
            </a:fld>
            <a:endParaRPr lang="en-US"/>
          </a:p>
        </p:txBody>
      </p:sp>
    </p:spTree>
    <p:extLst>
      <p:ext uri="{BB962C8B-B14F-4D97-AF65-F5344CB8AC3E}">
        <p14:creationId xmlns:p14="http://schemas.microsoft.com/office/powerpoint/2010/main" val="28909352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22</a:t>
            </a:fld>
            <a:endParaRPr lang="en-US"/>
          </a:p>
        </p:txBody>
      </p:sp>
    </p:spTree>
    <p:extLst>
      <p:ext uri="{BB962C8B-B14F-4D97-AF65-F5344CB8AC3E}">
        <p14:creationId xmlns:p14="http://schemas.microsoft.com/office/powerpoint/2010/main" val="18610023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23</a:t>
            </a:fld>
            <a:endParaRPr lang="en-US"/>
          </a:p>
        </p:txBody>
      </p:sp>
    </p:spTree>
    <p:extLst>
      <p:ext uri="{BB962C8B-B14F-4D97-AF65-F5344CB8AC3E}">
        <p14:creationId xmlns:p14="http://schemas.microsoft.com/office/powerpoint/2010/main" val="6037395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24</a:t>
            </a:fld>
            <a:endParaRPr lang="en-US"/>
          </a:p>
        </p:txBody>
      </p:sp>
    </p:spTree>
    <p:extLst>
      <p:ext uri="{BB962C8B-B14F-4D97-AF65-F5344CB8AC3E}">
        <p14:creationId xmlns:p14="http://schemas.microsoft.com/office/powerpoint/2010/main" val="32753208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25</a:t>
            </a:fld>
            <a:endParaRPr lang="en-US"/>
          </a:p>
        </p:txBody>
      </p:sp>
    </p:spTree>
    <p:extLst>
      <p:ext uri="{BB962C8B-B14F-4D97-AF65-F5344CB8AC3E}">
        <p14:creationId xmlns:p14="http://schemas.microsoft.com/office/powerpoint/2010/main" val="10980944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26</a:t>
            </a:fld>
            <a:endParaRPr lang="en-US"/>
          </a:p>
        </p:txBody>
      </p:sp>
    </p:spTree>
    <p:extLst>
      <p:ext uri="{BB962C8B-B14F-4D97-AF65-F5344CB8AC3E}">
        <p14:creationId xmlns:p14="http://schemas.microsoft.com/office/powerpoint/2010/main" val="38452384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27</a:t>
            </a:fld>
            <a:endParaRPr lang="en-US"/>
          </a:p>
        </p:txBody>
      </p:sp>
    </p:spTree>
    <p:extLst>
      <p:ext uri="{BB962C8B-B14F-4D97-AF65-F5344CB8AC3E}">
        <p14:creationId xmlns:p14="http://schemas.microsoft.com/office/powerpoint/2010/main" val="25267012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28</a:t>
            </a:fld>
            <a:endParaRPr lang="en-US"/>
          </a:p>
        </p:txBody>
      </p:sp>
    </p:spTree>
    <p:extLst>
      <p:ext uri="{BB962C8B-B14F-4D97-AF65-F5344CB8AC3E}">
        <p14:creationId xmlns:p14="http://schemas.microsoft.com/office/powerpoint/2010/main" val="30922130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29</a:t>
            </a:fld>
            <a:endParaRPr lang="en-US"/>
          </a:p>
        </p:txBody>
      </p:sp>
    </p:spTree>
    <p:extLst>
      <p:ext uri="{BB962C8B-B14F-4D97-AF65-F5344CB8AC3E}">
        <p14:creationId xmlns:p14="http://schemas.microsoft.com/office/powerpoint/2010/main" val="4059321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C7A883A-0D87-45D6-B4EB-68A98B19D282}" type="slidenum">
              <a:rPr lang="en-US" smtClean="0">
                <a:latin typeface="Arial" pitchFamily="34" charset="0"/>
              </a:rPr>
              <a:pPr/>
              <a:t>3</a:t>
            </a:fld>
            <a:endParaRPr lang="en-US">
              <a:latin typeface="Arial" pitchFamily="34" charset="0"/>
            </a:endParaRPr>
          </a:p>
        </p:txBody>
      </p:sp>
      <p:sp>
        <p:nvSpPr>
          <p:cNvPr id="46083" name="Rectangle 2"/>
          <p:cNvSpPr>
            <a:spLocks noGrp="1" noRot="1" noChangeAspect="1" noChangeArrowheads="1" noTextEdit="1"/>
          </p:cNvSpPr>
          <p:nvPr>
            <p:ph type="sldImg"/>
          </p:nvPr>
        </p:nvSpPr>
        <p:spPr>
          <a:xfrm>
            <a:off x="1150938" y="692150"/>
            <a:ext cx="4556125" cy="3416300"/>
          </a:xfrm>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itchFamily="34" charset="0"/>
            </a:endParaRPr>
          </a:p>
        </p:txBody>
      </p:sp>
    </p:spTree>
    <p:extLst>
      <p:ext uri="{BB962C8B-B14F-4D97-AF65-F5344CB8AC3E}">
        <p14:creationId xmlns:p14="http://schemas.microsoft.com/office/powerpoint/2010/main" val="377924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30</a:t>
            </a:fld>
            <a:endParaRPr lang="en-US"/>
          </a:p>
        </p:txBody>
      </p:sp>
    </p:spTree>
    <p:extLst>
      <p:ext uri="{BB962C8B-B14F-4D97-AF65-F5344CB8AC3E}">
        <p14:creationId xmlns:p14="http://schemas.microsoft.com/office/powerpoint/2010/main" val="19824758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31</a:t>
            </a:fld>
            <a:endParaRPr lang="en-US"/>
          </a:p>
        </p:txBody>
      </p:sp>
    </p:spTree>
    <p:extLst>
      <p:ext uri="{BB962C8B-B14F-4D97-AF65-F5344CB8AC3E}">
        <p14:creationId xmlns:p14="http://schemas.microsoft.com/office/powerpoint/2010/main" val="16257641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32</a:t>
            </a:fld>
            <a:endParaRPr lang="en-US"/>
          </a:p>
        </p:txBody>
      </p:sp>
    </p:spTree>
    <p:extLst>
      <p:ext uri="{BB962C8B-B14F-4D97-AF65-F5344CB8AC3E}">
        <p14:creationId xmlns:p14="http://schemas.microsoft.com/office/powerpoint/2010/main" val="42202199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33</a:t>
            </a:fld>
            <a:endParaRPr lang="en-US"/>
          </a:p>
        </p:txBody>
      </p:sp>
    </p:spTree>
    <p:extLst>
      <p:ext uri="{BB962C8B-B14F-4D97-AF65-F5344CB8AC3E}">
        <p14:creationId xmlns:p14="http://schemas.microsoft.com/office/powerpoint/2010/main" val="36383787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34</a:t>
            </a:fld>
            <a:endParaRPr lang="en-US"/>
          </a:p>
        </p:txBody>
      </p:sp>
    </p:spTree>
    <p:extLst>
      <p:ext uri="{BB962C8B-B14F-4D97-AF65-F5344CB8AC3E}">
        <p14:creationId xmlns:p14="http://schemas.microsoft.com/office/powerpoint/2010/main" val="3647333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35</a:t>
            </a:fld>
            <a:endParaRPr lang="en-US"/>
          </a:p>
        </p:txBody>
      </p:sp>
    </p:spTree>
    <p:extLst>
      <p:ext uri="{BB962C8B-B14F-4D97-AF65-F5344CB8AC3E}">
        <p14:creationId xmlns:p14="http://schemas.microsoft.com/office/powerpoint/2010/main" val="21454787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36</a:t>
            </a:fld>
            <a:endParaRPr lang="en-US"/>
          </a:p>
        </p:txBody>
      </p:sp>
    </p:spTree>
    <p:extLst>
      <p:ext uri="{BB962C8B-B14F-4D97-AF65-F5344CB8AC3E}">
        <p14:creationId xmlns:p14="http://schemas.microsoft.com/office/powerpoint/2010/main" val="30490820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37</a:t>
            </a:fld>
            <a:endParaRPr lang="en-US"/>
          </a:p>
        </p:txBody>
      </p:sp>
    </p:spTree>
    <p:extLst>
      <p:ext uri="{BB962C8B-B14F-4D97-AF65-F5344CB8AC3E}">
        <p14:creationId xmlns:p14="http://schemas.microsoft.com/office/powerpoint/2010/main" val="32111922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7F3321-E1D4-4FC4-BD83-295ECEF133AC}" type="slidenum">
              <a:rPr lang="en-US" smtClean="0"/>
              <a:t>38</a:t>
            </a:fld>
            <a:endParaRPr lang="en-US"/>
          </a:p>
        </p:txBody>
      </p:sp>
    </p:spTree>
    <p:extLst>
      <p:ext uri="{BB962C8B-B14F-4D97-AF65-F5344CB8AC3E}">
        <p14:creationId xmlns:p14="http://schemas.microsoft.com/office/powerpoint/2010/main" val="3376544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DBE47A-FB35-45A3-8825-366CB0D5DF2F}" type="slidenum">
              <a:rPr lang="en-US" smtClean="0">
                <a:latin typeface="Arial" pitchFamily="34" charset="0"/>
              </a:rPr>
              <a:pPr/>
              <a:t>4</a:t>
            </a:fld>
            <a:endParaRPr lang="en-US">
              <a:latin typeface="Arial" pitchFamily="34" charset="0"/>
            </a:endParaRPr>
          </a:p>
        </p:txBody>
      </p:sp>
      <p:sp>
        <p:nvSpPr>
          <p:cNvPr id="47107" name="Rectangle 2"/>
          <p:cNvSpPr>
            <a:spLocks noGrp="1" noRot="1" noChangeAspect="1" noChangeArrowheads="1" noTextEdit="1"/>
          </p:cNvSpPr>
          <p:nvPr>
            <p:ph type="sldImg"/>
          </p:nvPr>
        </p:nvSpPr>
        <p:spPr>
          <a:xfrm>
            <a:off x="1150938" y="692150"/>
            <a:ext cx="4556125" cy="3416300"/>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itchFamily="34" charset="0"/>
            </a:endParaRPr>
          </a:p>
        </p:txBody>
      </p:sp>
    </p:spTree>
    <p:extLst>
      <p:ext uri="{BB962C8B-B14F-4D97-AF65-F5344CB8AC3E}">
        <p14:creationId xmlns:p14="http://schemas.microsoft.com/office/powerpoint/2010/main" val="2341466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B4593EF-162B-46E6-BC3D-E55C76A728DB}" type="slidenum">
              <a:rPr lang="en-US" smtClean="0">
                <a:latin typeface="Arial" pitchFamily="34" charset="0"/>
              </a:rPr>
              <a:pPr/>
              <a:t>5</a:t>
            </a:fld>
            <a:endParaRPr lang="en-US">
              <a:latin typeface="Arial" pitchFamily="34" charset="0"/>
            </a:endParaRPr>
          </a:p>
        </p:txBody>
      </p:sp>
      <p:sp>
        <p:nvSpPr>
          <p:cNvPr id="48131" name="Rectangle 2"/>
          <p:cNvSpPr>
            <a:spLocks noGrp="1" noRot="1" noChangeAspect="1" noChangeArrowheads="1" noTextEdit="1"/>
          </p:cNvSpPr>
          <p:nvPr>
            <p:ph type="sldImg"/>
          </p:nvPr>
        </p:nvSpPr>
        <p:spPr>
          <a:xfrm>
            <a:off x="1150938" y="692150"/>
            <a:ext cx="4556125" cy="3416300"/>
          </a:xfrm>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itchFamily="34" charset="0"/>
            </a:endParaRPr>
          </a:p>
        </p:txBody>
      </p:sp>
    </p:spTree>
    <p:extLst>
      <p:ext uri="{BB962C8B-B14F-4D97-AF65-F5344CB8AC3E}">
        <p14:creationId xmlns:p14="http://schemas.microsoft.com/office/powerpoint/2010/main" val="3630665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0E65588-D995-451F-9899-96F47F4987F2}" type="slidenum">
              <a:rPr lang="en-US" smtClean="0">
                <a:latin typeface="Arial" pitchFamily="34" charset="0"/>
              </a:rPr>
              <a:pPr/>
              <a:t>6</a:t>
            </a:fld>
            <a:endParaRPr lang="en-US">
              <a:latin typeface="Arial" pitchFamily="34" charset="0"/>
            </a:endParaRPr>
          </a:p>
        </p:txBody>
      </p:sp>
      <p:sp>
        <p:nvSpPr>
          <p:cNvPr id="50179" name="Rectangle 2"/>
          <p:cNvSpPr>
            <a:spLocks noGrp="1" noRot="1" noChangeAspect="1" noChangeArrowheads="1" noTextEdit="1"/>
          </p:cNvSpPr>
          <p:nvPr>
            <p:ph type="sldImg"/>
          </p:nvPr>
        </p:nvSpPr>
        <p:spPr>
          <a:xfrm>
            <a:off x="1150938" y="692150"/>
            <a:ext cx="4556125" cy="3416300"/>
          </a:xfrm>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itchFamily="34" charset="0"/>
            </a:endParaRPr>
          </a:p>
        </p:txBody>
      </p:sp>
    </p:spTree>
    <p:extLst>
      <p:ext uri="{BB962C8B-B14F-4D97-AF65-F5344CB8AC3E}">
        <p14:creationId xmlns:p14="http://schemas.microsoft.com/office/powerpoint/2010/main" val="2497052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4BF3BA0-0A0B-46AA-96D1-D8D84438CA7D}" type="slidenum">
              <a:rPr lang="en-US" smtClean="0">
                <a:latin typeface="Arial" pitchFamily="34" charset="0"/>
              </a:rPr>
              <a:pPr/>
              <a:t>7</a:t>
            </a:fld>
            <a:endParaRPr lang="en-US">
              <a:latin typeface="Arial" pitchFamily="34" charset="0"/>
            </a:endParaRPr>
          </a:p>
        </p:txBody>
      </p:sp>
      <p:sp>
        <p:nvSpPr>
          <p:cNvPr id="51203" name="Rectangle 2"/>
          <p:cNvSpPr>
            <a:spLocks noGrp="1" noRot="1" noChangeAspect="1" noChangeArrowheads="1" noTextEdit="1"/>
          </p:cNvSpPr>
          <p:nvPr>
            <p:ph type="sldImg"/>
          </p:nvPr>
        </p:nvSpPr>
        <p:spPr>
          <a:xfrm>
            <a:off x="1150938" y="692150"/>
            <a:ext cx="4556125" cy="34163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itchFamily="34" charset="0"/>
            </a:endParaRPr>
          </a:p>
        </p:txBody>
      </p:sp>
    </p:spTree>
    <p:extLst>
      <p:ext uri="{BB962C8B-B14F-4D97-AF65-F5344CB8AC3E}">
        <p14:creationId xmlns:p14="http://schemas.microsoft.com/office/powerpoint/2010/main" val="1813767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38FB0C-95E0-48A9-9DFD-88A1A2F61C8C}" type="slidenum">
              <a:rPr lang="en-US" smtClean="0">
                <a:latin typeface="Arial" pitchFamily="34" charset="0"/>
              </a:rPr>
              <a:pPr/>
              <a:t>8</a:t>
            </a:fld>
            <a:endParaRPr lang="en-US">
              <a:latin typeface="Arial" pitchFamily="34" charset="0"/>
            </a:endParaRPr>
          </a:p>
        </p:txBody>
      </p:sp>
      <p:sp>
        <p:nvSpPr>
          <p:cNvPr id="54275" name="Rectangle 2"/>
          <p:cNvSpPr>
            <a:spLocks noGrp="1" noRot="1" noChangeAspect="1" noChangeArrowheads="1" noTextEdit="1"/>
          </p:cNvSpPr>
          <p:nvPr>
            <p:ph type="sldImg"/>
          </p:nvPr>
        </p:nvSpPr>
        <p:spPr>
          <a:xfrm>
            <a:off x="1150938" y="692150"/>
            <a:ext cx="4556125" cy="3416300"/>
          </a:xfrm>
          <a:ln cap="flat"/>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itchFamily="34" charset="0"/>
            </a:endParaRPr>
          </a:p>
        </p:txBody>
      </p:sp>
    </p:spTree>
    <p:extLst>
      <p:ext uri="{BB962C8B-B14F-4D97-AF65-F5344CB8AC3E}">
        <p14:creationId xmlns:p14="http://schemas.microsoft.com/office/powerpoint/2010/main" val="1407881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E68D73-1038-4BD6-BC52-7DCD06127E08}" type="slidenum">
              <a:rPr lang="en-US" smtClean="0">
                <a:latin typeface="Arial" pitchFamily="34" charset="0"/>
              </a:rPr>
              <a:pPr/>
              <a:t>9</a:t>
            </a:fld>
            <a:endParaRPr lang="en-US">
              <a:latin typeface="Arial" pitchFamily="34" charset="0"/>
            </a:endParaRPr>
          </a:p>
        </p:txBody>
      </p:sp>
      <p:sp>
        <p:nvSpPr>
          <p:cNvPr id="56323" name="Rectangle 2"/>
          <p:cNvSpPr>
            <a:spLocks noGrp="1" noRot="1" noChangeAspect="1" noChangeArrowheads="1" noTextEdit="1"/>
          </p:cNvSpPr>
          <p:nvPr>
            <p:ph type="sldImg"/>
          </p:nvPr>
        </p:nvSpPr>
        <p:spPr>
          <a:xfrm>
            <a:off x="1150938" y="692150"/>
            <a:ext cx="4556125" cy="3416300"/>
          </a:xfrm>
          <a:ln cap="flat"/>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itchFamily="34" charset="0"/>
            </a:endParaRPr>
          </a:p>
        </p:txBody>
      </p:sp>
    </p:spTree>
    <p:extLst>
      <p:ext uri="{BB962C8B-B14F-4D97-AF65-F5344CB8AC3E}">
        <p14:creationId xmlns:p14="http://schemas.microsoft.com/office/powerpoint/2010/main" val="3633276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30D159-DD1A-45F9-8FD3-922CF345A1C7}" type="datetimeFigureOut">
              <a:rPr lang="en-US" smtClean="0"/>
              <a:t>9/9/19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5D90080-2058-466B-BB68-446D1FD9AB08}" type="slidenum">
              <a:rPr lang="en-US" smtClean="0"/>
              <a:t>‹#›</a:t>
            </a:fld>
            <a:endParaRPr lang="en-US"/>
          </a:p>
        </p:txBody>
      </p:sp>
    </p:spTree>
    <p:extLst>
      <p:ext uri="{BB962C8B-B14F-4D97-AF65-F5344CB8AC3E}">
        <p14:creationId xmlns:p14="http://schemas.microsoft.com/office/powerpoint/2010/main" val="826006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30D159-DD1A-45F9-8FD3-922CF345A1C7}" type="datetimeFigureOut">
              <a:rPr lang="en-US" smtClean="0"/>
              <a:t>9/9/19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5D90080-2058-466B-BB68-446D1FD9AB08}" type="slidenum">
              <a:rPr lang="en-US" smtClean="0"/>
              <a:t>‹#›</a:t>
            </a:fld>
            <a:endParaRPr lang="en-US"/>
          </a:p>
        </p:txBody>
      </p:sp>
    </p:spTree>
    <p:extLst>
      <p:ext uri="{BB962C8B-B14F-4D97-AF65-F5344CB8AC3E}">
        <p14:creationId xmlns:p14="http://schemas.microsoft.com/office/powerpoint/2010/main" val="1757545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30D159-DD1A-45F9-8FD3-922CF345A1C7}" type="datetimeFigureOut">
              <a:rPr lang="en-US" smtClean="0"/>
              <a:t>9/9/19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5D90080-2058-466B-BB68-446D1FD9AB08}" type="slidenum">
              <a:rPr lang="en-US" smtClean="0"/>
              <a:t>‹#›</a:t>
            </a:fld>
            <a:endParaRPr lang="en-US"/>
          </a:p>
        </p:txBody>
      </p:sp>
    </p:spTree>
    <p:extLst>
      <p:ext uri="{BB962C8B-B14F-4D97-AF65-F5344CB8AC3E}">
        <p14:creationId xmlns:p14="http://schemas.microsoft.com/office/powerpoint/2010/main" val="573151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a:prstGeom prst="rect">
            <a:avLst/>
          </a:prstGeom>
        </p:spPr>
        <p:txBody>
          <a:bodyPr/>
          <a:lstStyle>
            <a:lvl1pPr algn="l">
              <a:defRPr sz="2400"/>
            </a:lvl1pPr>
          </a:lstStyle>
          <a:p>
            <a:r>
              <a:rPr lang="en-US" dirty="0"/>
              <a:t>Click to edit Master title style</a:t>
            </a:r>
          </a:p>
        </p:txBody>
      </p:sp>
      <p:sp>
        <p:nvSpPr>
          <p:cNvPr id="3" name="Content Placeholder 2"/>
          <p:cNvSpPr>
            <a:spLocks noGrp="1"/>
          </p:cNvSpPr>
          <p:nvPr>
            <p:ph idx="1"/>
          </p:nvPr>
        </p:nvSpPr>
        <p:spPr>
          <a:xfrm>
            <a:off x="457200" y="457200"/>
            <a:ext cx="8229600" cy="6096000"/>
          </a:xfrm>
        </p:spPr>
        <p:txBody>
          <a:bodyPr>
            <a:normAutofit/>
          </a:bodyPr>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19480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30D159-DD1A-45F9-8FD3-922CF345A1C7}" type="datetimeFigureOut">
              <a:rPr lang="en-US" smtClean="0"/>
              <a:t>9/9/19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5D90080-2058-466B-BB68-446D1FD9AB08}" type="slidenum">
              <a:rPr lang="en-US" smtClean="0"/>
              <a:t>‹#›</a:t>
            </a:fld>
            <a:endParaRPr lang="en-US"/>
          </a:p>
        </p:txBody>
      </p:sp>
    </p:spTree>
    <p:extLst>
      <p:ext uri="{BB962C8B-B14F-4D97-AF65-F5344CB8AC3E}">
        <p14:creationId xmlns:p14="http://schemas.microsoft.com/office/powerpoint/2010/main" val="1854552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30D159-DD1A-45F9-8FD3-922CF345A1C7}" type="datetimeFigureOut">
              <a:rPr lang="en-US" smtClean="0"/>
              <a:t>9/9/19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5D90080-2058-466B-BB68-446D1FD9AB08}" type="slidenum">
              <a:rPr lang="en-US" smtClean="0"/>
              <a:t>‹#›</a:t>
            </a:fld>
            <a:endParaRPr lang="en-US"/>
          </a:p>
        </p:txBody>
      </p:sp>
    </p:spTree>
    <p:extLst>
      <p:ext uri="{BB962C8B-B14F-4D97-AF65-F5344CB8AC3E}">
        <p14:creationId xmlns:p14="http://schemas.microsoft.com/office/powerpoint/2010/main" val="159679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930D159-DD1A-45F9-8FD3-922CF345A1C7}" type="datetimeFigureOut">
              <a:rPr lang="en-US" smtClean="0"/>
              <a:t>9/9/19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5D90080-2058-466B-BB68-446D1FD9AB08}" type="slidenum">
              <a:rPr lang="en-US" smtClean="0"/>
              <a:t>‹#›</a:t>
            </a:fld>
            <a:endParaRPr lang="en-US"/>
          </a:p>
        </p:txBody>
      </p:sp>
    </p:spTree>
    <p:extLst>
      <p:ext uri="{BB962C8B-B14F-4D97-AF65-F5344CB8AC3E}">
        <p14:creationId xmlns:p14="http://schemas.microsoft.com/office/powerpoint/2010/main" val="2533448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930D159-DD1A-45F9-8FD3-922CF345A1C7}" type="datetimeFigureOut">
              <a:rPr lang="en-US" smtClean="0"/>
              <a:t>9/9/19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5D90080-2058-466B-BB68-446D1FD9AB08}" type="slidenum">
              <a:rPr lang="en-US" smtClean="0"/>
              <a:t>‹#›</a:t>
            </a:fld>
            <a:endParaRPr lang="en-US"/>
          </a:p>
        </p:txBody>
      </p:sp>
    </p:spTree>
    <p:extLst>
      <p:ext uri="{BB962C8B-B14F-4D97-AF65-F5344CB8AC3E}">
        <p14:creationId xmlns:p14="http://schemas.microsoft.com/office/powerpoint/2010/main" val="727592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930D159-DD1A-45F9-8FD3-922CF345A1C7}" type="datetimeFigureOut">
              <a:rPr lang="en-US" smtClean="0"/>
              <a:t>9/9/19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15D90080-2058-466B-BB68-446D1FD9AB08}" type="slidenum">
              <a:rPr lang="en-US" smtClean="0"/>
              <a:t>‹#›</a:t>
            </a:fld>
            <a:endParaRPr lang="en-US"/>
          </a:p>
        </p:txBody>
      </p:sp>
    </p:spTree>
    <p:extLst>
      <p:ext uri="{BB962C8B-B14F-4D97-AF65-F5344CB8AC3E}">
        <p14:creationId xmlns:p14="http://schemas.microsoft.com/office/powerpoint/2010/main" val="314437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30D159-DD1A-45F9-8FD3-922CF345A1C7}" type="datetimeFigureOut">
              <a:rPr lang="en-US" smtClean="0"/>
              <a:t>9/9/19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5D90080-2058-466B-BB68-446D1FD9AB08}" type="slidenum">
              <a:rPr lang="en-US" smtClean="0"/>
              <a:t>‹#›</a:t>
            </a:fld>
            <a:endParaRPr lang="en-US"/>
          </a:p>
        </p:txBody>
      </p:sp>
    </p:spTree>
    <p:extLst>
      <p:ext uri="{BB962C8B-B14F-4D97-AF65-F5344CB8AC3E}">
        <p14:creationId xmlns:p14="http://schemas.microsoft.com/office/powerpoint/2010/main" val="390341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30D159-DD1A-45F9-8FD3-922CF345A1C7}" type="datetimeFigureOut">
              <a:rPr lang="en-US" smtClean="0"/>
              <a:t>9/9/19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5D90080-2058-466B-BB68-446D1FD9AB08}" type="slidenum">
              <a:rPr lang="en-US" smtClean="0"/>
              <a:t>‹#›</a:t>
            </a:fld>
            <a:endParaRPr lang="en-US"/>
          </a:p>
        </p:txBody>
      </p:sp>
    </p:spTree>
    <p:extLst>
      <p:ext uri="{BB962C8B-B14F-4D97-AF65-F5344CB8AC3E}">
        <p14:creationId xmlns:p14="http://schemas.microsoft.com/office/powerpoint/2010/main" val="3313115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33400"/>
            <a:ext cx="8229600" cy="5592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153400" y="6356350"/>
            <a:ext cx="5334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5D90080-2058-466B-BB68-446D1FD9AB08}" type="slidenum">
              <a:rPr lang="en-US" smtClean="0"/>
              <a:pPr/>
              <a:t>‹#›</a:t>
            </a:fld>
            <a:endParaRPr lang="en-US"/>
          </a:p>
        </p:txBody>
      </p:sp>
    </p:spTree>
    <p:extLst>
      <p:ext uri="{BB962C8B-B14F-4D97-AF65-F5344CB8AC3E}">
        <p14:creationId xmlns:p14="http://schemas.microsoft.com/office/powerpoint/2010/main" val="1370588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3"/>
          <p:cNvSpPr>
            <a:spLocks noGrp="1"/>
          </p:cNvSpPr>
          <p:nvPr>
            <p:ph type="sldNum" sz="quarter" idx="4294967295"/>
          </p:nvPr>
        </p:nvSpPr>
        <p:spPr>
          <a:xfrm>
            <a:off x="457200" y="6356350"/>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A5BAD32-E7D5-4573-8A96-AF714B793766}" type="slidenum">
              <a:rPr lang="en-US" smtClean="0"/>
              <a:pPr/>
              <a:t>1</a:t>
            </a:fld>
            <a:endParaRPr lang="en-US"/>
          </a:p>
        </p:txBody>
      </p:sp>
      <p:sp>
        <p:nvSpPr>
          <p:cNvPr id="4099" name="Rectangle 2"/>
          <p:cNvSpPr>
            <a:spLocks noGrp="1" noChangeArrowheads="1"/>
          </p:cNvSpPr>
          <p:nvPr>
            <p:ph type="title"/>
          </p:nvPr>
        </p:nvSpPr>
        <p:spPr>
          <a:xfrm>
            <a:off x="609600" y="142336"/>
            <a:ext cx="7391400" cy="533400"/>
          </a:xfrm>
        </p:spPr>
        <p:txBody>
          <a:bodyPr lIns="92075" tIns="46038" rIns="92075" bIns="46038"/>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Structured Data Types</a:t>
            </a:r>
          </a:p>
        </p:txBody>
      </p:sp>
      <p:sp>
        <p:nvSpPr>
          <p:cNvPr id="4100" name="Rectangle 3"/>
          <p:cNvSpPr>
            <a:spLocks noGrp="1" noChangeArrowheads="1"/>
          </p:cNvSpPr>
          <p:nvPr>
            <p:ph type="body" idx="1"/>
          </p:nvPr>
        </p:nvSpPr>
        <p:spPr>
          <a:xfrm>
            <a:off x="304800" y="1219200"/>
            <a:ext cx="8115300" cy="3733799"/>
          </a:xfrm>
          <a:noFill/>
        </p:spPr>
        <p:txBody>
          <a:bodyPr lIns="92075" tIns="46038" rIns="92075" bIns="46038">
            <a:normAutofit/>
          </a:bodyPr>
          <a:lstStyle/>
          <a:p>
            <a:pPr eaLnBrk="1" hangingPunct="1"/>
            <a:r>
              <a:rPr lang="en-US" sz="2400" dirty="0">
                <a:latin typeface="Tahoma" panose="020B0604030504040204" pitchFamily="34" charset="0"/>
                <a:ea typeface="Tahoma" panose="020B0604030504040204" pitchFamily="34" charset="0"/>
                <a:cs typeface="Tahoma" panose="020B0604030504040204" pitchFamily="34" charset="0"/>
              </a:rPr>
              <a:t>A structure can be used to combine data of different types into a single (compound) data value.</a:t>
            </a:r>
          </a:p>
          <a:p>
            <a:r>
              <a:rPr lang="en-US" sz="2400" dirty="0">
                <a:latin typeface="Tahoma" panose="020B0604030504040204" pitchFamily="34" charset="0"/>
                <a:ea typeface="Tahoma" panose="020B0604030504040204" pitchFamily="34" charset="0"/>
                <a:cs typeface="Tahoma" panose="020B0604030504040204" pitchFamily="34" charset="0"/>
              </a:rPr>
              <a:t>Unlike an array name, a struct name is not a pointer.</a:t>
            </a:r>
          </a:p>
          <a:p>
            <a:r>
              <a:rPr lang="en-US" sz="2400" dirty="0">
                <a:latin typeface="Tahoma" panose="020B0604030504040204" pitchFamily="34" charset="0"/>
                <a:ea typeface="Tahoma" panose="020B0604030504040204" pitchFamily="34" charset="0"/>
                <a:cs typeface="Tahoma" panose="020B0604030504040204" pitchFamily="34" charset="0"/>
              </a:rPr>
              <a:t>Unlike an array, a struct is passed as a scalar parameter (pass-by-value)</a:t>
            </a:r>
          </a:p>
          <a:p>
            <a:pPr eaLnBrk="1" hangingPunct="1"/>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13ED788-E8B3-40D4-8D56-F0A4643C9960}" type="slidenum">
              <a:rPr lang="en-US" smtClean="0"/>
              <a:pPr/>
              <a:t>10</a:t>
            </a:fld>
            <a:endParaRPr lang="en-US"/>
          </a:p>
        </p:txBody>
      </p:sp>
      <p:sp>
        <p:nvSpPr>
          <p:cNvPr id="18435" name="Rectangle 2"/>
          <p:cNvSpPr>
            <a:spLocks noGrp="1" noChangeArrowheads="1"/>
          </p:cNvSpPr>
          <p:nvPr>
            <p:ph type="title"/>
          </p:nvPr>
        </p:nvSpPr>
        <p:spPr>
          <a:xfrm>
            <a:off x="457200" y="240102"/>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Initializing Structures</a:t>
            </a:r>
          </a:p>
        </p:txBody>
      </p:sp>
      <p:sp>
        <p:nvSpPr>
          <p:cNvPr id="18436" name="Rectangle 3"/>
          <p:cNvSpPr>
            <a:spLocks noGrp="1" noChangeArrowheads="1"/>
          </p:cNvSpPr>
          <p:nvPr>
            <p:ph type="body" idx="1"/>
          </p:nvPr>
        </p:nvSpPr>
        <p:spPr>
          <a:xfrm>
            <a:off x="609600" y="894272"/>
            <a:ext cx="7924800" cy="5506528"/>
          </a:xfrm>
        </p:spPr>
        <p:txBody>
          <a:bodyPr>
            <a:noAutofit/>
          </a:bodyPr>
          <a:lstStyle/>
          <a:p>
            <a:pPr eaLnBrk="1" hangingPunct="1">
              <a:spcBef>
                <a:spcPct val="5000"/>
              </a:spcBef>
              <a:spcAft>
                <a:spcPts val="600"/>
              </a:spcAft>
            </a:pPr>
            <a:r>
              <a:rPr lang="en-US" sz="2400" dirty="0">
                <a:latin typeface="Tahoma" panose="020B0604030504040204" pitchFamily="34" charset="0"/>
                <a:ea typeface="Tahoma" panose="020B0604030504040204" pitchFamily="34" charset="0"/>
                <a:cs typeface="Tahoma" panose="020B0604030504040204" pitchFamily="34" charset="0"/>
              </a:rPr>
              <a:t>At declaration time, members of a </a:t>
            </a:r>
            <a:r>
              <a:rPr lang="en-US" sz="2400" dirty="0" err="1">
                <a:latin typeface="Tahoma" panose="020B0604030504040204" pitchFamily="34" charset="0"/>
                <a:ea typeface="Tahoma" panose="020B0604030504040204" pitchFamily="34" charset="0"/>
                <a:cs typeface="Tahoma" panose="020B0604030504040204" pitchFamily="34" charset="0"/>
              </a:rPr>
              <a:t>struct</a:t>
            </a:r>
            <a:r>
              <a:rPr lang="en-US" sz="2400" dirty="0">
                <a:latin typeface="Tahoma" panose="020B0604030504040204" pitchFamily="34" charset="0"/>
                <a:ea typeface="Tahoma" panose="020B0604030504040204" pitchFamily="34" charset="0"/>
                <a:cs typeface="Tahoma" panose="020B0604030504040204" pitchFamily="34" charset="0"/>
              </a:rPr>
              <a:t> can be initialized in a manner similar to initializing array elements.</a:t>
            </a:r>
          </a:p>
          <a:p>
            <a:pPr marL="857250" lvl="2" indent="0">
              <a:spcBef>
                <a:spcPct val="5000"/>
              </a:spcBef>
              <a:buNone/>
            </a:pPr>
            <a:r>
              <a:rPr lang="en-US" sz="2400" dirty="0" err="1">
                <a:solidFill>
                  <a:srgbClr val="FF0000"/>
                </a:solidFill>
                <a:latin typeface="Tahoma" panose="020B0604030504040204" pitchFamily="34" charset="0"/>
                <a:ea typeface="Tahoma" panose="020B0604030504040204" pitchFamily="34" charset="0"/>
                <a:cs typeface="Tahoma" panose="020B0604030504040204" pitchFamily="34" charset="0"/>
              </a:rPr>
              <a:t>pixel_t</a:t>
            </a:r>
            <a:r>
              <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rPr>
              <a:t> pixel = { 255, 0, 100 };</a:t>
            </a:r>
          </a:p>
          <a:p>
            <a:pPr eaLnBrk="1" hangingPunct="1">
              <a:spcBef>
                <a:spcPts val="120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The sequence of values is used to initialize the successive variables in the </a:t>
            </a:r>
            <a:r>
              <a:rPr lang="en-US" sz="2400" dirty="0" err="1">
                <a:latin typeface="Tahoma" panose="020B0604030504040204" pitchFamily="34" charset="0"/>
                <a:ea typeface="Tahoma" panose="020B0604030504040204" pitchFamily="34" charset="0"/>
                <a:cs typeface="Tahoma" panose="020B0604030504040204" pitchFamily="34" charset="0"/>
              </a:rPr>
              <a:t>struct</a:t>
            </a:r>
            <a:r>
              <a:rPr lang="en-US" sz="2400" dirty="0">
                <a:latin typeface="Tahoma" panose="020B0604030504040204" pitchFamily="34" charset="0"/>
                <a:ea typeface="Tahoma" panose="020B0604030504040204" pitchFamily="34" charset="0"/>
                <a:cs typeface="Tahoma" panose="020B0604030504040204" pitchFamily="34" charset="0"/>
              </a:rPr>
              <a:t>. The order is essential.</a:t>
            </a:r>
          </a:p>
          <a:p>
            <a:pPr eaLnBrk="1" hangingPunct="1">
              <a:spcBef>
                <a:spcPct val="500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It is an error to have more initializers than variables. </a:t>
            </a:r>
          </a:p>
          <a:p>
            <a:pPr eaLnBrk="1" hangingPunct="1">
              <a:spcBef>
                <a:spcPct val="5000"/>
              </a:spcBef>
            </a:pPr>
            <a:r>
              <a:rPr lang="en-US" sz="2400" dirty="0">
                <a:latin typeface="Tahoma" panose="020B0604030504040204" pitchFamily="34" charset="0"/>
                <a:ea typeface="Tahoma" panose="020B0604030504040204" pitchFamily="34" charset="0"/>
                <a:cs typeface="Tahoma" panose="020B0604030504040204" pitchFamily="34" charset="0"/>
              </a:rPr>
              <a:t>If there are fewer initializers than variables, the initializers provided are used to initialize the data members. The remainder are initialized to 0 for primitive types.</a:t>
            </a: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B120B3F-1DB2-4457-AD3D-B08E833AC1F6}" type="slidenum">
              <a:rPr lang="en-US" smtClean="0"/>
              <a:pPr/>
              <a:t>11</a:t>
            </a:fld>
            <a:endParaRPr lang="en-US"/>
          </a:p>
        </p:txBody>
      </p:sp>
      <p:sp>
        <p:nvSpPr>
          <p:cNvPr id="11267" name="Rectangle 2"/>
          <p:cNvSpPr>
            <a:spLocks noGrp="1" noChangeArrowheads="1"/>
          </p:cNvSpPr>
          <p:nvPr>
            <p:ph type="title"/>
          </p:nvPr>
        </p:nvSpPr>
        <p:spPr>
          <a:xfrm>
            <a:off x="685800" y="217098"/>
            <a:ext cx="7924800" cy="457200"/>
          </a:xfrm>
        </p:spPr>
        <p:txBody>
          <a:bodyPr lIns="92075" tIns="46038" rIns="92075" bIns="46038"/>
          <a:lstStyle/>
          <a:p>
            <a:pPr eaLnBrk="1" hangingPunct="1"/>
            <a:r>
              <a:rPr lang="en-US" sz="2800" dirty="0"/>
              <a:t>Structured Data Types </a:t>
            </a:r>
          </a:p>
        </p:txBody>
      </p:sp>
      <p:sp>
        <p:nvSpPr>
          <p:cNvPr id="11268" name="Rectangle 3"/>
          <p:cNvSpPr>
            <a:spLocks noGrp="1" noChangeArrowheads="1"/>
          </p:cNvSpPr>
          <p:nvPr>
            <p:ph type="body" idx="1"/>
          </p:nvPr>
        </p:nvSpPr>
        <p:spPr>
          <a:xfrm>
            <a:off x="723900" y="914400"/>
            <a:ext cx="8077200" cy="5181600"/>
          </a:xfrm>
          <a:noFill/>
        </p:spPr>
        <p:txBody>
          <a:bodyPr lIns="92075" tIns="46038" rIns="92075" bIns="46038">
            <a:noAutofit/>
          </a:bodyPr>
          <a:lstStyle/>
          <a:p>
            <a:pPr eaLnBrk="1" hangingPunct="1">
              <a:lnSpc>
                <a:spcPct val="30000"/>
              </a:lnSpc>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30000"/>
              </a:lnSpc>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30000"/>
              </a:lnSpc>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30000"/>
              </a:lnSpc>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5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typedef struct </a:t>
            </a:r>
            <a:r>
              <a:rPr lang="en-US" sz="2400" dirty="0" err="1">
                <a:latin typeface="Tahoma" panose="020B0604030504040204" pitchFamily="34" charset="0"/>
                <a:ea typeface="Tahoma" panose="020B0604030504040204" pitchFamily="34" charset="0"/>
                <a:cs typeface="Tahoma" panose="020B0604030504040204" pitchFamily="34" charset="0"/>
              </a:rPr>
              <a:t>pixel_type</a:t>
            </a: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unsigned char red;                      </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unsigned char green;</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unsigned char blue;</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 </a:t>
            </a:r>
            <a:r>
              <a:rPr lang="en-US" sz="2400" dirty="0" err="1">
                <a:latin typeface="Tahoma" panose="020B0604030504040204" pitchFamily="34" charset="0"/>
                <a:ea typeface="Tahoma" panose="020B0604030504040204" pitchFamily="34" charset="0"/>
                <a:cs typeface="Tahoma" panose="020B0604030504040204" pitchFamily="34" charset="0"/>
              </a:rPr>
              <a:t>pixel_t</a:t>
            </a: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lnSpc>
                <a:spcPct val="80000"/>
              </a:lnSpc>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spcBef>
                <a:spcPts val="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endParaRPr lang="en-US" sz="2400" i="1" dirty="0">
              <a:solidFill>
                <a:srgbClr val="CC0000"/>
              </a:solidFill>
              <a:latin typeface="Tahoma" panose="020B0604030504040204" pitchFamily="34" charset="0"/>
              <a:ea typeface="Tahoma" panose="020B0604030504040204" pitchFamily="34" charset="0"/>
              <a:cs typeface="Tahoma" panose="020B0604030504040204" pitchFamily="34" charset="0"/>
            </a:endParaRPr>
          </a:p>
        </p:txBody>
      </p:sp>
      <p:cxnSp>
        <p:nvCxnSpPr>
          <p:cNvPr id="10" name="Straight Connector 9"/>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920341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3320AE-E375-4F93-AA3E-D1DDD52246E4}" type="slidenum">
              <a:rPr lang="en-US" smtClean="0"/>
              <a:pPr/>
              <a:t>12</a:t>
            </a:fld>
            <a:endParaRPr lang="en-US"/>
          </a:p>
        </p:txBody>
      </p:sp>
      <p:sp>
        <p:nvSpPr>
          <p:cNvPr id="19459" name="Rectangle 2"/>
          <p:cNvSpPr>
            <a:spLocks noGrp="1" noChangeArrowheads="1"/>
          </p:cNvSpPr>
          <p:nvPr>
            <p:ph type="title"/>
          </p:nvPr>
        </p:nvSpPr>
        <p:spPr>
          <a:xfrm>
            <a:off x="685800" y="2286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Use of </a:t>
            </a:r>
            <a:r>
              <a:rPr lang="en-US" sz="2800" i="1" dirty="0" err="1">
                <a:latin typeface="Tahoma" panose="020B0604030504040204" pitchFamily="34" charset="0"/>
                <a:ea typeface="Tahoma" panose="020B0604030504040204" pitchFamily="34" charset="0"/>
                <a:cs typeface="Tahoma" panose="020B0604030504040204" pitchFamily="34" charset="0"/>
              </a:rPr>
              <a:t>sizeof</a:t>
            </a:r>
            <a:r>
              <a:rPr lang="en-US" sz="2800" i="1" dirty="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 with structures</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19460" name="Rectangle 3"/>
          <p:cNvSpPr>
            <a:spLocks noGrp="1" noChangeArrowheads="1"/>
          </p:cNvSpPr>
          <p:nvPr>
            <p:ph type="body" idx="1"/>
          </p:nvPr>
        </p:nvSpPr>
        <p:spPr>
          <a:xfrm>
            <a:off x="685800" y="1066800"/>
            <a:ext cx="8229600" cy="4343400"/>
          </a:xfrm>
        </p:spPr>
        <p:txBody>
          <a:bodyPr>
            <a:normAutofit/>
          </a:bodyPr>
          <a:lstStyle/>
          <a:p>
            <a:pPr eaLnBrk="1" hangingPunct="1">
              <a:lnSpc>
                <a:spcPct val="90000"/>
              </a:lnSpc>
              <a:spcBef>
                <a:spcPct val="5000"/>
              </a:spcBef>
            </a:pPr>
            <a:r>
              <a:rPr lang="en-US" sz="2400" dirty="0">
                <a:latin typeface="Tahoma" panose="020B0604030504040204" pitchFamily="34" charset="0"/>
                <a:ea typeface="Tahoma" panose="020B0604030504040204" pitchFamily="34" charset="0"/>
                <a:cs typeface="Tahoma" panose="020B0604030504040204" pitchFamily="34" charset="0"/>
              </a:rPr>
              <a:t>The </a:t>
            </a:r>
            <a:r>
              <a:rPr lang="en-US" sz="2400" i="1" dirty="0" err="1">
                <a:solidFill>
                  <a:srgbClr val="FF0000"/>
                </a:solidFill>
                <a:latin typeface="Tahoma" panose="020B0604030504040204" pitchFamily="34" charset="0"/>
                <a:ea typeface="Tahoma" panose="020B0604030504040204" pitchFamily="34" charset="0"/>
                <a:cs typeface="Tahoma" panose="020B0604030504040204" pitchFamily="34" charset="0"/>
              </a:rPr>
              <a:t>sizeof</a:t>
            </a:r>
            <a:r>
              <a:rPr lang="en-US" sz="2400" i="1" dirty="0">
                <a:solidFill>
                  <a:srgbClr val="FF0000"/>
                </a:solidFill>
                <a:latin typeface="Tahoma" panose="020B0604030504040204" pitchFamily="34" charset="0"/>
                <a:ea typeface="Tahoma" panose="020B0604030504040204" pitchFamily="34" charset="0"/>
                <a:cs typeface="Tahoma" panose="020B0604030504040204" pitchFamily="34" charset="0"/>
              </a:rPr>
              <a:t>()</a:t>
            </a:r>
            <a:r>
              <a:rPr lang="en-US" sz="2400" dirty="0">
                <a:latin typeface="Tahoma" panose="020B0604030504040204" pitchFamily="34" charset="0"/>
                <a:ea typeface="Tahoma" panose="020B0604030504040204" pitchFamily="34" charset="0"/>
                <a:cs typeface="Tahoma" panose="020B0604030504040204" pitchFamily="34" charset="0"/>
              </a:rPr>
              <a:t> operator should always be used in dynamic allocation of storage for structured data types and in reading and writing structured data types.  However, it is somewhat easy to do this incorrectly.</a:t>
            </a:r>
          </a:p>
          <a:p>
            <a:pPr lvl="2" eaLnBrk="1" hangingPunct="1">
              <a:lnSpc>
                <a:spcPct val="90000"/>
              </a:lnSpc>
              <a:spcBef>
                <a:spcPct val="5000"/>
              </a:spcBef>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838200"/>
            <a:ext cx="8229600" cy="5715000"/>
          </a:xfrm>
        </p:spPr>
        <p:txBody>
          <a:bodyPr>
            <a:noAutofit/>
          </a:bodyPr>
          <a:lstStyle/>
          <a:p>
            <a:pPr marL="0" indent="0">
              <a:spcAft>
                <a:spcPts val="600"/>
              </a:spcAft>
              <a:buNone/>
            </a:pPr>
            <a:r>
              <a:rPr lang="en-US" sz="2400" dirty="0">
                <a:latin typeface="Tahoma" panose="020B0604030504040204" pitchFamily="34" charset="0"/>
                <a:ea typeface="Tahoma" panose="020B0604030504040204" pitchFamily="34" charset="0"/>
                <a:cs typeface="Tahoma" panose="020B0604030504040204" pitchFamily="34" charset="0"/>
              </a:rPr>
              <a:t>We can declare a pointer to a </a:t>
            </a:r>
            <a:r>
              <a:rPr lang="en-US" sz="2400" dirty="0" err="1">
                <a:latin typeface="Tahoma" panose="020B0604030504040204" pitchFamily="34" charset="0"/>
                <a:ea typeface="Tahoma" panose="020B0604030504040204" pitchFamily="34" charset="0"/>
                <a:cs typeface="Tahoma" panose="020B0604030504040204" pitchFamily="34" charset="0"/>
              </a:rPr>
              <a:t>pixel_t</a:t>
            </a:r>
            <a:r>
              <a:rPr lang="en-US" sz="2400" dirty="0">
                <a:latin typeface="Tahoma" panose="020B0604030504040204" pitchFamily="34" charset="0"/>
                <a:ea typeface="Tahoma" panose="020B0604030504040204" pitchFamily="34" charset="0"/>
                <a:cs typeface="Tahoma" panose="020B0604030504040204" pitchFamily="34" charset="0"/>
              </a:rPr>
              <a:t> in the following manner:</a:t>
            </a:r>
          </a:p>
          <a:p>
            <a:pPr marL="400050" lvl="1" indent="0">
              <a:spcAft>
                <a:spcPts val="600"/>
              </a:spcAft>
              <a:buNone/>
            </a:pPr>
            <a:r>
              <a:rPr lang="en-US" sz="2400" dirty="0" err="1">
                <a:solidFill>
                  <a:srgbClr val="0000CC"/>
                </a:solidFill>
                <a:latin typeface="Tahoma" panose="020B0604030504040204" pitchFamily="34" charset="0"/>
                <a:ea typeface="Tahoma" panose="020B0604030504040204" pitchFamily="34" charset="0"/>
                <a:cs typeface="Tahoma" panose="020B0604030504040204" pitchFamily="34" charset="0"/>
              </a:rPr>
              <a:t>pixel_t</a:t>
            </a:r>
            <a:r>
              <a:rPr lang="en-US" sz="2400" dirty="0">
                <a:solidFill>
                  <a:srgbClr val="0000CC"/>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00CC"/>
                </a:solidFill>
                <a:latin typeface="Tahoma" panose="020B0604030504040204" pitchFamily="34" charset="0"/>
                <a:ea typeface="Tahoma" panose="020B0604030504040204" pitchFamily="34" charset="0"/>
                <a:cs typeface="Tahoma" panose="020B0604030504040204" pitchFamily="34" charset="0"/>
              </a:rPr>
              <a:t>pixptr</a:t>
            </a:r>
            <a:r>
              <a:rPr lang="en-US" sz="2400" dirty="0">
                <a:solidFill>
                  <a:srgbClr val="0000CC"/>
                </a:solidFill>
                <a:latin typeface="Tahoma" panose="020B0604030504040204" pitchFamily="34" charset="0"/>
                <a:ea typeface="Tahoma" panose="020B0604030504040204" pitchFamily="34" charset="0"/>
                <a:cs typeface="Tahoma" panose="020B0604030504040204" pitchFamily="34" charset="0"/>
              </a:rPr>
              <a:t>;</a:t>
            </a:r>
          </a:p>
          <a:p>
            <a:pPr marL="400050" lvl="1" indent="0">
              <a:spcAft>
                <a:spcPts val="600"/>
              </a:spcAft>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spcAft>
                <a:spcPts val="600"/>
              </a:spcAft>
              <a:buNone/>
            </a:pPr>
            <a:r>
              <a:rPr lang="en-US" sz="2400" dirty="0">
                <a:latin typeface="Tahoma" panose="020B0604030504040204" pitchFamily="34" charset="0"/>
                <a:ea typeface="Tahoma" panose="020B0604030504040204" pitchFamily="34" charset="0"/>
                <a:cs typeface="Tahoma" panose="020B0604030504040204" pitchFamily="34" charset="0"/>
              </a:rPr>
              <a:t>We must allocate memory to the pointer before using it.  We can either assign to </a:t>
            </a:r>
            <a:r>
              <a:rPr lang="en-US" sz="2400" dirty="0" err="1">
                <a:latin typeface="Tahoma" panose="020B0604030504040204" pitchFamily="34" charset="0"/>
                <a:ea typeface="Tahoma" panose="020B0604030504040204" pitchFamily="34" charset="0"/>
                <a:cs typeface="Tahoma" panose="020B0604030504040204" pitchFamily="34" charset="0"/>
              </a:rPr>
              <a:t>pixptr</a:t>
            </a:r>
            <a:r>
              <a:rPr lang="en-US" sz="2400" dirty="0">
                <a:latin typeface="Tahoma" panose="020B0604030504040204" pitchFamily="34" charset="0"/>
                <a:ea typeface="Tahoma" panose="020B0604030504040204" pitchFamily="34" charset="0"/>
                <a:cs typeface="Tahoma" panose="020B0604030504040204" pitchFamily="34" charset="0"/>
              </a:rPr>
              <a:t> the address of a </a:t>
            </a:r>
            <a:r>
              <a:rPr lang="en-US" sz="2400" dirty="0" err="1">
                <a:latin typeface="Tahoma" panose="020B0604030504040204" pitchFamily="34" charset="0"/>
                <a:ea typeface="Tahoma" panose="020B0604030504040204" pitchFamily="34" charset="0"/>
                <a:cs typeface="Tahoma" panose="020B0604030504040204" pitchFamily="34" charset="0"/>
              </a:rPr>
              <a:t>pixel_t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struct</a:t>
            </a:r>
            <a:r>
              <a:rPr lang="en-US" sz="2400" dirty="0">
                <a:latin typeface="Tahoma" panose="020B0604030504040204" pitchFamily="34" charset="0"/>
                <a:ea typeface="Tahoma" panose="020B0604030504040204" pitchFamily="34" charset="0"/>
                <a:cs typeface="Tahoma" panose="020B0604030504040204" pitchFamily="34" charset="0"/>
              </a:rPr>
              <a:t> or use </a:t>
            </a:r>
            <a:r>
              <a:rPr lang="en-US" sz="2400" dirty="0" err="1">
                <a:solidFill>
                  <a:srgbClr val="FF0000"/>
                </a:solidFill>
                <a:latin typeface="Tahoma" panose="020B0604030504040204" pitchFamily="34" charset="0"/>
                <a:ea typeface="Tahoma" panose="020B0604030504040204" pitchFamily="34" charset="0"/>
                <a:cs typeface="Tahoma" panose="020B0604030504040204" pitchFamily="34" charset="0"/>
              </a:rPr>
              <a:t>malloc</a:t>
            </a:r>
            <a:r>
              <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to allocate memory:</a:t>
            </a:r>
          </a:p>
          <a:p>
            <a:pPr marL="400050" lvl="1" indent="0">
              <a:spcAft>
                <a:spcPts val="600"/>
              </a:spcAft>
              <a:buNone/>
            </a:pPr>
            <a:r>
              <a:rPr lang="en-US" sz="2400" dirty="0" err="1">
                <a:solidFill>
                  <a:srgbClr val="0000CC"/>
                </a:solidFill>
                <a:latin typeface="Tahoma" panose="020B0604030504040204" pitchFamily="34" charset="0"/>
                <a:ea typeface="Tahoma" panose="020B0604030504040204" pitchFamily="34" charset="0"/>
                <a:cs typeface="Tahoma" panose="020B0604030504040204" pitchFamily="34" charset="0"/>
              </a:rPr>
              <a:t>pixptr</a:t>
            </a:r>
            <a:r>
              <a:rPr lang="en-US" sz="2400" dirty="0">
                <a:solidFill>
                  <a:srgbClr val="0000CC"/>
                </a:solidFill>
                <a:latin typeface="Tahoma" panose="020B0604030504040204" pitchFamily="34" charset="0"/>
                <a:ea typeface="Tahoma" panose="020B0604030504040204" pitchFamily="34" charset="0"/>
                <a:cs typeface="Tahoma" panose="020B0604030504040204" pitchFamily="34" charset="0"/>
              </a:rPr>
              <a:t> = (</a:t>
            </a:r>
            <a:r>
              <a:rPr lang="en-US" sz="2400" dirty="0" err="1">
                <a:solidFill>
                  <a:srgbClr val="0000CC"/>
                </a:solidFill>
                <a:latin typeface="Tahoma" panose="020B0604030504040204" pitchFamily="34" charset="0"/>
                <a:ea typeface="Tahoma" panose="020B0604030504040204" pitchFamily="34" charset="0"/>
                <a:cs typeface="Tahoma" panose="020B0604030504040204" pitchFamily="34" charset="0"/>
              </a:rPr>
              <a:t>pixel_t</a:t>
            </a:r>
            <a:r>
              <a:rPr lang="en-US" sz="2400" dirty="0">
                <a:solidFill>
                  <a:srgbClr val="0000CC"/>
                </a:solidFill>
                <a:latin typeface="Tahoma" panose="020B0604030504040204" pitchFamily="34" charset="0"/>
                <a:ea typeface="Tahoma" panose="020B0604030504040204" pitchFamily="34" charset="0"/>
                <a:cs typeface="Tahoma" panose="020B0604030504040204" pitchFamily="34" charset="0"/>
              </a:rPr>
              <a:t> *)malloc( </a:t>
            </a:r>
            <a:r>
              <a:rPr lang="en-US" sz="2400" dirty="0" err="1">
                <a:solidFill>
                  <a:srgbClr val="0000CC"/>
                </a:solidFill>
                <a:latin typeface="Tahoma" panose="020B0604030504040204" pitchFamily="34" charset="0"/>
                <a:ea typeface="Tahoma" panose="020B0604030504040204" pitchFamily="34" charset="0"/>
                <a:cs typeface="Tahoma" panose="020B0604030504040204" pitchFamily="34" charset="0"/>
              </a:rPr>
              <a:t>sizeof</a:t>
            </a:r>
            <a:r>
              <a:rPr lang="en-US" sz="2400" dirty="0">
                <a:solidFill>
                  <a:srgbClr val="0000CC"/>
                </a:solidFill>
                <a:latin typeface="Tahoma" panose="020B0604030504040204" pitchFamily="34" charset="0"/>
                <a:ea typeface="Tahoma" panose="020B0604030504040204" pitchFamily="34" charset="0"/>
                <a:cs typeface="Tahoma" panose="020B0604030504040204" pitchFamily="34" charset="0"/>
              </a:rPr>
              <a:t>(</a:t>
            </a:r>
            <a:r>
              <a:rPr lang="en-US" sz="2400" dirty="0" err="1">
                <a:solidFill>
                  <a:srgbClr val="0000CC"/>
                </a:solidFill>
                <a:latin typeface="Tahoma" panose="020B0604030504040204" pitchFamily="34" charset="0"/>
                <a:ea typeface="Tahoma" panose="020B0604030504040204" pitchFamily="34" charset="0"/>
                <a:cs typeface="Tahoma" panose="020B0604030504040204" pitchFamily="34" charset="0"/>
              </a:rPr>
              <a:t>pixel_t</a:t>
            </a:r>
            <a:r>
              <a:rPr lang="en-US" sz="2400" dirty="0">
                <a:solidFill>
                  <a:srgbClr val="0000CC"/>
                </a:solidFill>
                <a:latin typeface="Tahoma" panose="020B0604030504040204" pitchFamily="34" charset="0"/>
                <a:ea typeface="Tahoma" panose="020B0604030504040204" pitchFamily="34" charset="0"/>
                <a:cs typeface="Tahoma" panose="020B0604030504040204" pitchFamily="34" charset="0"/>
              </a:rPr>
              <a:t>) );</a:t>
            </a:r>
            <a:endParaRPr lang="en-US" sz="2400" dirty="0">
              <a:latin typeface="Tahoma" panose="020B0604030504040204" pitchFamily="34" charset="0"/>
              <a:ea typeface="Tahoma" panose="020B0604030504040204" pitchFamily="34" charset="0"/>
              <a:cs typeface="Tahoma" panose="020B0604030504040204" pitchFamily="34" charset="0"/>
            </a:endParaRPr>
          </a:p>
        </p:txBody>
      </p:sp>
      <p:cxnSp>
        <p:nvCxnSpPr>
          <p:cNvPr id="3" name="Straight Connector 2"/>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
        <p:nvSpPr>
          <p:cNvPr id="4" name="Rectangle 3"/>
          <p:cNvSpPr/>
          <p:nvPr/>
        </p:nvSpPr>
        <p:spPr>
          <a:xfrm>
            <a:off x="498086" y="226343"/>
            <a:ext cx="4835913" cy="523220"/>
          </a:xfrm>
          <a:prstGeom prst="rect">
            <a:avLst/>
          </a:prstGeom>
        </p:spPr>
        <p:txBody>
          <a:bodyPr wrap="square">
            <a:spAutoFit/>
          </a:bodyPr>
          <a:lstStyle/>
          <a:p>
            <a:r>
              <a:rPr lang="en-US" sz="2800" dirty="0">
                <a:latin typeface="Tahoma" panose="020B0604030504040204" pitchFamily="34" charset="0"/>
                <a:ea typeface="Tahoma" panose="020B0604030504040204" pitchFamily="34" charset="0"/>
                <a:cs typeface="Tahoma" panose="020B0604030504040204" pitchFamily="34" charset="0"/>
              </a:rPr>
              <a:t>Pointers to structures:</a:t>
            </a:r>
          </a:p>
        </p:txBody>
      </p:sp>
    </p:spTree>
    <p:extLst>
      <p:ext uri="{BB962C8B-B14F-4D97-AF65-F5344CB8AC3E}">
        <p14:creationId xmlns:p14="http://schemas.microsoft.com/office/powerpoint/2010/main" val="391469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811118"/>
            <a:ext cx="8458200" cy="5894482"/>
          </a:xfrm>
        </p:spPr>
        <p:txBody>
          <a:bodyPr>
            <a:noAutofit/>
          </a:bodyPr>
          <a:lstStyle/>
          <a:p>
            <a:pPr marL="0" indent="0">
              <a:spcBef>
                <a:spcPts val="1800"/>
              </a:spcBef>
              <a:spcAft>
                <a:spcPts val="400"/>
              </a:spcAft>
              <a:buNone/>
            </a:pPr>
            <a:r>
              <a:rPr lang="en-US" sz="2400" dirty="0">
                <a:latin typeface="Tahoma" panose="020B0604030504040204" pitchFamily="34" charset="0"/>
                <a:ea typeface="Tahoma" panose="020B0604030504040204" pitchFamily="34" charset="0"/>
                <a:cs typeface="Tahoma" panose="020B0604030504040204" pitchFamily="34" charset="0"/>
              </a:rPr>
              <a:t>Declaring a pointer and allocating memory at the same time:</a:t>
            </a:r>
          </a:p>
          <a:p>
            <a:pPr marL="400050" lvl="1" indent="0">
              <a:spcBef>
                <a:spcPts val="600"/>
              </a:spcBef>
              <a:spcAft>
                <a:spcPts val="400"/>
              </a:spcAft>
              <a:buNone/>
            </a:pPr>
            <a:r>
              <a:rPr lang="en-US" sz="2400" dirty="0" err="1">
                <a:solidFill>
                  <a:srgbClr val="0000CC"/>
                </a:solidFill>
                <a:latin typeface="Tahoma" panose="020B0604030504040204" pitchFamily="34" charset="0"/>
                <a:ea typeface="Tahoma" panose="020B0604030504040204" pitchFamily="34" charset="0"/>
                <a:cs typeface="Tahoma" panose="020B0604030504040204" pitchFamily="34" charset="0"/>
              </a:rPr>
              <a:t>pixel_t</a:t>
            </a:r>
            <a:r>
              <a:rPr lang="en-US" sz="2400" dirty="0">
                <a:solidFill>
                  <a:srgbClr val="0000CC"/>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00CC"/>
                </a:solidFill>
                <a:latin typeface="Tahoma" panose="020B0604030504040204" pitchFamily="34" charset="0"/>
                <a:ea typeface="Tahoma" panose="020B0604030504040204" pitchFamily="34" charset="0"/>
                <a:cs typeface="Tahoma" panose="020B0604030504040204" pitchFamily="34" charset="0"/>
              </a:rPr>
              <a:t>pixptr</a:t>
            </a:r>
            <a:r>
              <a:rPr lang="en-US" sz="2400" dirty="0">
                <a:solidFill>
                  <a:srgbClr val="0000CC"/>
                </a:solidFill>
                <a:latin typeface="Tahoma" panose="020B0604030504040204" pitchFamily="34" charset="0"/>
                <a:ea typeface="Tahoma" panose="020B0604030504040204" pitchFamily="34" charset="0"/>
                <a:cs typeface="Tahoma" panose="020B0604030504040204" pitchFamily="34" charset="0"/>
              </a:rPr>
              <a:t> = (</a:t>
            </a:r>
            <a:r>
              <a:rPr lang="en-US" sz="2400" dirty="0" err="1">
                <a:solidFill>
                  <a:srgbClr val="0000CC"/>
                </a:solidFill>
                <a:latin typeface="Tahoma" panose="020B0604030504040204" pitchFamily="34" charset="0"/>
                <a:ea typeface="Tahoma" panose="020B0604030504040204" pitchFamily="34" charset="0"/>
                <a:cs typeface="Tahoma" panose="020B0604030504040204" pitchFamily="34" charset="0"/>
              </a:rPr>
              <a:t>pixel_t</a:t>
            </a:r>
            <a:r>
              <a:rPr lang="en-US" sz="2400" dirty="0">
                <a:solidFill>
                  <a:srgbClr val="0000CC"/>
                </a:solidFill>
                <a:latin typeface="Tahoma" panose="020B0604030504040204" pitchFamily="34" charset="0"/>
                <a:ea typeface="Tahoma" panose="020B0604030504040204" pitchFamily="34" charset="0"/>
                <a:cs typeface="Tahoma" panose="020B0604030504040204" pitchFamily="34" charset="0"/>
              </a:rPr>
              <a:t> *)malloc( </a:t>
            </a:r>
            <a:r>
              <a:rPr lang="en-US" sz="2400" dirty="0" err="1">
                <a:solidFill>
                  <a:srgbClr val="0000CC"/>
                </a:solidFill>
                <a:latin typeface="Tahoma" panose="020B0604030504040204" pitchFamily="34" charset="0"/>
                <a:ea typeface="Tahoma" panose="020B0604030504040204" pitchFamily="34" charset="0"/>
                <a:cs typeface="Tahoma" panose="020B0604030504040204" pitchFamily="34" charset="0"/>
              </a:rPr>
              <a:t>sizeof</a:t>
            </a:r>
            <a:r>
              <a:rPr lang="en-US" sz="2400" dirty="0">
                <a:solidFill>
                  <a:srgbClr val="0000CC"/>
                </a:solidFill>
                <a:latin typeface="Tahoma" panose="020B0604030504040204" pitchFamily="34" charset="0"/>
                <a:ea typeface="Tahoma" panose="020B0604030504040204" pitchFamily="34" charset="0"/>
                <a:cs typeface="Tahoma" panose="020B0604030504040204" pitchFamily="34" charset="0"/>
              </a:rPr>
              <a:t>(</a:t>
            </a:r>
            <a:r>
              <a:rPr lang="en-US" sz="2400" dirty="0" err="1">
                <a:solidFill>
                  <a:srgbClr val="0000CC"/>
                </a:solidFill>
                <a:latin typeface="Tahoma" panose="020B0604030504040204" pitchFamily="34" charset="0"/>
                <a:ea typeface="Tahoma" panose="020B0604030504040204" pitchFamily="34" charset="0"/>
                <a:cs typeface="Tahoma" panose="020B0604030504040204" pitchFamily="34" charset="0"/>
              </a:rPr>
              <a:t>pixel_t</a:t>
            </a:r>
            <a:r>
              <a:rPr lang="en-US" sz="2400" dirty="0">
                <a:solidFill>
                  <a:srgbClr val="0000CC"/>
                </a:solidFill>
                <a:latin typeface="Tahoma" panose="020B0604030504040204" pitchFamily="34" charset="0"/>
                <a:ea typeface="Tahoma" panose="020B0604030504040204" pitchFamily="34" charset="0"/>
                <a:cs typeface="Tahoma" panose="020B0604030504040204" pitchFamily="34" charset="0"/>
              </a:rPr>
              <a:t>) );</a:t>
            </a:r>
          </a:p>
          <a:p>
            <a:pPr marL="400050" lvl="1" indent="0">
              <a:spcBef>
                <a:spcPts val="600"/>
              </a:spcBef>
              <a:spcAft>
                <a:spcPts val="400"/>
              </a:spcAft>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spcAft>
                <a:spcPts val="600"/>
              </a:spcAft>
              <a:buNone/>
            </a:pPr>
            <a:r>
              <a:rPr lang="en-US" sz="2400" dirty="0">
                <a:latin typeface="Tahoma" panose="020B0604030504040204" pitchFamily="34" charset="0"/>
                <a:ea typeface="Tahoma" panose="020B0604030504040204" pitchFamily="34" charset="0"/>
                <a:cs typeface="Tahoma" panose="020B0604030504040204" pitchFamily="34" charset="0"/>
              </a:rPr>
              <a:t>To set or reference components of the </a:t>
            </a:r>
            <a:r>
              <a:rPr lang="en-US" sz="2400" dirty="0" err="1">
                <a:latin typeface="Tahoma" panose="020B0604030504040204" pitchFamily="34" charset="0"/>
                <a:ea typeface="Tahoma" panose="020B0604030504040204" pitchFamily="34" charset="0"/>
                <a:cs typeface="Tahoma" panose="020B0604030504040204" pitchFamily="34" charset="0"/>
              </a:rPr>
              <a:t>pixptr</a:t>
            </a:r>
            <a:r>
              <a:rPr lang="en-US" sz="2400" dirty="0">
                <a:latin typeface="Tahoma" panose="020B0604030504040204" pitchFamily="34" charset="0"/>
                <a:ea typeface="Tahoma" panose="020B0604030504040204" pitchFamily="34" charset="0"/>
                <a:cs typeface="Tahoma" panose="020B0604030504040204" pitchFamily="34" charset="0"/>
              </a:rPr>
              <a:t>, we can use:</a:t>
            </a:r>
          </a:p>
          <a:p>
            <a:pPr marL="400050" lvl="1" indent="0">
              <a:spcBef>
                <a:spcPts val="0"/>
              </a:spcBef>
              <a:buNone/>
            </a:pPr>
            <a:r>
              <a:rPr lang="en-US" sz="2400" dirty="0">
                <a:solidFill>
                  <a:srgbClr val="4309E7"/>
                </a:solidFill>
                <a:latin typeface="Tahoma" panose="020B0604030504040204" pitchFamily="34" charset="0"/>
                <a:ea typeface="Tahoma" panose="020B0604030504040204" pitchFamily="34" charset="0"/>
                <a:cs typeface="Tahoma" panose="020B0604030504040204" pitchFamily="34" charset="0"/>
              </a:rPr>
              <a:t>(*</a:t>
            </a:r>
            <a:r>
              <a:rPr lang="en-US" sz="2400" dirty="0" err="1">
                <a:solidFill>
                  <a:srgbClr val="4309E7"/>
                </a:solidFill>
                <a:latin typeface="Tahoma" panose="020B0604030504040204" pitchFamily="34" charset="0"/>
                <a:ea typeface="Tahoma" panose="020B0604030504040204" pitchFamily="34" charset="0"/>
                <a:cs typeface="Tahoma" panose="020B0604030504040204" pitchFamily="34" charset="0"/>
              </a:rPr>
              <a:t>pixptr</a:t>
            </a:r>
            <a:r>
              <a:rPr lang="en-US" sz="2400" dirty="0">
                <a:solidFill>
                  <a:srgbClr val="4309E7"/>
                </a:solidFill>
                <a:latin typeface="Tahoma" panose="020B0604030504040204" pitchFamily="34" charset="0"/>
                <a:ea typeface="Tahoma" panose="020B0604030504040204" pitchFamily="34" charset="0"/>
                <a:cs typeface="Tahoma" panose="020B0604030504040204" pitchFamily="34" charset="0"/>
              </a:rPr>
              <a:t>).red = 250;     // make *</a:t>
            </a:r>
            <a:r>
              <a:rPr lang="en-US" sz="2400" dirty="0" err="1">
                <a:solidFill>
                  <a:srgbClr val="4309E7"/>
                </a:solidFill>
                <a:latin typeface="Tahoma" panose="020B0604030504040204" pitchFamily="34" charset="0"/>
                <a:ea typeface="Tahoma" panose="020B0604030504040204" pitchFamily="34" charset="0"/>
                <a:cs typeface="Tahoma" panose="020B0604030504040204" pitchFamily="34" charset="0"/>
              </a:rPr>
              <a:t>pixptr</a:t>
            </a:r>
            <a:r>
              <a:rPr lang="en-US" sz="2400" dirty="0">
                <a:solidFill>
                  <a:srgbClr val="4309E7"/>
                </a:solidFill>
                <a:latin typeface="Tahoma" panose="020B0604030504040204" pitchFamily="34" charset="0"/>
                <a:ea typeface="Tahoma" panose="020B0604030504040204" pitchFamily="34" charset="0"/>
                <a:cs typeface="Tahoma" panose="020B0604030504040204" pitchFamily="34" charset="0"/>
              </a:rPr>
              <a:t> magenta</a:t>
            </a:r>
          </a:p>
          <a:p>
            <a:pPr marL="400050" lvl="1" indent="0">
              <a:spcBef>
                <a:spcPts val="0"/>
              </a:spcBef>
              <a:buNone/>
            </a:pPr>
            <a:r>
              <a:rPr lang="en-US" sz="2400" dirty="0">
                <a:solidFill>
                  <a:srgbClr val="4309E7"/>
                </a:solidFill>
                <a:latin typeface="Tahoma" panose="020B0604030504040204" pitchFamily="34" charset="0"/>
                <a:ea typeface="Tahoma" panose="020B0604030504040204" pitchFamily="34" charset="0"/>
                <a:cs typeface="Tahoma" panose="020B0604030504040204" pitchFamily="34" charset="0"/>
              </a:rPr>
              <a:t>(*</a:t>
            </a:r>
            <a:r>
              <a:rPr lang="en-US" sz="2400" dirty="0" err="1">
                <a:solidFill>
                  <a:srgbClr val="4309E7"/>
                </a:solidFill>
                <a:latin typeface="Tahoma" panose="020B0604030504040204" pitchFamily="34" charset="0"/>
                <a:ea typeface="Tahoma" panose="020B0604030504040204" pitchFamily="34" charset="0"/>
                <a:cs typeface="Tahoma" panose="020B0604030504040204" pitchFamily="34" charset="0"/>
              </a:rPr>
              <a:t>pixptr</a:t>
            </a:r>
            <a:r>
              <a:rPr lang="en-US" sz="2400" dirty="0">
                <a:solidFill>
                  <a:srgbClr val="4309E7"/>
                </a:solidFill>
                <a:latin typeface="Tahoma" panose="020B0604030504040204" pitchFamily="34" charset="0"/>
                <a:ea typeface="Tahoma" panose="020B0604030504040204" pitchFamily="34" charset="0"/>
                <a:cs typeface="Tahoma" panose="020B0604030504040204" pitchFamily="34" charset="0"/>
              </a:rPr>
              <a:t>).green = 0;</a:t>
            </a:r>
          </a:p>
          <a:p>
            <a:pPr marL="400050" lvl="1" indent="0">
              <a:spcBef>
                <a:spcPts val="0"/>
              </a:spcBef>
              <a:buNone/>
            </a:pPr>
            <a:r>
              <a:rPr lang="en-US" sz="2400" dirty="0">
                <a:solidFill>
                  <a:srgbClr val="4309E7"/>
                </a:solidFill>
                <a:latin typeface="Tahoma" panose="020B0604030504040204" pitchFamily="34" charset="0"/>
                <a:ea typeface="Tahoma" panose="020B0604030504040204" pitchFamily="34" charset="0"/>
                <a:cs typeface="Tahoma" panose="020B0604030504040204" pitchFamily="34" charset="0"/>
              </a:rPr>
              <a:t>(*</a:t>
            </a:r>
            <a:r>
              <a:rPr lang="en-US" sz="2400" dirty="0" err="1">
                <a:solidFill>
                  <a:srgbClr val="4309E7"/>
                </a:solidFill>
                <a:latin typeface="Tahoma" panose="020B0604030504040204" pitchFamily="34" charset="0"/>
                <a:ea typeface="Tahoma" panose="020B0604030504040204" pitchFamily="34" charset="0"/>
                <a:cs typeface="Tahoma" panose="020B0604030504040204" pitchFamily="34" charset="0"/>
              </a:rPr>
              <a:t>pixptr</a:t>
            </a:r>
            <a:r>
              <a:rPr lang="en-US" sz="2400" dirty="0">
                <a:solidFill>
                  <a:srgbClr val="4309E7"/>
                </a:solidFill>
                <a:latin typeface="Tahoma" panose="020B0604030504040204" pitchFamily="34" charset="0"/>
                <a:ea typeface="Tahoma" panose="020B0604030504040204" pitchFamily="34" charset="0"/>
                <a:cs typeface="Tahoma" panose="020B0604030504040204" pitchFamily="34" charset="0"/>
              </a:rPr>
              <a:t>).blue = 250;</a:t>
            </a:r>
          </a:p>
        </p:txBody>
      </p:sp>
      <p:cxnSp>
        <p:nvCxnSpPr>
          <p:cNvPr id="3" name="Straight Connector 2"/>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
        <p:nvSpPr>
          <p:cNvPr id="4" name="Rectangle 3"/>
          <p:cNvSpPr/>
          <p:nvPr/>
        </p:nvSpPr>
        <p:spPr>
          <a:xfrm>
            <a:off x="457200" y="163684"/>
            <a:ext cx="4835913" cy="584775"/>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Pointers to structures:</a:t>
            </a:r>
          </a:p>
        </p:txBody>
      </p:sp>
    </p:spTree>
    <p:extLst>
      <p:ext uri="{BB962C8B-B14F-4D97-AF65-F5344CB8AC3E}">
        <p14:creationId xmlns:p14="http://schemas.microsoft.com/office/powerpoint/2010/main" val="2555316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811118"/>
            <a:ext cx="8458200" cy="5894482"/>
          </a:xfrm>
        </p:spPr>
        <p:txBody>
          <a:bodyPr>
            <a:noAutofit/>
          </a:bodyPr>
          <a:lstStyle/>
          <a:p>
            <a:pPr marL="0" indent="0">
              <a:spcBef>
                <a:spcPts val="1800"/>
              </a:spcBef>
              <a:buNone/>
            </a:pPr>
            <a:r>
              <a:rPr lang="en-US" sz="2400" dirty="0">
                <a:latin typeface="Tahoma" panose="020B0604030504040204" pitchFamily="34" charset="0"/>
                <a:ea typeface="Tahoma" panose="020B0604030504040204" pitchFamily="34" charset="0"/>
                <a:cs typeface="Tahoma" panose="020B0604030504040204" pitchFamily="34" charset="0"/>
              </a:rPr>
              <a:t>An </a:t>
            </a:r>
            <a:r>
              <a:rPr lang="en-US" sz="2400" dirty="0" err="1">
                <a:latin typeface="Tahoma" panose="020B0604030504040204" pitchFamily="34" charset="0"/>
                <a:ea typeface="Tahoma" panose="020B0604030504040204" pitchFamily="34" charset="0"/>
                <a:cs typeface="Tahoma" panose="020B0604030504040204" pitchFamily="34" charset="0"/>
              </a:rPr>
              <a:t>alteranative</a:t>
            </a:r>
            <a:r>
              <a:rPr lang="en-US" sz="2400" dirty="0">
                <a:latin typeface="Tahoma" panose="020B0604030504040204" pitchFamily="34" charset="0"/>
                <a:ea typeface="Tahoma" panose="020B0604030504040204" pitchFamily="34" charset="0"/>
                <a:cs typeface="Tahoma" panose="020B0604030504040204" pitchFamily="34" charset="0"/>
              </a:rPr>
              <a:t> “short hand” notation has evolved for accessing elements of structures through a pointer:</a:t>
            </a:r>
          </a:p>
          <a:p>
            <a:pPr marL="400050" lvl="1" indent="0">
              <a:spcBef>
                <a:spcPts val="600"/>
              </a:spcBef>
              <a:buNone/>
            </a:pPr>
            <a:r>
              <a:rPr lang="en-US" sz="2400" dirty="0" err="1">
                <a:solidFill>
                  <a:srgbClr val="4309E7"/>
                </a:solidFill>
                <a:latin typeface="Tahoma" panose="020B0604030504040204" pitchFamily="34" charset="0"/>
                <a:ea typeface="Tahoma" panose="020B0604030504040204" pitchFamily="34" charset="0"/>
                <a:cs typeface="Tahoma" panose="020B0604030504040204" pitchFamily="34" charset="0"/>
              </a:rPr>
              <a:t>pixptr</a:t>
            </a:r>
            <a:r>
              <a:rPr lang="en-US" sz="2400" dirty="0">
                <a:solidFill>
                  <a:srgbClr val="4309E7"/>
                </a:solidFill>
                <a:latin typeface="Tahoma" panose="020B0604030504040204" pitchFamily="34" charset="0"/>
                <a:ea typeface="Tahoma" panose="020B0604030504040204" pitchFamily="34" charset="0"/>
                <a:cs typeface="Tahoma" panose="020B0604030504040204" pitchFamily="34" charset="0"/>
              </a:rPr>
              <a:t>-&gt;red = 0; </a:t>
            </a:r>
          </a:p>
          <a:p>
            <a:pPr marL="400050" lvl="1" indent="0">
              <a:spcBef>
                <a:spcPts val="600"/>
              </a:spcBef>
              <a:buNone/>
            </a:pPr>
            <a:r>
              <a:rPr lang="en-US" sz="2400" dirty="0" err="1">
                <a:solidFill>
                  <a:srgbClr val="4309E7"/>
                </a:solidFill>
                <a:latin typeface="Tahoma" panose="020B0604030504040204" pitchFamily="34" charset="0"/>
                <a:ea typeface="Tahoma" panose="020B0604030504040204" pitchFamily="34" charset="0"/>
                <a:cs typeface="Tahoma" panose="020B0604030504040204" pitchFamily="34" charset="0"/>
              </a:rPr>
              <a:t>pixptr</a:t>
            </a:r>
            <a:r>
              <a:rPr lang="en-US" sz="2400" dirty="0">
                <a:solidFill>
                  <a:srgbClr val="4309E7"/>
                </a:solidFill>
                <a:latin typeface="Tahoma" panose="020B0604030504040204" pitchFamily="34" charset="0"/>
                <a:ea typeface="Tahoma" panose="020B0604030504040204" pitchFamily="34" charset="0"/>
                <a:cs typeface="Tahoma" panose="020B0604030504040204" pitchFamily="34" charset="0"/>
              </a:rPr>
              <a:t>-&gt;green = 250;</a:t>
            </a:r>
          </a:p>
          <a:p>
            <a:pPr marL="400050" lvl="1" indent="0">
              <a:spcBef>
                <a:spcPts val="600"/>
              </a:spcBef>
              <a:buNone/>
            </a:pPr>
            <a:r>
              <a:rPr lang="en-US" sz="2400" dirty="0" err="1">
                <a:solidFill>
                  <a:srgbClr val="4309E7"/>
                </a:solidFill>
                <a:latin typeface="Tahoma" panose="020B0604030504040204" pitchFamily="34" charset="0"/>
                <a:ea typeface="Tahoma" panose="020B0604030504040204" pitchFamily="34" charset="0"/>
                <a:cs typeface="Tahoma" panose="020B0604030504040204" pitchFamily="34" charset="0"/>
              </a:rPr>
              <a:t>pixptr</a:t>
            </a:r>
            <a:r>
              <a:rPr lang="en-US" sz="2400" dirty="0">
                <a:solidFill>
                  <a:srgbClr val="4309E7"/>
                </a:solidFill>
                <a:latin typeface="Tahoma" panose="020B0604030504040204" pitchFamily="34" charset="0"/>
                <a:ea typeface="Tahoma" panose="020B0604030504040204" pitchFamily="34" charset="0"/>
                <a:cs typeface="Tahoma" panose="020B0604030504040204" pitchFamily="34" charset="0"/>
              </a:rPr>
              <a:t>-&gt;blue = 250;</a:t>
            </a:r>
          </a:p>
          <a:p>
            <a:pPr marL="0" indent="0">
              <a:spcBef>
                <a:spcPts val="1800"/>
              </a:spcBef>
              <a:buNone/>
            </a:pPr>
            <a:r>
              <a:rPr lang="en-US" sz="2400" dirty="0">
                <a:latin typeface="Tahoma" panose="020B0604030504040204" pitchFamily="34" charset="0"/>
                <a:ea typeface="Tahoma" panose="020B0604030504040204" pitchFamily="34" charset="0"/>
                <a:cs typeface="Tahoma" panose="020B0604030504040204" pitchFamily="34" charset="0"/>
              </a:rPr>
              <a:t>This shorthand form is almost universally used.</a:t>
            </a:r>
          </a:p>
        </p:txBody>
      </p:sp>
      <p:cxnSp>
        <p:nvCxnSpPr>
          <p:cNvPr id="3" name="Straight Connector 2"/>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
        <p:nvSpPr>
          <p:cNvPr id="4" name="Rectangle 3"/>
          <p:cNvSpPr/>
          <p:nvPr/>
        </p:nvSpPr>
        <p:spPr>
          <a:xfrm>
            <a:off x="498086" y="226343"/>
            <a:ext cx="4835913" cy="584775"/>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Pointers to structures:</a:t>
            </a:r>
          </a:p>
        </p:txBody>
      </p:sp>
    </p:spTree>
    <p:extLst>
      <p:ext uri="{BB962C8B-B14F-4D97-AF65-F5344CB8AC3E}">
        <p14:creationId xmlns:p14="http://schemas.microsoft.com/office/powerpoint/2010/main" val="3356541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98086" y="1145258"/>
            <a:ext cx="8417314" cy="5560342"/>
          </a:xfrm>
        </p:spPr>
        <p:txBody>
          <a:bodyPr>
            <a:noAutofit/>
          </a:bodyPr>
          <a:lstStyle/>
          <a:p>
            <a:pPr>
              <a:spcBef>
                <a:spcPts val="1800"/>
              </a:spcBef>
            </a:pPr>
            <a:r>
              <a:rPr lang="en-US" sz="2400" dirty="0">
                <a:latin typeface="Tahoma" panose="020B0604030504040204" pitchFamily="34" charset="0"/>
                <a:ea typeface="Tahoma" panose="020B0604030504040204" pitchFamily="34" charset="0"/>
                <a:cs typeface="Tahoma" panose="020B0604030504040204" pitchFamily="34" charset="0"/>
              </a:rPr>
              <a:t>A structure can contain a pointer to a data object that is allocated elsewhere.</a:t>
            </a:r>
          </a:p>
          <a:p>
            <a:pPr lvl="1">
              <a:spcBef>
                <a:spcPts val="1800"/>
              </a:spcBef>
            </a:pPr>
            <a:r>
              <a:rPr lang="en-US" sz="2400" dirty="0">
                <a:latin typeface="Tahoma" panose="020B0604030504040204" pitchFamily="34" charset="0"/>
                <a:ea typeface="Tahoma" panose="020B0604030504040204" pitchFamily="34" charset="0"/>
                <a:cs typeface="Tahoma" panose="020B0604030504040204" pitchFamily="34" charset="0"/>
              </a:rPr>
              <a:t>Assignment operator for this type of struct will copy a pointer member without copying the object to which the pointer points = = &gt; </a:t>
            </a:r>
            <a:r>
              <a:rPr lang="en-US" sz="2400" b="1" dirty="0">
                <a:latin typeface="Tahoma" panose="020B0604030504040204" pitchFamily="34" charset="0"/>
                <a:ea typeface="Tahoma" panose="020B0604030504040204" pitchFamily="34" charset="0"/>
                <a:cs typeface="Tahoma" panose="020B0604030504040204" pitchFamily="34" charset="0"/>
              </a:rPr>
              <a:t>“shallow copy”</a:t>
            </a:r>
          </a:p>
          <a:p>
            <a:pPr lvl="1">
              <a:spcBef>
                <a:spcPts val="1800"/>
              </a:spcBef>
            </a:pPr>
            <a:r>
              <a:rPr lang="en-US" sz="2400" dirty="0">
                <a:latin typeface="Tahoma" panose="020B0604030504040204" pitchFamily="34" charset="0"/>
                <a:ea typeface="Tahoma" panose="020B0604030504040204" pitchFamily="34" charset="0"/>
                <a:cs typeface="Tahoma" panose="020B0604030504040204" pitchFamily="34" charset="0"/>
              </a:rPr>
              <a:t>If you want the object copied rather than the pointer to the object, you must allocate space for the new object and then copy the values = = &gt; </a:t>
            </a:r>
            <a:r>
              <a:rPr lang="en-US" sz="2400" b="1" dirty="0">
                <a:latin typeface="Tahoma" panose="020B0604030504040204" pitchFamily="34" charset="0"/>
                <a:ea typeface="Tahoma" panose="020B0604030504040204" pitchFamily="34" charset="0"/>
                <a:cs typeface="Tahoma" panose="020B0604030504040204" pitchFamily="34" charset="0"/>
              </a:rPr>
              <a:t>“deep copy”</a:t>
            </a:r>
          </a:p>
          <a:p>
            <a:pPr>
              <a:spcBef>
                <a:spcPts val="1800"/>
              </a:spcBef>
            </a:pPr>
            <a:r>
              <a:rPr lang="en-US" sz="2400" dirty="0">
                <a:latin typeface="Tahoma" panose="020B0604030504040204" pitchFamily="34" charset="0"/>
                <a:ea typeface="Tahoma" panose="020B0604030504040204" pitchFamily="34" charset="0"/>
                <a:cs typeface="Tahoma" panose="020B0604030504040204" pitchFamily="34" charset="0"/>
              </a:rPr>
              <a:t>A structure can contain a pointer of the same type of structure (this is called a self-referential struct) and can be used to build linked lists, trees, etc.</a:t>
            </a:r>
          </a:p>
        </p:txBody>
      </p:sp>
      <p:cxnSp>
        <p:nvCxnSpPr>
          <p:cNvPr id="3" name="Straight Connector 2"/>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
        <p:nvSpPr>
          <p:cNvPr id="4" name="Rectangle 3"/>
          <p:cNvSpPr/>
          <p:nvPr/>
        </p:nvSpPr>
        <p:spPr>
          <a:xfrm>
            <a:off x="498086" y="226343"/>
            <a:ext cx="6359914" cy="584775"/>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Structures containing pointers:</a:t>
            </a:r>
          </a:p>
        </p:txBody>
      </p:sp>
    </p:spTree>
    <p:extLst>
      <p:ext uri="{BB962C8B-B14F-4D97-AF65-F5344CB8AC3E}">
        <p14:creationId xmlns:p14="http://schemas.microsoft.com/office/powerpoint/2010/main" val="2849368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E22C708-6DE2-467B-A32B-8DA623A312EA}" type="slidenum">
              <a:rPr lang="en-US" smtClean="0"/>
              <a:pPr/>
              <a:t>17</a:t>
            </a:fld>
            <a:endParaRPr lang="en-US"/>
          </a:p>
        </p:txBody>
      </p:sp>
      <p:sp>
        <p:nvSpPr>
          <p:cNvPr id="33795" name="Rectangle 2"/>
          <p:cNvSpPr>
            <a:spLocks noGrp="1" noChangeArrowheads="1"/>
          </p:cNvSpPr>
          <p:nvPr>
            <p:ph type="title"/>
          </p:nvPr>
        </p:nvSpPr>
        <p:spPr>
          <a:xfrm>
            <a:off x="762000" y="1524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Structures containing structures</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33796" name="Rectangle 3"/>
          <p:cNvSpPr>
            <a:spLocks noGrp="1" noChangeArrowheads="1"/>
          </p:cNvSpPr>
          <p:nvPr>
            <p:ph type="body" idx="1"/>
          </p:nvPr>
        </p:nvSpPr>
        <p:spPr>
          <a:xfrm>
            <a:off x="838200" y="838200"/>
            <a:ext cx="8229600" cy="4343400"/>
          </a:xfrm>
        </p:spPr>
        <p:txBody>
          <a:bodyPr>
            <a:normAutofit/>
          </a:bodyPr>
          <a:lstStyle/>
          <a:p>
            <a:pPr eaLnBrk="1" hangingPunct="1">
              <a:spcBef>
                <a:spcPct val="500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It is common for structures to contain elements which are themselves structures or arrays of structures.  In these cases, the structure definitions should appear in "inside-out" order.</a:t>
            </a:r>
          </a:p>
          <a:p>
            <a:pPr eaLnBrk="1" hangingPunct="1">
              <a:spcBef>
                <a:spcPct val="500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This is done to comply with the usual rule of not referencing a name before it is defined.</a:t>
            </a: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01B6697-55DC-4966-97FF-250106E2448D}" type="slidenum">
              <a:rPr lang="en-US" smtClean="0"/>
              <a:pPr/>
              <a:t>18</a:t>
            </a:fld>
            <a:endParaRPr lang="en-US"/>
          </a:p>
        </p:txBody>
      </p:sp>
      <p:sp>
        <p:nvSpPr>
          <p:cNvPr id="34819" name="Rectangle 2"/>
          <p:cNvSpPr>
            <a:spLocks noGrp="1" noChangeArrowheads="1"/>
          </p:cNvSpPr>
          <p:nvPr>
            <p:ph type="title"/>
          </p:nvPr>
        </p:nvSpPr>
        <p:spPr>
          <a:xfrm>
            <a:off x="647700" y="2286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Structures containing structures</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34820" name="Rectangle 3"/>
          <p:cNvSpPr>
            <a:spLocks noGrp="1" noChangeArrowheads="1"/>
          </p:cNvSpPr>
          <p:nvPr>
            <p:ph type="body" idx="1"/>
          </p:nvPr>
        </p:nvSpPr>
        <p:spPr>
          <a:xfrm>
            <a:off x="762000" y="990599"/>
            <a:ext cx="8229600" cy="5410199"/>
          </a:xfrm>
        </p:spPr>
        <p:txBody>
          <a:bodyPr>
            <a:normAutofit/>
          </a:bodyPr>
          <a:lstStyle/>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typedef struct </a:t>
            </a:r>
            <a:r>
              <a:rPr lang="en-US" sz="2400" dirty="0" err="1">
                <a:latin typeface="Tahoma" panose="020B0604030504040204" pitchFamily="34" charset="0"/>
                <a:ea typeface="Tahoma" panose="020B0604030504040204" pitchFamily="34" charset="0"/>
                <a:cs typeface="Tahoma" panose="020B0604030504040204" pitchFamily="34" charset="0"/>
              </a:rPr>
              <a:t>dateType</a:t>
            </a: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int</a:t>
            </a:r>
            <a:r>
              <a:rPr lang="en-US" sz="2400" dirty="0">
                <a:latin typeface="Tahoma" panose="020B0604030504040204" pitchFamily="34" charset="0"/>
                <a:ea typeface="Tahoma" panose="020B0604030504040204" pitchFamily="34" charset="0"/>
                <a:cs typeface="Tahoma" panose="020B0604030504040204" pitchFamily="34" charset="0"/>
              </a:rPr>
              <a:t> month;</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int</a:t>
            </a:r>
            <a:r>
              <a:rPr lang="en-US" sz="2400" dirty="0">
                <a:latin typeface="Tahoma" panose="020B0604030504040204" pitchFamily="34" charset="0"/>
                <a:ea typeface="Tahoma" panose="020B0604030504040204" pitchFamily="34" charset="0"/>
                <a:cs typeface="Tahoma" panose="020B0604030504040204" pitchFamily="34" charset="0"/>
              </a:rPr>
              <a:t> day;</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int</a:t>
            </a:r>
            <a:r>
              <a:rPr lang="en-US" sz="2400" dirty="0">
                <a:latin typeface="Tahoma" panose="020B0604030504040204" pitchFamily="34" charset="0"/>
                <a:ea typeface="Tahoma" panose="020B0604030504040204" pitchFamily="34" charset="0"/>
                <a:cs typeface="Tahoma" panose="020B0604030504040204" pitchFamily="34" charset="0"/>
              </a:rPr>
              <a:t> year;</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date_t</a:t>
            </a:r>
            <a:r>
              <a:rPr lang="en-US" sz="2400" dirty="0">
                <a:latin typeface="Tahoma" panose="020B0604030504040204" pitchFamily="34" charset="0"/>
                <a:ea typeface="Tahoma" panose="020B0604030504040204" pitchFamily="34" charset="0"/>
                <a:cs typeface="Tahoma" panose="020B0604030504040204" pitchFamily="34" charset="0"/>
              </a:rPr>
              <a:t>;</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spcBef>
                <a:spcPct val="5000"/>
              </a:spcBef>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typedef struct </a:t>
            </a:r>
            <a:r>
              <a:rPr lang="en-US" sz="2400" dirty="0" err="1">
                <a:latin typeface="Tahoma" panose="020B0604030504040204" pitchFamily="34" charset="0"/>
                <a:ea typeface="Tahoma" panose="020B0604030504040204" pitchFamily="34" charset="0"/>
                <a:cs typeface="Tahoma" panose="020B0604030504040204" pitchFamily="34" charset="0"/>
              </a:rPr>
              <a:t>nameType</a:t>
            </a: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char *</a:t>
            </a:r>
            <a:r>
              <a:rPr lang="en-US" sz="2400" dirty="0" err="1">
                <a:latin typeface="Tahoma" panose="020B0604030504040204" pitchFamily="34" charset="0"/>
                <a:ea typeface="Tahoma" panose="020B0604030504040204" pitchFamily="34" charset="0"/>
                <a:cs typeface="Tahoma" panose="020B0604030504040204" pitchFamily="34" charset="0"/>
              </a:rPr>
              <a:t>firstname</a:t>
            </a:r>
            <a:r>
              <a:rPr lang="en-US" sz="2400" dirty="0">
                <a:latin typeface="Tahoma" panose="020B0604030504040204" pitchFamily="34" charset="0"/>
                <a:ea typeface="Tahoma" panose="020B0604030504040204" pitchFamily="34" charset="0"/>
                <a:cs typeface="Tahoma" panose="020B0604030504040204" pitchFamily="34" charset="0"/>
              </a:rPr>
              <a:t>;</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char mi[2];</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char *</a:t>
            </a:r>
            <a:r>
              <a:rPr lang="en-US" sz="2400" dirty="0" err="1">
                <a:latin typeface="Tahoma" panose="020B0604030504040204" pitchFamily="34" charset="0"/>
                <a:ea typeface="Tahoma" panose="020B0604030504040204" pitchFamily="34" charset="0"/>
                <a:cs typeface="Tahoma" panose="020B0604030504040204" pitchFamily="34" charset="0"/>
              </a:rPr>
              <a:t>lastname</a:t>
            </a:r>
            <a:r>
              <a:rPr lang="en-US" sz="2400" dirty="0">
                <a:latin typeface="Tahoma" panose="020B0604030504040204" pitchFamily="34" charset="0"/>
                <a:ea typeface="Tahoma" panose="020B0604030504040204" pitchFamily="34" charset="0"/>
                <a:cs typeface="Tahoma" panose="020B0604030504040204" pitchFamily="34" charset="0"/>
              </a:rPr>
              <a:t>;</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name_t</a:t>
            </a:r>
            <a:r>
              <a:rPr lang="en-US" sz="2400" dirty="0">
                <a:latin typeface="Tahoma" panose="020B0604030504040204" pitchFamily="34" charset="0"/>
                <a:ea typeface="Tahoma" panose="020B0604030504040204" pitchFamily="34" charset="0"/>
                <a:cs typeface="Tahoma" panose="020B0604030504040204" pitchFamily="34" charset="0"/>
              </a:rPr>
              <a:t>;</a:t>
            </a: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827113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01B6697-55DC-4966-97FF-250106E2448D}" type="slidenum">
              <a:rPr lang="en-US" smtClean="0"/>
              <a:pPr/>
              <a:t>19</a:t>
            </a:fld>
            <a:endParaRPr lang="en-US"/>
          </a:p>
        </p:txBody>
      </p:sp>
      <p:sp>
        <p:nvSpPr>
          <p:cNvPr id="34819" name="Rectangle 2"/>
          <p:cNvSpPr>
            <a:spLocks noGrp="1" noChangeArrowheads="1"/>
          </p:cNvSpPr>
          <p:nvPr>
            <p:ph type="title"/>
          </p:nvPr>
        </p:nvSpPr>
        <p:spPr>
          <a:xfrm>
            <a:off x="647700" y="2286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Structures containing structures</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34820" name="Rectangle 3"/>
          <p:cNvSpPr>
            <a:spLocks noGrp="1" noChangeArrowheads="1"/>
          </p:cNvSpPr>
          <p:nvPr>
            <p:ph type="body" idx="1"/>
          </p:nvPr>
        </p:nvSpPr>
        <p:spPr>
          <a:xfrm>
            <a:off x="762000" y="937590"/>
            <a:ext cx="8229600" cy="5715001"/>
          </a:xfrm>
        </p:spPr>
        <p:txBody>
          <a:bodyPr>
            <a:normAutofit/>
          </a:bodyPr>
          <a:lstStyle/>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typedef struct </a:t>
            </a:r>
            <a:r>
              <a:rPr lang="en-US" sz="2400" dirty="0" err="1">
                <a:latin typeface="Tahoma" panose="020B0604030504040204" pitchFamily="34" charset="0"/>
                <a:ea typeface="Tahoma" panose="020B0604030504040204" pitchFamily="34" charset="0"/>
                <a:cs typeface="Tahoma" panose="020B0604030504040204" pitchFamily="34" charset="0"/>
              </a:rPr>
              <a:t>addressType</a:t>
            </a: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char *street;</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char *city;</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char state[3];</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char *zip;</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addr_t</a:t>
            </a:r>
            <a:r>
              <a:rPr lang="en-US" sz="2400" dirty="0">
                <a:latin typeface="Tahoma" panose="020B0604030504040204" pitchFamily="34" charset="0"/>
                <a:ea typeface="Tahoma" panose="020B0604030504040204" pitchFamily="34" charset="0"/>
                <a:cs typeface="Tahoma" panose="020B0604030504040204" pitchFamily="34" charset="0"/>
              </a:rPr>
              <a:t>;</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typedef struct </a:t>
            </a:r>
            <a:r>
              <a:rPr lang="en-US" sz="2400" dirty="0" err="1">
                <a:latin typeface="Tahoma" panose="020B0604030504040204" pitchFamily="34" charset="0"/>
                <a:ea typeface="Tahoma" panose="020B0604030504040204" pitchFamily="34" charset="0"/>
                <a:cs typeface="Tahoma" panose="020B0604030504040204" pitchFamily="34" charset="0"/>
              </a:rPr>
              <a:t>personType</a:t>
            </a: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name_t</a:t>
            </a:r>
            <a:r>
              <a:rPr lang="en-US" sz="2400" dirty="0">
                <a:latin typeface="Tahoma" panose="020B0604030504040204" pitchFamily="34" charset="0"/>
                <a:ea typeface="Tahoma" panose="020B0604030504040204" pitchFamily="34" charset="0"/>
                <a:cs typeface="Tahoma" panose="020B0604030504040204" pitchFamily="34" charset="0"/>
              </a:rPr>
              <a:t> name;</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addr_t</a:t>
            </a:r>
            <a:r>
              <a:rPr lang="en-US" sz="2400" dirty="0">
                <a:latin typeface="Tahoma" panose="020B0604030504040204" pitchFamily="34" charset="0"/>
                <a:ea typeface="Tahoma" panose="020B0604030504040204" pitchFamily="34" charset="0"/>
                <a:cs typeface="Tahoma" panose="020B0604030504040204" pitchFamily="34" charset="0"/>
              </a:rPr>
              <a:t>  address;</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date_t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dob</a:t>
            </a:r>
            <a:r>
              <a:rPr lang="en-US" sz="2400" dirty="0">
                <a:latin typeface="Tahoma" panose="020B0604030504040204" pitchFamily="34" charset="0"/>
                <a:ea typeface="Tahoma" panose="020B0604030504040204" pitchFamily="34" charset="0"/>
                <a:cs typeface="Tahoma" panose="020B0604030504040204" pitchFamily="34" charset="0"/>
              </a:rPr>
              <a:t>;</a:t>
            </a:r>
          </a:p>
          <a:p>
            <a:pPr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person_t</a:t>
            </a:r>
            <a:r>
              <a:rPr lang="en-US" sz="2400" dirty="0">
                <a:latin typeface="Tahoma" panose="020B0604030504040204" pitchFamily="34" charset="0"/>
                <a:ea typeface="Tahoma" panose="020B0604030504040204" pitchFamily="34" charset="0"/>
                <a:cs typeface="Tahoma" panose="020B0604030504040204" pitchFamily="34" charset="0"/>
              </a:rPr>
              <a:t>;</a:t>
            </a:r>
          </a:p>
          <a:p>
            <a:pPr eaLnBrk="1" hangingPunct="1">
              <a:spcBef>
                <a:spcPct val="5000"/>
              </a:spcBef>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818372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3"/>
          <p:cNvSpPr>
            <a:spLocks noGrp="1"/>
          </p:cNvSpPr>
          <p:nvPr>
            <p:ph type="sldNum" sz="quarter" idx="4294967295"/>
          </p:nvPr>
        </p:nvSpPr>
        <p:spPr>
          <a:xfrm>
            <a:off x="457200" y="6356350"/>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A5BAD32-E7D5-4573-8A96-AF714B793766}" type="slidenum">
              <a:rPr lang="en-US" smtClean="0"/>
              <a:pPr/>
              <a:t>2</a:t>
            </a:fld>
            <a:endParaRPr lang="en-US"/>
          </a:p>
        </p:txBody>
      </p:sp>
      <p:sp>
        <p:nvSpPr>
          <p:cNvPr id="4099" name="Rectangle 2"/>
          <p:cNvSpPr>
            <a:spLocks noGrp="1" noChangeArrowheads="1"/>
          </p:cNvSpPr>
          <p:nvPr>
            <p:ph type="title"/>
          </p:nvPr>
        </p:nvSpPr>
        <p:spPr>
          <a:xfrm>
            <a:off x="609600" y="142336"/>
            <a:ext cx="7391400" cy="533400"/>
          </a:xfrm>
        </p:spPr>
        <p:txBody>
          <a:bodyPr lIns="92075" tIns="46038" rIns="92075" bIns="46038"/>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Structured Data Types</a:t>
            </a:r>
          </a:p>
        </p:txBody>
      </p:sp>
      <p:sp>
        <p:nvSpPr>
          <p:cNvPr id="4100" name="Rectangle 3"/>
          <p:cNvSpPr>
            <a:spLocks noGrp="1" noChangeArrowheads="1"/>
          </p:cNvSpPr>
          <p:nvPr>
            <p:ph type="body" idx="1"/>
          </p:nvPr>
        </p:nvSpPr>
        <p:spPr>
          <a:xfrm>
            <a:off x="304800" y="1219200"/>
            <a:ext cx="8115300" cy="3733799"/>
          </a:xfrm>
          <a:noFill/>
        </p:spPr>
        <p:txBody>
          <a:bodyPr lIns="92075" tIns="46038" rIns="92075" bIns="46038">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Like all data types, structures must be declared and defined.</a:t>
            </a:r>
          </a:p>
          <a:p>
            <a:r>
              <a:rPr lang="en-US" sz="2400" dirty="0">
                <a:latin typeface="Tahoma" panose="020B0604030504040204" pitchFamily="34" charset="0"/>
                <a:ea typeface="Tahoma" panose="020B0604030504040204" pitchFamily="34" charset="0"/>
                <a:cs typeface="Tahoma" panose="020B0604030504040204" pitchFamily="34" charset="0"/>
              </a:rPr>
              <a:t>C has three different ways to define a structure</a:t>
            </a:r>
          </a:p>
          <a:p>
            <a:pPr lvl="1"/>
            <a:r>
              <a:rPr lang="en-US" sz="2400" dirty="0">
                <a:latin typeface="Tahoma" panose="020B0604030504040204" pitchFamily="34" charset="0"/>
                <a:ea typeface="Tahoma" panose="020B0604030504040204" pitchFamily="34" charset="0"/>
                <a:cs typeface="Tahoma" panose="020B0604030504040204" pitchFamily="34" charset="0"/>
              </a:rPr>
              <a:t>variable structures</a:t>
            </a:r>
          </a:p>
          <a:p>
            <a:pPr lvl="1"/>
            <a:r>
              <a:rPr lang="en-US" sz="2400" dirty="0">
                <a:latin typeface="Tahoma" panose="020B0604030504040204" pitchFamily="34" charset="0"/>
                <a:ea typeface="Tahoma" panose="020B0604030504040204" pitchFamily="34" charset="0"/>
                <a:cs typeface="Tahoma" panose="020B0604030504040204" pitchFamily="34" charset="0"/>
              </a:rPr>
              <a:t>tagged structures</a:t>
            </a:r>
          </a:p>
          <a:p>
            <a:pPr lvl="1"/>
            <a:r>
              <a:rPr lang="en-US" sz="2400" dirty="0">
                <a:latin typeface="Tahoma" panose="020B0604030504040204" pitchFamily="34" charset="0"/>
                <a:ea typeface="Tahoma" panose="020B0604030504040204" pitchFamily="34" charset="0"/>
                <a:cs typeface="Tahoma" panose="020B0604030504040204" pitchFamily="34" charset="0"/>
              </a:rPr>
              <a:t>type-defined structures</a:t>
            </a:r>
          </a:p>
          <a:p>
            <a:pPr eaLnBrk="1" hangingPunct="1"/>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631002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834A2E9-50A4-486B-8BB6-356949F3F684}" type="slidenum">
              <a:rPr lang="en-US" smtClean="0"/>
              <a:pPr/>
              <a:t>20</a:t>
            </a:fld>
            <a:endParaRPr lang="en-US"/>
          </a:p>
        </p:txBody>
      </p:sp>
      <p:sp>
        <p:nvSpPr>
          <p:cNvPr id="31747" name="Rectangle 2"/>
          <p:cNvSpPr>
            <a:spLocks noGrp="1" noChangeArrowheads="1"/>
          </p:cNvSpPr>
          <p:nvPr>
            <p:ph type="title"/>
          </p:nvPr>
        </p:nvSpPr>
        <p:spPr>
          <a:xfrm>
            <a:off x="762000" y="2286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Arrays of structures</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31748" name="Rectangle 3"/>
          <p:cNvSpPr>
            <a:spLocks noGrp="1" noChangeArrowheads="1"/>
          </p:cNvSpPr>
          <p:nvPr>
            <p:ph type="body" idx="1"/>
          </p:nvPr>
        </p:nvSpPr>
        <p:spPr>
          <a:xfrm>
            <a:off x="762000" y="914400"/>
            <a:ext cx="8229600" cy="4343400"/>
          </a:xfrm>
        </p:spPr>
        <p:txBody>
          <a:bodyPr>
            <a:normAutofit/>
          </a:bodyPr>
          <a:lstStyle/>
          <a:p>
            <a:pPr eaLnBrk="1" hangingPunct="1">
              <a:spcBef>
                <a:spcPct val="5000"/>
              </a:spcBef>
            </a:pPr>
            <a:r>
              <a:rPr lang="en-US" sz="2400" dirty="0">
                <a:latin typeface="Tahoma" panose="020B0604030504040204" pitchFamily="34" charset="0"/>
                <a:ea typeface="Tahoma" panose="020B0604030504040204" pitchFamily="34" charset="0"/>
                <a:cs typeface="Tahoma" panose="020B0604030504040204" pitchFamily="34" charset="0"/>
              </a:rPr>
              <a:t>We can also create an array of structure types:</a:t>
            </a:r>
          </a:p>
          <a:p>
            <a:pPr lvl="1" eaLnBrk="1" hangingPunct="1">
              <a:spcBef>
                <a:spcPct val="5000"/>
              </a:spcBef>
              <a:buFont typeface="Wingdings" pitchFamily="2" charset="2"/>
              <a:buNone/>
            </a:pPr>
            <a:r>
              <a:rPr lang="en-US" sz="2400" dirty="0" err="1">
                <a:latin typeface="Tahoma" panose="020B0604030504040204" pitchFamily="34" charset="0"/>
                <a:ea typeface="Tahoma" panose="020B0604030504040204" pitchFamily="34" charset="0"/>
                <a:cs typeface="Tahoma" panose="020B0604030504040204" pitchFamily="34" charset="0"/>
              </a:rPr>
              <a:t>pixel_t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pixelMap</a:t>
            </a:r>
            <a:r>
              <a:rPr lang="en-US" sz="2400" dirty="0">
                <a:latin typeface="Tahoma" panose="020B0604030504040204" pitchFamily="34" charset="0"/>
                <a:ea typeface="Tahoma" panose="020B0604030504040204" pitchFamily="34" charset="0"/>
                <a:cs typeface="Tahoma" panose="020B0604030504040204" pitchFamily="34" charset="0"/>
              </a:rPr>
              <a:t>[400 * 300];</a:t>
            </a:r>
          </a:p>
          <a:p>
            <a:pPr lvl="1" eaLnBrk="1" hangingPunct="1">
              <a:spcBef>
                <a:spcPct val="5000"/>
              </a:spcBef>
              <a:buFont typeface="Wingdings" pitchFamily="2" charset="2"/>
              <a:buNone/>
            </a:pPr>
            <a:r>
              <a:rPr lang="en-US" sz="2400" dirty="0" err="1">
                <a:latin typeface="Tahoma" panose="020B0604030504040204" pitchFamily="34" charset="0"/>
                <a:ea typeface="Tahoma" panose="020B0604030504040204" pitchFamily="34" charset="0"/>
                <a:cs typeface="Tahoma" panose="020B0604030504040204" pitchFamily="34" charset="0"/>
              </a:rPr>
              <a:t>student_t</a:t>
            </a:r>
            <a:r>
              <a:rPr lang="en-US" sz="2400" dirty="0">
                <a:latin typeface="Tahoma" panose="020B0604030504040204" pitchFamily="34" charset="0"/>
                <a:ea typeface="Tahoma" panose="020B0604030504040204" pitchFamily="34" charset="0"/>
                <a:cs typeface="Tahoma" panose="020B0604030504040204" pitchFamily="34" charset="0"/>
              </a:rPr>
              <a:t>  roster[125];</a:t>
            </a:r>
          </a:p>
          <a:p>
            <a:pPr lvl="1" eaLnBrk="1" hangingPunct="1">
              <a:spcBef>
                <a:spcPct val="5000"/>
              </a:spcBef>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5000"/>
              </a:spcBef>
            </a:pPr>
            <a:r>
              <a:rPr lang="en-US" sz="2400" dirty="0">
                <a:latin typeface="Tahoma" panose="020B0604030504040204" pitchFamily="34" charset="0"/>
                <a:ea typeface="Tahoma" panose="020B0604030504040204" pitchFamily="34" charset="0"/>
                <a:cs typeface="Tahoma" panose="020B0604030504040204" pitchFamily="34" charset="0"/>
              </a:rPr>
              <a:t>To access an individual element of the array: </a:t>
            </a:r>
          </a:p>
          <a:p>
            <a:pPr lvl="1"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FF0000"/>
                </a:solidFill>
                <a:latin typeface="Tahoma" panose="020B0604030504040204" pitchFamily="34" charset="0"/>
                <a:ea typeface="Tahoma" panose="020B0604030504040204" pitchFamily="34" charset="0"/>
                <a:cs typeface="Tahoma" panose="020B0604030504040204" pitchFamily="34" charset="0"/>
              </a:rPr>
              <a:t>pixelMap</a:t>
            </a:r>
            <a:r>
              <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rPr>
              <a:t>[20].red = 250;</a:t>
            </a:r>
          </a:p>
          <a:p>
            <a:pPr lvl="1" eaLnBrk="1" hangingPunct="1">
              <a:spcBef>
                <a:spcPct val="5000"/>
              </a:spcBef>
              <a:buFont typeface="Wingdings" pitchFamily="2" charset="2"/>
              <a:buNone/>
            </a:pPr>
            <a:r>
              <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rPr>
              <a:t> roster[50].</a:t>
            </a:r>
            <a:r>
              <a:rPr lang="en-US" sz="2400" dirty="0" err="1">
                <a:solidFill>
                  <a:srgbClr val="FF0000"/>
                </a:solidFill>
                <a:latin typeface="Tahoma" panose="020B0604030504040204" pitchFamily="34" charset="0"/>
                <a:ea typeface="Tahoma" panose="020B0604030504040204" pitchFamily="34" charset="0"/>
                <a:cs typeface="Tahoma" panose="020B0604030504040204" pitchFamily="34" charset="0"/>
              </a:rPr>
              <a:t>gpa</a:t>
            </a:r>
            <a:r>
              <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rPr>
              <a:t> = 3.75;</a:t>
            </a:r>
          </a:p>
          <a:p>
            <a:pPr eaLnBrk="1" hangingPunct="1">
              <a:spcBef>
                <a:spcPct val="5000"/>
              </a:spcBef>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Slide Number Placeholder 3"/>
          <p:cNvSpPr>
            <a:spLocks noGrp="1"/>
          </p:cNvSpPr>
          <p:nvPr>
            <p:ph type="sldNum" sz="quarter" idx="4294967295"/>
          </p:nvPr>
        </p:nvSpPr>
        <p:spPr>
          <a:xfrm>
            <a:off x="8458200" y="6553200"/>
            <a:ext cx="381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2A7BE79-F495-45A2-B279-6DB0DE6D0EFC}" type="slidenum">
              <a:rPr lang="en-US" sz="1100" smtClean="0"/>
              <a:pPr/>
              <a:t>21</a:t>
            </a:fld>
            <a:endParaRPr lang="en-US" sz="1100" dirty="0"/>
          </a:p>
        </p:txBody>
      </p:sp>
      <p:sp>
        <p:nvSpPr>
          <p:cNvPr id="32771" name="Rectangle 2"/>
          <p:cNvSpPr>
            <a:spLocks noGrp="1" noChangeArrowheads="1"/>
          </p:cNvSpPr>
          <p:nvPr>
            <p:ph type="title"/>
          </p:nvPr>
        </p:nvSpPr>
        <p:spPr>
          <a:xfrm>
            <a:off x="762000" y="2286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Arrays of structures containing arrays</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32772" name="Rectangle 3"/>
          <p:cNvSpPr>
            <a:spLocks noGrp="1" noChangeArrowheads="1"/>
          </p:cNvSpPr>
          <p:nvPr>
            <p:ph type="body" idx="1"/>
          </p:nvPr>
        </p:nvSpPr>
        <p:spPr>
          <a:xfrm>
            <a:off x="228600" y="914400"/>
            <a:ext cx="8839200" cy="4343400"/>
          </a:xfrm>
        </p:spPr>
        <p:txBody>
          <a:bodyPr>
            <a:normAutofit/>
          </a:bodyPr>
          <a:lstStyle/>
          <a:p>
            <a:pPr eaLnBrk="1" hangingPunct="1">
              <a:spcBef>
                <a:spcPct val="5000"/>
              </a:spcBef>
              <a:spcAft>
                <a:spcPts val="600"/>
              </a:spcAft>
            </a:pPr>
            <a:r>
              <a:rPr lang="en-US" sz="2400" dirty="0">
                <a:latin typeface="Tahoma" panose="020B0604030504040204" pitchFamily="34" charset="0"/>
                <a:ea typeface="Tahoma" panose="020B0604030504040204" pitchFamily="34" charset="0"/>
                <a:cs typeface="Tahoma" panose="020B0604030504040204" pitchFamily="34" charset="0"/>
              </a:rPr>
              <a:t>We can also create an array of structures that contain arrays:</a:t>
            </a:r>
          </a:p>
          <a:p>
            <a:pPr lvl="1"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timeCard_t</a:t>
            </a:r>
            <a:r>
              <a:rPr lang="en-US" sz="2400" dirty="0">
                <a:latin typeface="Tahoma" panose="020B0604030504040204" pitchFamily="34" charset="0"/>
                <a:ea typeface="Tahoma" panose="020B0604030504040204" pitchFamily="34" charset="0"/>
                <a:cs typeface="Tahoma" panose="020B0604030504040204" pitchFamily="34" charset="0"/>
              </a:rPr>
              <a:t> employees[50];</a:t>
            </a:r>
          </a:p>
          <a:p>
            <a:pPr lvl="1" eaLnBrk="1" hangingPunct="1">
              <a:spcBef>
                <a:spcPct val="5000"/>
              </a:spcBef>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5000"/>
              </a:spcBef>
            </a:pPr>
            <a:r>
              <a:rPr lang="en-US" sz="2400" dirty="0">
                <a:latin typeface="Tahoma" panose="020B0604030504040204" pitchFamily="34" charset="0"/>
                <a:ea typeface="Tahoma" panose="020B0604030504040204" pitchFamily="34" charset="0"/>
                <a:cs typeface="Tahoma" panose="020B0604030504040204" pitchFamily="34" charset="0"/>
              </a:rPr>
              <a:t>To access an individual element:</a:t>
            </a:r>
          </a:p>
          <a:p>
            <a:pPr lvl="1"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employees[10].</a:t>
            </a:r>
            <a:r>
              <a:rPr lang="en-US" sz="2400" dirty="0" err="1">
                <a:latin typeface="Tahoma" panose="020B0604030504040204" pitchFamily="34" charset="0"/>
                <a:ea typeface="Tahoma" panose="020B0604030504040204" pitchFamily="34" charset="0"/>
                <a:cs typeface="Tahoma" panose="020B0604030504040204" pitchFamily="34" charset="0"/>
              </a:rPr>
              <a:t>hoursWorked</a:t>
            </a:r>
            <a:r>
              <a:rPr lang="en-US" sz="2400" dirty="0">
                <a:latin typeface="Tahoma" panose="020B0604030504040204" pitchFamily="34" charset="0"/>
                <a:ea typeface="Tahoma" panose="020B0604030504040204" pitchFamily="34" charset="0"/>
                <a:cs typeface="Tahoma" panose="020B0604030504040204" pitchFamily="34" charset="0"/>
              </a:rPr>
              <a:t>[3] = 10;</a:t>
            </a:r>
          </a:p>
          <a:p>
            <a:pPr eaLnBrk="1" hangingPunct="1">
              <a:spcBef>
                <a:spcPct val="5000"/>
              </a:spcBef>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E53851C-BCA8-4508-94E5-C9289FDBE263}" type="slidenum">
              <a:rPr lang="en-US" smtClean="0"/>
              <a:pPr/>
              <a:t>22</a:t>
            </a:fld>
            <a:endParaRPr lang="en-US"/>
          </a:p>
        </p:txBody>
      </p:sp>
      <p:sp>
        <p:nvSpPr>
          <p:cNvPr id="30723" name="Rectangle 2"/>
          <p:cNvSpPr>
            <a:spLocks noGrp="1" noChangeArrowheads="1"/>
          </p:cNvSpPr>
          <p:nvPr>
            <p:ph type="title"/>
          </p:nvPr>
        </p:nvSpPr>
        <p:spPr>
          <a:xfrm>
            <a:off x="647700" y="2286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Arrays within structures</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30724" name="Rectangle 3"/>
          <p:cNvSpPr>
            <a:spLocks noGrp="1" noChangeArrowheads="1"/>
          </p:cNvSpPr>
          <p:nvPr>
            <p:ph type="body" idx="1"/>
          </p:nvPr>
        </p:nvSpPr>
        <p:spPr>
          <a:xfrm>
            <a:off x="533400" y="914400"/>
            <a:ext cx="8229600" cy="4343400"/>
          </a:xfrm>
        </p:spPr>
        <p:txBody>
          <a:bodyPr>
            <a:noAutofit/>
          </a:bodyPr>
          <a:lstStyle/>
          <a:p>
            <a:pPr marL="0" indent="0" eaLnBrk="1" hangingPunct="1">
              <a:spcBef>
                <a:spcPct val="5000"/>
              </a:spcBef>
              <a:buNone/>
            </a:pPr>
            <a:r>
              <a:rPr lang="en-US" sz="2400" dirty="0">
                <a:latin typeface="Tahoma" panose="020B0604030504040204" pitchFamily="34" charset="0"/>
                <a:ea typeface="Tahoma" panose="020B0604030504040204" pitchFamily="34" charset="0"/>
                <a:cs typeface="Tahoma" panose="020B0604030504040204" pitchFamily="34" charset="0"/>
              </a:rPr>
              <a:t>An element of a structure may be an array</a:t>
            </a:r>
          </a:p>
          <a:p>
            <a:pPr lvl="1"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typedef struct  {</a:t>
            </a:r>
          </a:p>
          <a:p>
            <a:pPr lvl="1"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char name[25];</a:t>
            </a:r>
          </a:p>
          <a:p>
            <a:pPr lvl="1"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double </a:t>
            </a:r>
            <a:r>
              <a:rPr lang="en-US" sz="2400" dirty="0" err="1">
                <a:latin typeface="Tahoma" panose="020B0604030504040204" pitchFamily="34" charset="0"/>
                <a:ea typeface="Tahoma" panose="020B0604030504040204" pitchFamily="34" charset="0"/>
                <a:cs typeface="Tahoma" panose="020B0604030504040204" pitchFamily="34" charset="0"/>
              </a:rPr>
              <a:t>payRate</a:t>
            </a:r>
            <a:r>
              <a:rPr lang="en-US" sz="2400" dirty="0">
                <a:latin typeface="Tahoma" panose="020B0604030504040204" pitchFamily="34" charset="0"/>
                <a:ea typeface="Tahoma" panose="020B0604030504040204" pitchFamily="34" charset="0"/>
                <a:cs typeface="Tahoma" panose="020B0604030504040204" pitchFamily="34" charset="0"/>
              </a:rPr>
              <a:t>;</a:t>
            </a:r>
          </a:p>
          <a:p>
            <a:pPr lvl="1"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int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hoursWorked</a:t>
            </a:r>
            <a:r>
              <a:rPr lang="en-US" sz="2400" dirty="0">
                <a:latin typeface="Tahoma" panose="020B0604030504040204" pitchFamily="34" charset="0"/>
                <a:ea typeface="Tahoma" panose="020B0604030504040204" pitchFamily="34" charset="0"/>
                <a:cs typeface="Tahoma" panose="020B0604030504040204" pitchFamily="34" charset="0"/>
              </a:rPr>
              <a:t>[7];</a:t>
            </a:r>
          </a:p>
          <a:p>
            <a:pPr lvl="1"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timeCard_t</a:t>
            </a:r>
            <a:r>
              <a:rPr lang="en-US" sz="2400" dirty="0">
                <a:latin typeface="Tahoma" panose="020B0604030504040204" pitchFamily="34" charset="0"/>
                <a:ea typeface="Tahoma" panose="020B0604030504040204" pitchFamily="34" charset="0"/>
                <a:cs typeface="Tahoma" panose="020B0604030504040204" pitchFamily="34" charset="0"/>
              </a:rPr>
              <a:t>;</a:t>
            </a:r>
          </a:p>
          <a:p>
            <a:pPr lvl="1" eaLnBrk="1" hangingPunct="1">
              <a:spcBef>
                <a:spcPct val="5000"/>
              </a:spcBef>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lvl="1" eaLnBrk="1" hangingPunct="1">
              <a:spcBef>
                <a:spcPct val="5000"/>
              </a:spcBef>
              <a:buFont typeface="Wingdings" pitchFamily="2" charset="2"/>
              <a:buNone/>
            </a:pPr>
            <a:r>
              <a:rPr lang="en-US" sz="2400" dirty="0" err="1">
                <a:latin typeface="Tahoma" panose="020B0604030504040204" pitchFamily="34" charset="0"/>
                <a:ea typeface="Tahoma" panose="020B0604030504040204" pitchFamily="34" charset="0"/>
                <a:cs typeface="Tahoma" panose="020B0604030504040204" pitchFamily="34" charset="0"/>
              </a:rPr>
              <a:t>timeCard_t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myTime</a:t>
            </a:r>
            <a:r>
              <a:rPr lang="en-US" sz="2400" dirty="0">
                <a:latin typeface="Tahoma" panose="020B0604030504040204" pitchFamily="34" charset="0"/>
                <a:ea typeface="Tahoma" panose="020B0604030504040204" pitchFamily="34" charset="0"/>
                <a:cs typeface="Tahoma" panose="020B0604030504040204" pitchFamily="34" charset="0"/>
              </a:rPr>
              <a:t>;</a:t>
            </a:r>
          </a:p>
          <a:p>
            <a:pPr lvl="1"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Elements of the array are accessed in the usual way:</a:t>
            </a:r>
          </a:p>
          <a:p>
            <a:pPr lvl="1"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FF0000"/>
                </a:solidFill>
                <a:latin typeface="Tahoma" panose="020B0604030504040204" pitchFamily="34" charset="0"/>
                <a:ea typeface="Tahoma" panose="020B0604030504040204" pitchFamily="34" charset="0"/>
                <a:cs typeface="Tahoma" panose="020B0604030504040204" pitchFamily="34" charset="0"/>
              </a:rPr>
              <a:t>myTime.hoursWorked</a:t>
            </a:r>
            <a:r>
              <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rPr>
              <a:t>[5] = 6;</a:t>
            </a:r>
          </a:p>
          <a:p>
            <a:pPr lvl="1" eaLnBrk="1" hangingPunct="1">
              <a:spcBef>
                <a:spcPct val="500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spcBef>
                <a:spcPct val="5000"/>
              </a:spcBef>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1DE0A33-8B58-4188-AE45-C6D7B940E071}" type="slidenum">
              <a:rPr lang="en-US" smtClean="0"/>
              <a:pPr/>
              <a:t>23</a:t>
            </a:fld>
            <a:endParaRPr lang="en-US"/>
          </a:p>
        </p:txBody>
      </p:sp>
      <p:sp>
        <p:nvSpPr>
          <p:cNvPr id="20483" name="Rectangle 2"/>
          <p:cNvSpPr>
            <a:spLocks noGrp="1" noChangeArrowheads="1"/>
          </p:cNvSpPr>
          <p:nvPr>
            <p:ph type="title"/>
          </p:nvPr>
        </p:nvSpPr>
        <p:spPr>
          <a:xfrm>
            <a:off x="647700" y="2286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Structures as parameters to functions</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20484" name="Rectangle 3"/>
          <p:cNvSpPr>
            <a:spLocks noGrp="1" noChangeArrowheads="1"/>
          </p:cNvSpPr>
          <p:nvPr>
            <p:ph type="body" idx="1"/>
          </p:nvPr>
        </p:nvSpPr>
        <p:spPr>
          <a:xfrm>
            <a:off x="609600" y="914400"/>
            <a:ext cx="8229600" cy="4343400"/>
          </a:xfrm>
        </p:spPr>
        <p:txBody>
          <a:bodyPr>
            <a:normAutofit/>
          </a:bodyPr>
          <a:lstStyle/>
          <a:p>
            <a:pPr eaLnBrk="1" hangingPunct="1">
              <a:spcBef>
                <a:spcPct val="5000"/>
              </a:spcBef>
            </a:pPr>
            <a:r>
              <a:rPr lang="en-US" sz="2400" dirty="0">
                <a:latin typeface="Tahoma" panose="020B0604030504040204" pitchFamily="34" charset="0"/>
                <a:ea typeface="Tahoma" panose="020B0604030504040204" pitchFamily="34" charset="0"/>
                <a:cs typeface="Tahoma" panose="020B0604030504040204" pitchFamily="34" charset="0"/>
              </a:rPr>
              <a:t>A </a:t>
            </a:r>
            <a:r>
              <a:rPr lang="en-US" sz="2400" dirty="0" err="1">
                <a:latin typeface="Tahoma" panose="020B0604030504040204" pitchFamily="34" charset="0"/>
                <a:ea typeface="Tahoma" panose="020B0604030504040204" pitchFamily="34" charset="0"/>
                <a:cs typeface="Tahoma" panose="020B0604030504040204" pitchFamily="34" charset="0"/>
              </a:rPr>
              <a:t>struct</a:t>
            </a:r>
            <a:r>
              <a:rPr lang="en-US" sz="2400" dirty="0">
                <a:latin typeface="Tahoma" panose="020B0604030504040204" pitchFamily="34" charset="0"/>
                <a:ea typeface="Tahoma" panose="020B0604030504040204" pitchFamily="34" charset="0"/>
                <a:cs typeface="Tahoma" panose="020B0604030504040204" pitchFamily="34" charset="0"/>
              </a:rPr>
              <a:t>, like an </a:t>
            </a:r>
            <a:r>
              <a:rPr lang="en-US" sz="2400" dirty="0" err="1">
                <a:latin typeface="Tahoma" panose="020B0604030504040204" pitchFamily="34" charset="0"/>
                <a:ea typeface="Tahoma" panose="020B0604030504040204" pitchFamily="34" charset="0"/>
                <a:cs typeface="Tahoma" panose="020B0604030504040204" pitchFamily="34" charset="0"/>
              </a:rPr>
              <a:t>int</a:t>
            </a:r>
            <a:r>
              <a:rPr lang="en-US" sz="2400" dirty="0">
                <a:latin typeface="Tahoma" panose="020B0604030504040204" pitchFamily="34" charset="0"/>
                <a:ea typeface="Tahoma" panose="020B0604030504040204" pitchFamily="34" charset="0"/>
                <a:cs typeface="Tahoma" panose="020B0604030504040204" pitchFamily="34" charset="0"/>
              </a:rPr>
              <a:t>, may be passed to a function.  </a:t>
            </a:r>
          </a:p>
          <a:p>
            <a:pPr eaLnBrk="1" hangingPunct="1">
              <a:spcBef>
                <a:spcPct val="5000"/>
              </a:spcBef>
            </a:pPr>
            <a:r>
              <a:rPr lang="en-US" sz="2400" dirty="0">
                <a:latin typeface="Tahoma" panose="020B0604030504040204" pitchFamily="34" charset="0"/>
                <a:ea typeface="Tahoma" panose="020B0604030504040204" pitchFamily="34" charset="0"/>
                <a:cs typeface="Tahoma" panose="020B0604030504040204" pitchFamily="34" charset="0"/>
              </a:rPr>
              <a:t>The process works just like passing an </a:t>
            </a:r>
            <a:r>
              <a:rPr lang="en-US" sz="2400" dirty="0" err="1">
                <a:latin typeface="Tahoma" panose="020B0604030504040204" pitchFamily="34" charset="0"/>
                <a:ea typeface="Tahoma" panose="020B0604030504040204" pitchFamily="34" charset="0"/>
                <a:cs typeface="Tahoma" panose="020B0604030504040204" pitchFamily="34" charset="0"/>
              </a:rPr>
              <a:t>int</a:t>
            </a:r>
            <a:r>
              <a:rPr lang="en-US" sz="2400" dirty="0">
                <a:latin typeface="Tahoma" panose="020B0604030504040204" pitchFamily="34" charset="0"/>
                <a:ea typeface="Tahoma" panose="020B0604030504040204" pitchFamily="34" charset="0"/>
                <a:cs typeface="Tahoma" panose="020B0604030504040204" pitchFamily="34" charset="0"/>
              </a:rPr>
              <a:t>  in that:</a:t>
            </a:r>
          </a:p>
          <a:p>
            <a:pPr lvl="1" eaLnBrk="1" hangingPunct="1">
              <a:spcBef>
                <a:spcPct val="5000"/>
              </a:spcBef>
            </a:pPr>
            <a:r>
              <a:rPr lang="en-US" sz="2400" dirty="0">
                <a:latin typeface="Tahoma" panose="020B0604030504040204" pitchFamily="34" charset="0"/>
                <a:ea typeface="Tahoma" panose="020B0604030504040204" pitchFamily="34" charset="0"/>
                <a:cs typeface="Tahoma" panose="020B0604030504040204" pitchFamily="34" charset="0"/>
              </a:rPr>
              <a:t>The complete structure is copied to the stack</a:t>
            </a:r>
          </a:p>
          <a:p>
            <a:pPr lvl="1" eaLnBrk="1" hangingPunct="1">
              <a:spcBef>
                <a:spcPct val="5000"/>
              </a:spcBef>
            </a:pPr>
            <a:r>
              <a:rPr lang="en-US" sz="2400" dirty="0">
                <a:latin typeface="Tahoma" panose="020B0604030504040204" pitchFamily="34" charset="0"/>
                <a:ea typeface="Tahoma" panose="020B0604030504040204" pitchFamily="34" charset="0"/>
                <a:cs typeface="Tahoma" panose="020B0604030504040204" pitchFamily="34" charset="0"/>
              </a:rPr>
              <a:t>The function is unable to modify the caller's copy of the variable</a:t>
            </a:r>
          </a:p>
          <a:p>
            <a:pPr lvl="1" eaLnBrk="1" hangingPunct="1">
              <a:spcBef>
                <a:spcPct val="5000"/>
              </a:spcBef>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43B7B2-36B0-45B7-81E2-97EAF8FC6D11}" type="slidenum">
              <a:rPr lang="en-US" smtClean="0"/>
              <a:pPr/>
              <a:t>24</a:t>
            </a:fld>
            <a:endParaRPr lang="en-US"/>
          </a:p>
        </p:txBody>
      </p:sp>
      <p:sp>
        <p:nvSpPr>
          <p:cNvPr id="21507" name="Rectangle 2"/>
          <p:cNvSpPr>
            <a:spLocks noGrp="1" noChangeArrowheads="1"/>
          </p:cNvSpPr>
          <p:nvPr>
            <p:ph type="title"/>
          </p:nvPr>
        </p:nvSpPr>
        <p:spPr>
          <a:xfrm>
            <a:off x="647700" y="2286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Structures as parameters to functions</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21508" name="Rectangle 3"/>
          <p:cNvSpPr>
            <a:spLocks noGrp="1" noChangeArrowheads="1"/>
          </p:cNvSpPr>
          <p:nvPr>
            <p:ph type="body" idx="1"/>
          </p:nvPr>
        </p:nvSpPr>
        <p:spPr>
          <a:xfrm>
            <a:off x="381000" y="838200"/>
            <a:ext cx="8458200" cy="5791200"/>
          </a:xfrm>
        </p:spPr>
        <p:txBody>
          <a:bodyPr>
            <a:noAutofit/>
          </a:bodyPr>
          <a:lstStyle/>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#include &lt;</a:t>
            </a:r>
            <a:r>
              <a:rPr lang="en-US" sz="1800" dirty="0" err="1">
                <a:latin typeface="Courier New" pitchFamily="49" charset="0"/>
                <a:cs typeface="Courier New" pitchFamily="49" charset="0"/>
              </a:rPr>
              <a:t>stdio.h</a:t>
            </a:r>
            <a:r>
              <a:rPr lang="en-US" sz="1800" dirty="0">
                <a:latin typeface="Courier New" pitchFamily="49" charset="0"/>
                <a:cs typeface="Courier New" pitchFamily="49" charset="0"/>
              </a:rPr>
              <a:t>&gt;</a:t>
            </a:r>
          </a:p>
          <a:p>
            <a:pPr eaLnBrk="1" hangingPunct="1">
              <a:lnSpc>
                <a:spcPct val="80000"/>
              </a:lnSpc>
              <a:spcBef>
                <a:spcPct val="5000"/>
              </a:spcBef>
              <a:buFont typeface="Wingdings" pitchFamily="2" charset="2"/>
              <a:buNone/>
            </a:pPr>
            <a:endParaRPr lang="en-US" sz="1800" dirty="0">
              <a:latin typeface="Courier New" pitchFamily="49" charset="0"/>
              <a:cs typeface="Courier New" pitchFamily="49" charset="0"/>
            </a:endParaRP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typedef struct </a:t>
            </a:r>
            <a:r>
              <a:rPr lang="en-US" sz="1800" dirty="0" err="1">
                <a:latin typeface="Courier New" pitchFamily="49" charset="0"/>
                <a:cs typeface="Courier New" pitchFamily="49" charset="0"/>
              </a:rPr>
              <a:t>s_type</a:t>
            </a:r>
            <a:r>
              <a:rPr lang="en-US" sz="1800" dirty="0">
                <a:latin typeface="Courier New" pitchFamily="49" charset="0"/>
                <a:cs typeface="Courier New" pitchFamily="49" charset="0"/>
              </a:rPr>
              <a:t> {</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int</a:t>
            </a:r>
            <a:r>
              <a:rPr lang="en-US" sz="1800" dirty="0">
                <a:latin typeface="Courier New" pitchFamily="49" charset="0"/>
                <a:cs typeface="Courier New" pitchFamily="49" charset="0"/>
              </a:rPr>
              <a:t> a;</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double b;</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sample_t</a:t>
            </a:r>
            <a:r>
              <a:rPr lang="en-US" sz="1800" dirty="0">
                <a:latin typeface="Courier New" pitchFamily="49" charset="0"/>
                <a:cs typeface="Courier New" pitchFamily="49" charset="0"/>
              </a:rPr>
              <a:t>;</a:t>
            </a:r>
          </a:p>
          <a:p>
            <a:pPr eaLnBrk="1" hangingPunct="1">
              <a:lnSpc>
                <a:spcPct val="80000"/>
              </a:lnSpc>
              <a:spcBef>
                <a:spcPct val="5000"/>
              </a:spcBef>
              <a:buFont typeface="Wingdings" pitchFamily="2" charset="2"/>
              <a:buNone/>
            </a:pPr>
            <a:endParaRPr lang="en-US" sz="1800" dirty="0">
              <a:latin typeface="Courier New" pitchFamily="49" charset="0"/>
              <a:cs typeface="Courier New" pitchFamily="49" charset="0"/>
            </a:endParaRPr>
          </a:p>
          <a:p>
            <a:pPr eaLnBrk="1" hangingPunct="1">
              <a:lnSpc>
                <a:spcPct val="80000"/>
              </a:lnSpc>
              <a:spcBef>
                <a:spcPct val="5000"/>
              </a:spcBef>
              <a:buFont typeface="Wingdings" pitchFamily="2" charset="2"/>
              <a:buNone/>
            </a:pPr>
            <a:endParaRPr lang="en-US" sz="1800" dirty="0">
              <a:latin typeface="Courier New" pitchFamily="49" charset="0"/>
              <a:cs typeface="Courier New" pitchFamily="49" charset="0"/>
            </a:endParaRP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void </a:t>
            </a:r>
            <a:r>
              <a:rPr lang="en-US" sz="1800" dirty="0" err="1">
                <a:latin typeface="Courier New" pitchFamily="49" charset="0"/>
                <a:cs typeface="Courier New" pitchFamily="49" charset="0"/>
              </a:rPr>
              <a:t>funct</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sample_t</a:t>
            </a:r>
            <a:r>
              <a:rPr lang="en-US" sz="1800" dirty="0">
                <a:latin typeface="Courier New" pitchFamily="49" charset="0"/>
                <a:cs typeface="Courier New" pitchFamily="49" charset="0"/>
              </a:rPr>
              <a:t> x) {</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fprintf</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stdout</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x.a</a:t>
            </a:r>
            <a:r>
              <a:rPr lang="en-US" sz="1800" dirty="0">
                <a:latin typeface="Courier New" pitchFamily="49" charset="0"/>
                <a:cs typeface="Courier New" pitchFamily="49" charset="0"/>
              </a:rPr>
              <a:t> = %d\n", </a:t>
            </a:r>
            <a:r>
              <a:rPr lang="en-US" sz="1800" dirty="0" err="1">
                <a:latin typeface="Courier New" pitchFamily="49" charset="0"/>
                <a:cs typeface="Courier New" pitchFamily="49" charset="0"/>
              </a:rPr>
              <a:t>x.a</a:t>
            </a:r>
            <a:r>
              <a:rPr lang="en-US" sz="1800" dirty="0">
                <a:latin typeface="Courier New" pitchFamily="49" charset="0"/>
                <a:cs typeface="Courier New" pitchFamily="49" charset="0"/>
              </a:rPr>
              <a:t>);</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fprintf</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stdout</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x.b</a:t>
            </a:r>
            <a:r>
              <a:rPr lang="en-US" sz="1800" dirty="0">
                <a:latin typeface="Courier New" pitchFamily="49" charset="0"/>
                <a:cs typeface="Courier New" pitchFamily="49" charset="0"/>
              </a:rPr>
              <a:t>= %lf\n", </a:t>
            </a:r>
            <a:r>
              <a:rPr lang="en-US" sz="1800" dirty="0" err="1">
                <a:latin typeface="Courier New" pitchFamily="49" charset="0"/>
                <a:cs typeface="Courier New" pitchFamily="49" charset="0"/>
              </a:rPr>
              <a:t>x.b</a:t>
            </a:r>
            <a:r>
              <a:rPr lang="en-US" sz="1800" dirty="0">
                <a:latin typeface="Courier New" pitchFamily="49" charset="0"/>
                <a:cs typeface="Courier New" pitchFamily="49" charset="0"/>
              </a:rPr>
              <a:t>);</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x.a</a:t>
            </a:r>
            <a:r>
              <a:rPr lang="en-US" sz="1800" dirty="0">
                <a:latin typeface="Courier New" pitchFamily="49" charset="0"/>
                <a:cs typeface="Courier New" pitchFamily="49" charset="0"/>
              </a:rPr>
              <a:t> = 1000;</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x.b</a:t>
            </a:r>
            <a:r>
              <a:rPr lang="en-US" sz="1800" dirty="0">
                <a:latin typeface="Courier New" pitchFamily="49" charset="0"/>
                <a:cs typeface="Courier New" pitchFamily="49" charset="0"/>
              </a:rPr>
              <a:t> = 55.5;</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a:t>
            </a:r>
          </a:p>
          <a:p>
            <a:pPr eaLnBrk="1" hangingPunct="1">
              <a:lnSpc>
                <a:spcPct val="80000"/>
              </a:lnSpc>
              <a:spcBef>
                <a:spcPct val="5000"/>
              </a:spcBef>
              <a:buFont typeface="Wingdings" pitchFamily="2" charset="2"/>
              <a:buNone/>
            </a:pPr>
            <a:endParaRPr lang="en-US" sz="1800" dirty="0">
              <a:latin typeface="Courier New" pitchFamily="49" charset="0"/>
              <a:cs typeface="Courier New" pitchFamily="49" charset="0"/>
            </a:endParaRPr>
          </a:p>
          <a:p>
            <a:pPr eaLnBrk="1" hangingPunct="1">
              <a:lnSpc>
                <a:spcPct val="80000"/>
              </a:lnSpc>
              <a:spcBef>
                <a:spcPct val="5000"/>
              </a:spcBef>
              <a:buFont typeface="Wingdings" pitchFamily="2" charset="2"/>
              <a:buNone/>
            </a:pPr>
            <a:r>
              <a:rPr lang="en-US" sz="1800" dirty="0" err="1">
                <a:latin typeface="Courier New" pitchFamily="49" charset="0"/>
                <a:cs typeface="Courier New" pitchFamily="49" charset="0"/>
              </a:rPr>
              <a:t>int</a:t>
            </a:r>
            <a:r>
              <a:rPr lang="en-US" sz="1800" dirty="0">
                <a:latin typeface="Courier New" pitchFamily="49" charset="0"/>
                <a:cs typeface="Courier New" pitchFamily="49" charset="0"/>
              </a:rPr>
              <a:t> main() {</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sample_t</a:t>
            </a:r>
            <a:r>
              <a:rPr lang="en-US" sz="1800" dirty="0">
                <a:latin typeface="Courier New" pitchFamily="49" charset="0"/>
                <a:cs typeface="Courier New" pitchFamily="49" charset="0"/>
              </a:rPr>
              <a:t>  y;</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y.a</a:t>
            </a:r>
            <a:r>
              <a:rPr lang="en-US" sz="1800" dirty="0">
                <a:latin typeface="Courier New" pitchFamily="49" charset="0"/>
                <a:cs typeface="Courier New" pitchFamily="49" charset="0"/>
              </a:rPr>
              <a:t> = 99;</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y.b</a:t>
            </a:r>
            <a:r>
              <a:rPr lang="en-US" sz="1800" dirty="0">
                <a:latin typeface="Courier New" pitchFamily="49" charset="0"/>
                <a:cs typeface="Courier New" pitchFamily="49" charset="0"/>
              </a:rPr>
              <a:t> = 11.5;</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funct</a:t>
            </a:r>
            <a:r>
              <a:rPr lang="en-US" sz="1800" dirty="0">
                <a:latin typeface="Courier New" pitchFamily="49" charset="0"/>
                <a:cs typeface="Courier New" pitchFamily="49" charset="0"/>
              </a:rPr>
              <a:t>(y);</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fprintf</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stdout</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y.a</a:t>
            </a:r>
            <a:r>
              <a:rPr lang="en-US" sz="1800" dirty="0">
                <a:latin typeface="Courier New" pitchFamily="49" charset="0"/>
                <a:cs typeface="Courier New" pitchFamily="49" charset="0"/>
              </a:rPr>
              <a:t> = %d\n", </a:t>
            </a:r>
            <a:r>
              <a:rPr lang="en-US" sz="1800" dirty="0" err="1">
                <a:latin typeface="Courier New" pitchFamily="49" charset="0"/>
                <a:cs typeface="Courier New" pitchFamily="49" charset="0"/>
              </a:rPr>
              <a:t>y.a</a:t>
            </a:r>
            <a:r>
              <a:rPr lang="en-US" sz="1800" dirty="0">
                <a:latin typeface="Courier New" pitchFamily="49" charset="0"/>
                <a:cs typeface="Courier New" pitchFamily="49" charset="0"/>
              </a:rPr>
              <a:t>);</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fprintf</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stdout</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y.b</a:t>
            </a:r>
            <a:r>
              <a:rPr lang="en-US" sz="1800" dirty="0">
                <a:latin typeface="Courier New" pitchFamily="49" charset="0"/>
                <a:cs typeface="Courier New" pitchFamily="49" charset="0"/>
              </a:rPr>
              <a:t> = %lf\n", </a:t>
            </a:r>
            <a:r>
              <a:rPr lang="en-US" sz="1800" dirty="0" err="1">
                <a:latin typeface="Courier New" pitchFamily="49" charset="0"/>
                <a:cs typeface="Courier New" pitchFamily="49" charset="0"/>
              </a:rPr>
              <a:t>y.b</a:t>
            </a:r>
            <a:r>
              <a:rPr lang="en-US" sz="1800" dirty="0">
                <a:latin typeface="Courier New" pitchFamily="49" charset="0"/>
                <a:cs typeface="Courier New" pitchFamily="49" charset="0"/>
              </a:rPr>
              <a:t>);</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return 0;</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a:t>
            </a:r>
          </a:p>
          <a:p>
            <a:pPr eaLnBrk="1" hangingPunct="1">
              <a:lnSpc>
                <a:spcPct val="80000"/>
              </a:lnSpc>
              <a:spcBef>
                <a:spcPct val="5000"/>
              </a:spcBef>
              <a:buFont typeface="Wingdings" pitchFamily="2" charset="2"/>
              <a:buNone/>
            </a:pPr>
            <a:endParaRPr lang="en-US" sz="1800" b="1" dirty="0">
              <a:latin typeface="Courier New" pitchFamily="49" charset="0"/>
              <a:cs typeface="Courier New" pitchFamily="49" charset="0"/>
            </a:endParaRPr>
          </a:p>
          <a:p>
            <a:pPr lvl="1" eaLnBrk="1" hangingPunct="1">
              <a:lnSpc>
                <a:spcPct val="80000"/>
              </a:lnSpc>
              <a:spcBef>
                <a:spcPct val="5000"/>
              </a:spcBef>
              <a:buFont typeface="Wingdings" pitchFamily="2" charset="2"/>
              <a:buNone/>
            </a:pPr>
            <a:endParaRPr lang="en-US" sz="1800" b="1" dirty="0"/>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45CE941-5867-4CFC-BD4D-C0AB7F1AA379}" type="slidenum">
              <a:rPr lang="en-US" smtClean="0"/>
              <a:pPr/>
              <a:t>25</a:t>
            </a:fld>
            <a:endParaRPr lang="en-US"/>
          </a:p>
        </p:txBody>
      </p:sp>
      <p:sp>
        <p:nvSpPr>
          <p:cNvPr id="22531" name="Rectangle 2"/>
          <p:cNvSpPr>
            <a:spLocks noGrp="1" noChangeArrowheads="1"/>
          </p:cNvSpPr>
          <p:nvPr>
            <p:ph type="title"/>
          </p:nvPr>
        </p:nvSpPr>
        <p:spPr>
          <a:xfrm>
            <a:off x="609600" y="2286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Structures as parameters to functions</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22532" name="Rectangle 3"/>
          <p:cNvSpPr>
            <a:spLocks noGrp="1" noChangeArrowheads="1"/>
          </p:cNvSpPr>
          <p:nvPr>
            <p:ph type="body" idx="1"/>
          </p:nvPr>
        </p:nvSpPr>
        <p:spPr>
          <a:xfrm>
            <a:off x="647700" y="990600"/>
            <a:ext cx="7848600" cy="5029200"/>
          </a:xfrm>
        </p:spPr>
        <p:txBody>
          <a:bodyPr>
            <a:normAutofit/>
          </a:bodyPr>
          <a:lstStyle/>
          <a:p>
            <a:pPr eaLnBrk="1" hangingPunct="1">
              <a:lnSpc>
                <a:spcPct val="80000"/>
              </a:lnSpc>
              <a:spcBef>
                <a:spcPct val="5000"/>
              </a:spcBef>
              <a:buFont typeface="Wingdings" pitchFamily="2" charset="2"/>
              <a:buNone/>
            </a:pPr>
            <a:r>
              <a:rPr lang="en-US" b="1" dirty="0">
                <a:latin typeface="Times New Roman" pitchFamily="18" charset="0"/>
                <a:cs typeface="Times New Roman" pitchFamily="18" charset="0"/>
              </a:rPr>
              <a:t>Sample Run:</a:t>
            </a:r>
          </a:p>
          <a:p>
            <a:pPr eaLnBrk="1" hangingPunct="1">
              <a:lnSpc>
                <a:spcPct val="80000"/>
              </a:lnSpc>
              <a:spcBef>
                <a:spcPct val="5000"/>
              </a:spcBef>
              <a:buFont typeface="Wingdings" pitchFamily="2" charset="2"/>
              <a:buNone/>
            </a:pPr>
            <a:endParaRPr lang="en-US" b="1" dirty="0">
              <a:latin typeface="Courier New" pitchFamily="49" charset="0"/>
              <a:cs typeface="Courier New" pitchFamily="49" charset="0"/>
            </a:endParaRPr>
          </a:p>
          <a:p>
            <a:pPr eaLnBrk="1" hangingPunct="1">
              <a:lnSpc>
                <a:spcPct val="80000"/>
              </a:lnSpc>
              <a:spcBef>
                <a:spcPct val="5000"/>
              </a:spcBef>
              <a:spcAft>
                <a:spcPts val="600"/>
              </a:spcAft>
              <a:buFont typeface="Wingdings" pitchFamily="2" charset="2"/>
              <a:buNone/>
            </a:pPr>
            <a:r>
              <a:rPr lang="en-US" dirty="0">
                <a:latin typeface="Courier New" pitchFamily="49" charset="0"/>
                <a:cs typeface="Courier New" pitchFamily="49" charset="0"/>
              </a:rPr>
              <a:t>./</a:t>
            </a:r>
            <a:r>
              <a:rPr lang="en-US" dirty="0" err="1">
                <a:latin typeface="Courier New" pitchFamily="49" charset="0"/>
                <a:cs typeface="Courier New" pitchFamily="49" charset="0"/>
              </a:rPr>
              <a:t>a.out</a:t>
            </a:r>
            <a:endParaRPr lang="en-US" dirty="0">
              <a:latin typeface="Courier New" pitchFamily="49" charset="0"/>
              <a:cs typeface="Courier New" pitchFamily="49" charset="0"/>
            </a:endParaRPr>
          </a:p>
          <a:p>
            <a:pPr eaLnBrk="1" hangingPunct="1">
              <a:lnSpc>
                <a:spcPct val="80000"/>
              </a:lnSpc>
              <a:spcBef>
                <a:spcPct val="5000"/>
              </a:spcBef>
              <a:buFont typeface="Wingdings" pitchFamily="2" charset="2"/>
              <a:buNone/>
            </a:pPr>
            <a:r>
              <a:rPr lang="en-US" dirty="0" err="1">
                <a:latin typeface="Courier New" pitchFamily="49" charset="0"/>
                <a:cs typeface="Courier New" pitchFamily="49" charset="0"/>
              </a:rPr>
              <a:t>x.a</a:t>
            </a:r>
            <a:r>
              <a:rPr lang="en-US" dirty="0">
                <a:latin typeface="Courier New" pitchFamily="49" charset="0"/>
                <a:cs typeface="Courier New" pitchFamily="49" charset="0"/>
              </a:rPr>
              <a:t> = 99</a:t>
            </a:r>
          </a:p>
          <a:p>
            <a:pPr eaLnBrk="1" hangingPunct="1">
              <a:lnSpc>
                <a:spcPct val="80000"/>
              </a:lnSpc>
              <a:spcBef>
                <a:spcPct val="5000"/>
              </a:spcBef>
              <a:buFont typeface="Wingdings" pitchFamily="2" charset="2"/>
              <a:buNone/>
            </a:pPr>
            <a:r>
              <a:rPr lang="en-US" dirty="0" err="1">
                <a:latin typeface="Courier New" pitchFamily="49" charset="0"/>
                <a:cs typeface="Courier New" pitchFamily="49" charset="0"/>
              </a:rPr>
              <a:t>x.b</a:t>
            </a:r>
            <a:r>
              <a:rPr lang="en-US" dirty="0">
                <a:latin typeface="Courier New" pitchFamily="49" charset="0"/>
                <a:cs typeface="Courier New" pitchFamily="49" charset="0"/>
              </a:rPr>
              <a:t>= 11.500000</a:t>
            </a:r>
          </a:p>
          <a:p>
            <a:pPr eaLnBrk="1" hangingPunct="1">
              <a:lnSpc>
                <a:spcPct val="80000"/>
              </a:lnSpc>
              <a:spcBef>
                <a:spcPct val="5000"/>
              </a:spcBef>
              <a:buFont typeface="Wingdings" pitchFamily="2" charset="2"/>
              <a:buNone/>
            </a:pPr>
            <a:r>
              <a:rPr lang="en-US" dirty="0" err="1">
                <a:latin typeface="Courier New" pitchFamily="49" charset="0"/>
                <a:cs typeface="Courier New" pitchFamily="49" charset="0"/>
              </a:rPr>
              <a:t>y.a</a:t>
            </a:r>
            <a:r>
              <a:rPr lang="en-US" dirty="0">
                <a:latin typeface="Courier New" pitchFamily="49" charset="0"/>
                <a:cs typeface="Courier New" pitchFamily="49" charset="0"/>
              </a:rPr>
              <a:t> = 99</a:t>
            </a:r>
          </a:p>
          <a:p>
            <a:pPr eaLnBrk="1" hangingPunct="1">
              <a:lnSpc>
                <a:spcPct val="80000"/>
              </a:lnSpc>
              <a:spcBef>
                <a:spcPct val="5000"/>
              </a:spcBef>
              <a:buFont typeface="Wingdings" pitchFamily="2" charset="2"/>
              <a:buNone/>
            </a:pPr>
            <a:r>
              <a:rPr lang="en-US" dirty="0" err="1">
                <a:latin typeface="Courier New" pitchFamily="49" charset="0"/>
                <a:cs typeface="Courier New" pitchFamily="49" charset="0"/>
              </a:rPr>
              <a:t>y.b</a:t>
            </a:r>
            <a:r>
              <a:rPr lang="en-US" dirty="0">
                <a:latin typeface="Courier New" pitchFamily="49" charset="0"/>
                <a:cs typeface="Courier New" pitchFamily="49" charset="0"/>
              </a:rPr>
              <a:t> = 11.500000</a:t>
            </a:r>
          </a:p>
          <a:p>
            <a:pPr eaLnBrk="1" hangingPunct="1">
              <a:lnSpc>
                <a:spcPct val="80000"/>
              </a:lnSpc>
              <a:spcBef>
                <a:spcPct val="5000"/>
              </a:spcBef>
              <a:buFont typeface="Wingdings" pitchFamily="2" charset="2"/>
              <a:buNone/>
            </a:pPr>
            <a:endParaRPr lang="en-US" dirty="0">
              <a:latin typeface="Courier New" pitchFamily="49" charset="0"/>
              <a:cs typeface="Courier New" pitchFamily="49" charset="0"/>
            </a:endParaRPr>
          </a:p>
          <a:p>
            <a:pPr lvl="1" eaLnBrk="1" hangingPunct="1">
              <a:lnSpc>
                <a:spcPct val="80000"/>
              </a:lnSpc>
              <a:spcBef>
                <a:spcPct val="5000"/>
              </a:spcBef>
              <a:buFont typeface="Wingdings" pitchFamily="2" charset="2"/>
              <a:buNone/>
            </a:pPr>
            <a:endParaRPr lang="en-US" b="1" dirty="0"/>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763142-0102-4613-938D-2501F2FB03B1}" type="slidenum">
              <a:rPr lang="en-US" smtClean="0"/>
              <a:pPr/>
              <a:t>26</a:t>
            </a:fld>
            <a:endParaRPr lang="en-US"/>
          </a:p>
        </p:txBody>
      </p:sp>
      <p:sp>
        <p:nvSpPr>
          <p:cNvPr id="23555" name="Rectangle 2"/>
          <p:cNvSpPr>
            <a:spLocks noGrp="1" noChangeArrowheads="1"/>
          </p:cNvSpPr>
          <p:nvPr>
            <p:ph type="title"/>
          </p:nvPr>
        </p:nvSpPr>
        <p:spPr>
          <a:xfrm>
            <a:off x="762000" y="2286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Structures as parameters to functions</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23556" name="Rectangle 3"/>
          <p:cNvSpPr>
            <a:spLocks noGrp="1" noChangeArrowheads="1"/>
          </p:cNvSpPr>
          <p:nvPr>
            <p:ph type="body" idx="1"/>
          </p:nvPr>
        </p:nvSpPr>
        <p:spPr>
          <a:xfrm>
            <a:off x="228600" y="914400"/>
            <a:ext cx="8763000" cy="5486400"/>
          </a:xfrm>
        </p:spPr>
        <p:txBody>
          <a:bodyPr>
            <a:noAutofit/>
          </a:bodyPr>
          <a:lstStyle/>
          <a:p>
            <a:pPr eaLnBrk="1" hangingPunct="1">
              <a:lnSpc>
                <a:spcPct val="80000"/>
              </a:lnSpc>
              <a:spcBef>
                <a:spcPct val="5000"/>
              </a:spcBef>
            </a:pPr>
            <a:r>
              <a:rPr lang="en-US" sz="2400" dirty="0">
                <a:latin typeface="Tahoma" panose="020B0604030504040204" pitchFamily="34" charset="0"/>
                <a:ea typeface="Tahoma" panose="020B0604030504040204" pitchFamily="34" charset="0"/>
                <a:cs typeface="Tahoma" panose="020B0604030504040204" pitchFamily="34" charset="0"/>
              </a:rPr>
              <a:t>The disadvantages of passing structures by value are that copying large structures onto the stack</a:t>
            </a:r>
          </a:p>
          <a:p>
            <a:pPr lvl="1" eaLnBrk="1" hangingPunct="1">
              <a:lnSpc>
                <a:spcPct val="80000"/>
              </a:lnSpc>
              <a:spcBef>
                <a:spcPct val="5000"/>
              </a:spcBef>
            </a:pPr>
            <a:r>
              <a:rPr lang="en-US" sz="2400" dirty="0">
                <a:latin typeface="Tahoma" panose="020B0604030504040204" pitchFamily="34" charset="0"/>
                <a:ea typeface="Tahoma" panose="020B0604030504040204" pitchFamily="34" charset="0"/>
                <a:cs typeface="Tahoma" panose="020B0604030504040204" pitchFamily="34" charset="0"/>
              </a:rPr>
              <a:t>is very inefficient and</a:t>
            </a:r>
          </a:p>
          <a:p>
            <a:pPr lvl="1" eaLnBrk="1" hangingPunct="1">
              <a:lnSpc>
                <a:spcPct val="80000"/>
              </a:lnSpc>
              <a:spcBef>
                <a:spcPct val="5000"/>
              </a:spcBef>
            </a:pPr>
            <a:r>
              <a:rPr lang="en-US" sz="2400" dirty="0">
                <a:latin typeface="Tahoma" panose="020B0604030504040204" pitchFamily="34" charset="0"/>
                <a:ea typeface="Tahoma" panose="020B0604030504040204" pitchFamily="34" charset="0"/>
                <a:cs typeface="Tahoma" panose="020B0604030504040204" pitchFamily="34" charset="0"/>
              </a:rPr>
              <a:t>may even cause program failure due to stack overflow.</a:t>
            </a:r>
          </a:p>
          <a:p>
            <a:pPr lvl="1" eaLnBrk="1" hangingPunct="1">
              <a:lnSpc>
                <a:spcPct val="80000"/>
              </a:lnSpc>
              <a:spcBef>
                <a:spcPct val="5000"/>
              </a:spcBef>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lvl="1">
              <a:lnSpc>
                <a:spcPct val="80000"/>
              </a:lnSpc>
              <a:spcBef>
                <a:spcPct val="5000"/>
              </a:spcBef>
              <a:buNone/>
            </a:pPr>
            <a:r>
              <a:rPr lang="en-US" dirty="0">
                <a:latin typeface="Courier New" panose="02070309020205020404" pitchFamily="49" charset="0"/>
                <a:ea typeface="Tahoma" panose="020B0604030504040204" pitchFamily="34" charset="0"/>
                <a:cs typeface="Courier New" panose="02070309020205020404" pitchFamily="49" charset="0"/>
              </a:rPr>
              <a:t>typedef struct  {</a:t>
            </a:r>
          </a:p>
          <a:p>
            <a:pPr lvl="1">
              <a:lnSpc>
                <a:spcPct val="80000"/>
              </a:lnSpc>
              <a:spcBef>
                <a:spcPct val="5000"/>
              </a:spcBef>
              <a:buNone/>
            </a:pPr>
            <a:r>
              <a:rPr lang="en-US" dirty="0">
                <a:latin typeface="Courier New" panose="02070309020205020404" pitchFamily="49" charset="0"/>
                <a:ea typeface="Tahoma" panose="020B0604030504040204" pitchFamily="34" charset="0"/>
                <a:cs typeface="Courier New" panose="02070309020205020404" pitchFamily="49" charset="0"/>
              </a:rPr>
              <a:t>    </a:t>
            </a:r>
            <a:r>
              <a:rPr lang="en-US" dirty="0" err="1">
                <a:solidFill>
                  <a:srgbClr val="FF0000"/>
                </a:solidFill>
                <a:latin typeface="Courier New" panose="02070309020205020404" pitchFamily="49" charset="0"/>
                <a:ea typeface="Tahoma" panose="020B0604030504040204" pitchFamily="34" charset="0"/>
                <a:cs typeface="Courier New" panose="02070309020205020404" pitchFamily="49" charset="0"/>
              </a:rPr>
              <a:t>int</a:t>
            </a:r>
            <a:r>
              <a:rPr lang="en-US" dirty="0">
                <a:solidFill>
                  <a:srgbClr val="FF0000"/>
                </a:solidFill>
                <a:latin typeface="Courier New" panose="02070309020205020404" pitchFamily="49" charset="0"/>
                <a:ea typeface="Tahoma" panose="020B0604030504040204" pitchFamily="34" charset="0"/>
                <a:cs typeface="Courier New" panose="02070309020205020404" pitchFamily="49" charset="0"/>
              </a:rPr>
              <a:t> w[1000000000];</a:t>
            </a:r>
          </a:p>
          <a:p>
            <a:pPr lvl="1">
              <a:lnSpc>
                <a:spcPct val="80000"/>
              </a:lnSpc>
              <a:spcBef>
                <a:spcPct val="5000"/>
              </a:spcBef>
              <a:buNone/>
            </a:pPr>
            <a:r>
              <a:rPr lang="en-US" dirty="0">
                <a:latin typeface="Courier New" panose="02070309020205020404" pitchFamily="49" charset="0"/>
                <a:ea typeface="Tahoma" panose="020B0604030504040204" pitchFamily="34" charset="0"/>
                <a:cs typeface="Courier New" panose="02070309020205020404" pitchFamily="49" charset="0"/>
              </a:rPr>
              <a:t>} </a:t>
            </a:r>
            <a:r>
              <a:rPr lang="en-US" dirty="0" err="1">
                <a:latin typeface="Courier New" panose="02070309020205020404" pitchFamily="49" charset="0"/>
                <a:ea typeface="Tahoma" panose="020B0604030504040204" pitchFamily="34" charset="0"/>
                <a:cs typeface="Courier New" panose="02070309020205020404" pitchFamily="49" charset="0"/>
              </a:rPr>
              <a:t>sample_t</a:t>
            </a:r>
            <a:r>
              <a:rPr lang="en-US" dirty="0">
                <a:latin typeface="Courier New" panose="02070309020205020404" pitchFamily="49" charset="0"/>
                <a:ea typeface="Tahoma" panose="020B0604030504040204" pitchFamily="34" charset="0"/>
                <a:cs typeface="Courier New" panose="02070309020205020404" pitchFamily="49" charset="0"/>
              </a:rPr>
              <a:t>;</a:t>
            </a:r>
          </a:p>
          <a:p>
            <a:pPr lvl="1" eaLnBrk="1" hangingPunct="1">
              <a:lnSpc>
                <a:spcPct val="80000"/>
              </a:lnSpc>
              <a:spcBef>
                <a:spcPct val="5000"/>
              </a:spcBef>
              <a:buFont typeface="Wingdings" pitchFamily="2" charset="2"/>
              <a:buNone/>
            </a:pPr>
            <a:endParaRPr lang="en-US" dirty="0">
              <a:latin typeface="Courier New" panose="02070309020205020404" pitchFamily="49" charset="0"/>
              <a:ea typeface="Tahoma" panose="020B0604030504040204" pitchFamily="34" charset="0"/>
              <a:cs typeface="Courier New" panose="02070309020205020404" pitchFamily="49" charset="0"/>
            </a:endParaRPr>
          </a:p>
          <a:p>
            <a:pPr lvl="1"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  passing a struct of type </a:t>
            </a:r>
            <a:r>
              <a:rPr lang="en-US" dirty="0" err="1">
                <a:latin typeface="Courier New" panose="02070309020205020404" pitchFamily="49" charset="0"/>
                <a:ea typeface="Tahoma" panose="020B0604030504040204" pitchFamily="34" charset="0"/>
                <a:cs typeface="Courier New" panose="02070309020205020404" pitchFamily="49" charset="0"/>
              </a:rPr>
              <a:t>sample_t</a:t>
            </a:r>
            <a:r>
              <a:rPr lang="en-US" dirty="0">
                <a:latin typeface="Courier New" panose="02070309020205020404" pitchFamily="49" charset="0"/>
                <a:ea typeface="Tahoma" panose="020B0604030504040204" pitchFamily="34" charset="0"/>
                <a:cs typeface="Courier New" panose="02070309020205020404" pitchFamily="49" charset="0"/>
              </a:rPr>
              <a:t> above will</a:t>
            </a:r>
          </a:p>
          <a:p>
            <a:pPr lvl="1"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    cause 1 Gigabyte to be copied onto the  stack. </a:t>
            </a:r>
          </a:p>
          <a:p>
            <a:pPr lvl="1"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a:t>
            </a:r>
          </a:p>
          <a:p>
            <a:pPr lvl="1" eaLnBrk="1" hangingPunct="1">
              <a:lnSpc>
                <a:spcPct val="80000"/>
              </a:lnSpc>
              <a:spcBef>
                <a:spcPct val="5000"/>
              </a:spcBef>
              <a:buFont typeface="Wingdings" pitchFamily="2" charset="2"/>
              <a:buNone/>
            </a:pPr>
            <a:endParaRPr lang="en-US" dirty="0">
              <a:latin typeface="Courier New" panose="02070309020205020404" pitchFamily="49" charset="0"/>
              <a:ea typeface="Tahoma" panose="020B0604030504040204" pitchFamily="34" charset="0"/>
              <a:cs typeface="Courier New" panose="02070309020205020404" pitchFamily="49" charset="0"/>
            </a:endParaRPr>
          </a:p>
          <a:p>
            <a:pPr>
              <a:lnSpc>
                <a:spcPct val="80000"/>
              </a:lnSpc>
              <a:spcBef>
                <a:spcPct val="5000"/>
              </a:spcBef>
              <a:buNone/>
            </a:pPr>
            <a:r>
              <a:rPr lang="en-US" dirty="0">
                <a:latin typeface="Courier New" panose="02070309020205020404" pitchFamily="49" charset="0"/>
                <a:ea typeface="Tahoma" panose="020B0604030504040204" pitchFamily="34" charset="0"/>
                <a:cs typeface="Courier New" panose="02070309020205020404" pitchFamily="49" charset="0"/>
              </a:rPr>
              <a:t>    </a:t>
            </a:r>
            <a:r>
              <a:rPr lang="en-US" dirty="0" err="1">
                <a:latin typeface="Courier New" panose="02070309020205020404" pitchFamily="49" charset="0"/>
                <a:ea typeface="Tahoma" panose="020B0604030504040204" pitchFamily="34" charset="0"/>
                <a:cs typeface="Courier New" panose="02070309020205020404" pitchFamily="49" charset="0"/>
              </a:rPr>
              <a:t>sample_t</a:t>
            </a:r>
            <a:r>
              <a:rPr lang="en-US" dirty="0">
                <a:latin typeface="Courier New" panose="02070309020205020404" pitchFamily="49" charset="0"/>
                <a:ea typeface="Tahoma" panose="020B0604030504040204" pitchFamily="34" charset="0"/>
                <a:cs typeface="Courier New" panose="02070309020205020404" pitchFamily="49" charset="0"/>
              </a:rPr>
              <a:t>  </a:t>
            </a:r>
            <a:r>
              <a:rPr lang="en-US" dirty="0" err="1">
                <a:latin typeface="Courier New" panose="02070309020205020404" pitchFamily="49" charset="0"/>
                <a:ea typeface="Tahoma" panose="020B0604030504040204" pitchFamily="34" charset="0"/>
                <a:cs typeface="Courier New" panose="02070309020205020404" pitchFamily="49" charset="0"/>
              </a:rPr>
              <a:t>oneGB</a:t>
            </a:r>
            <a:r>
              <a:rPr lang="en-US" dirty="0">
                <a:latin typeface="Courier New" panose="02070309020205020404" pitchFamily="49" charset="0"/>
                <a:ea typeface="Tahoma" panose="020B0604030504040204" pitchFamily="34" charset="0"/>
                <a:cs typeface="Courier New" panose="02070309020205020404" pitchFamily="49" charset="0"/>
              </a:rPr>
              <a:t>;</a:t>
            </a:r>
          </a:p>
          <a:p>
            <a:pPr>
              <a:lnSpc>
                <a:spcPct val="80000"/>
              </a:lnSpc>
              <a:spcBef>
                <a:spcPct val="5000"/>
              </a:spcBef>
              <a:buNone/>
            </a:pPr>
            <a:r>
              <a:rPr lang="en-US" dirty="0">
                <a:latin typeface="Courier New" panose="02070309020205020404" pitchFamily="49" charset="0"/>
                <a:ea typeface="Tahoma" panose="020B0604030504040204" pitchFamily="34" charset="0"/>
                <a:cs typeface="Courier New" panose="02070309020205020404" pitchFamily="49" charset="0"/>
              </a:rPr>
              <a:t>    for(</a:t>
            </a:r>
            <a:r>
              <a:rPr lang="en-US" dirty="0" err="1">
                <a:latin typeface="Courier New" panose="02070309020205020404" pitchFamily="49" charset="0"/>
                <a:ea typeface="Tahoma" panose="020B0604030504040204" pitchFamily="34" charset="0"/>
                <a:cs typeface="Courier New" panose="02070309020205020404" pitchFamily="49" charset="0"/>
              </a:rPr>
              <a:t>i</a:t>
            </a:r>
            <a:r>
              <a:rPr lang="en-US" dirty="0">
                <a:latin typeface="Courier New" panose="02070309020205020404" pitchFamily="49" charset="0"/>
                <a:ea typeface="Tahoma" panose="020B0604030504040204" pitchFamily="34" charset="0"/>
                <a:cs typeface="Courier New" panose="02070309020205020404" pitchFamily="49" charset="0"/>
              </a:rPr>
              <a:t> = 0; </a:t>
            </a:r>
            <a:r>
              <a:rPr lang="en-US" dirty="0" err="1">
                <a:latin typeface="Courier New" panose="02070309020205020404" pitchFamily="49" charset="0"/>
                <a:ea typeface="Tahoma" panose="020B0604030504040204" pitchFamily="34" charset="0"/>
                <a:cs typeface="Courier New" panose="02070309020205020404" pitchFamily="49" charset="0"/>
              </a:rPr>
              <a:t>i</a:t>
            </a:r>
            <a:r>
              <a:rPr lang="en-US" dirty="0">
                <a:latin typeface="Courier New" panose="02070309020205020404" pitchFamily="49" charset="0"/>
                <a:ea typeface="Tahoma" panose="020B0604030504040204" pitchFamily="34" charset="0"/>
                <a:cs typeface="Courier New" panose="02070309020205020404" pitchFamily="49" charset="0"/>
              </a:rPr>
              <a:t> &lt; 1000000; </a:t>
            </a:r>
            <a:r>
              <a:rPr lang="en-US" dirty="0" err="1">
                <a:latin typeface="Courier New" panose="02070309020205020404" pitchFamily="49" charset="0"/>
                <a:ea typeface="Tahoma" panose="020B0604030504040204" pitchFamily="34" charset="0"/>
                <a:cs typeface="Courier New" panose="02070309020205020404" pitchFamily="49" charset="0"/>
              </a:rPr>
              <a:t>i</a:t>
            </a:r>
            <a:r>
              <a:rPr lang="en-US" dirty="0">
                <a:latin typeface="Courier New" panose="02070309020205020404" pitchFamily="49" charset="0"/>
                <a:ea typeface="Tahoma" panose="020B0604030504040204" pitchFamily="34" charset="0"/>
                <a:cs typeface="Courier New" panose="02070309020205020404" pitchFamily="49" charset="0"/>
              </a:rPr>
              <a:t>++)  {</a:t>
            </a:r>
          </a:p>
          <a:p>
            <a:pPr>
              <a:lnSpc>
                <a:spcPct val="80000"/>
              </a:lnSpc>
              <a:spcBef>
                <a:spcPct val="5000"/>
              </a:spcBef>
              <a:buNone/>
            </a:pPr>
            <a:r>
              <a:rPr lang="en-US" dirty="0">
                <a:latin typeface="Courier New" panose="02070309020205020404" pitchFamily="49" charset="0"/>
                <a:ea typeface="Tahoma" panose="020B0604030504040204" pitchFamily="34" charset="0"/>
                <a:cs typeface="Courier New" panose="02070309020205020404" pitchFamily="49" charset="0"/>
              </a:rPr>
              <a:t>       </a:t>
            </a:r>
            <a:r>
              <a:rPr lang="en-US" dirty="0" err="1">
                <a:latin typeface="Courier New" panose="02070309020205020404" pitchFamily="49" charset="0"/>
                <a:ea typeface="Tahoma" panose="020B0604030504040204" pitchFamily="34" charset="0"/>
                <a:cs typeface="Courier New" panose="02070309020205020404" pitchFamily="49" charset="0"/>
              </a:rPr>
              <a:t>slow_call</a:t>
            </a:r>
            <a:r>
              <a:rPr lang="en-US" dirty="0">
                <a:latin typeface="Courier New" panose="02070309020205020404" pitchFamily="49" charset="0"/>
                <a:ea typeface="Tahoma" panose="020B0604030504040204" pitchFamily="34" charset="0"/>
                <a:cs typeface="Courier New" panose="02070309020205020404" pitchFamily="49" charset="0"/>
              </a:rPr>
              <a:t>(</a:t>
            </a:r>
            <a:r>
              <a:rPr lang="en-US" dirty="0" err="1">
                <a:latin typeface="Courier New" panose="02070309020205020404" pitchFamily="49" charset="0"/>
                <a:ea typeface="Tahoma" panose="020B0604030504040204" pitchFamily="34" charset="0"/>
                <a:cs typeface="Courier New" panose="02070309020205020404" pitchFamily="49" charset="0"/>
              </a:rPr>
              <a:t>oneGB</a:t>
            </a:r>
            <a:r>
              <a:rPr lang="en-US" dirty="0">
                <a:latin typeface="Courier New" panose="02070309020205020404" pitchFamily="49" charset="0"/>
                <a:ea typeface="Tahoma" panose="020B0604030504040204" pitchFamily="34" charset="0"/>
                <a:cs typeface="Courier New" panose="02070309020205020404" pitchFamily="49" charset="0"/>
              </a:rPr>
              <a:t>);</a:t>
            </a:r>
          </a:p>
          <a:p>
            <a:pPr>
              <a:lnSpc>
                <a:spcPct val="80000"/>
              </a:lnSpc>
              <a:spcBef>
                <a:spcPct val="5000"/>
              </a:spcBef>
              <a:buNone/>
            </a:pPr>
            <a:r>
              <a:rPr lang="en-US" dirty="0">
                <a:latin typeface="Courier New" panose="02070309020205020404" pitchFamily="49" charset="0"/>
                <a:ea typeface="Tahoma" panose="020B0604030504040204" pitchFamily="34" charset="0"/>
                <a:cs typeface="Courier New" panose="02070309020205020404" pitchFamily="49" charset="0"/>
              </a:rPr>
              <a:t>    }</a:t>
            </a:r>
          </a:p>
          <a:p>
            <a:pPr eaLnBrk="1" hangingPunct="1">
              <a:lnSpc>
                <a:spcPct val="80000"/>
              </a:lnSpc>
              <a:spcBef>
                <a:spcPct val="5000"/>
              </a:spcBef>
              <a:buFont typeface="Wingdings" pitchFamily="2" charset="2"/>
              <a:buNone/>
            </a:pPr>
            <a:r>
              <a:rPr lang="en-US" dirty="0">
                <a:latin typeface="Tahoma" panose="020B0604030504040204" pitchFamily="34" charset="0"/>
                <a:ea typeface="Tahoma" panose="020B0604030504040204" pitchFamily="34" charset="0"/>
                <a:cs typeface="Tahoma" panose="020B0604030504040204" pitchFamily="34" charset="0"/>
              </a:rPr>
              <a:t>          </a:t>
            </a:r>
          </a:p>
          <a:p>
            <a:pPr eaLnBrk="1" hangingPunct="1">
              <a:lnSpc>
                <a:spcPct val="80000"/>
              </a:lnSpc>
              <a:spcBef>
                <a:spcPct val="5000"/>
              </a:spcBef>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03D3AC3-DB95-4AED-BBD1-B153860626DD}" type="slidenum">
              <a:rPr lang="en-US" smtClean="0"/>
              <a:pPr/>
              <a:t>27</a:t>
            </a:fld>
            <a:endParaRPr lang="en-US"/>
          </a:p>
        </p:txBody>
      </p:sp>
      <p:sp>
        <p:nvSpPr>
          <p:cNvPr id="24579" name="Rectangle 2"/>
          <p:cNvSpPr>
            <a:spLocks noGrp="1" noChangeArrowheads="1"/>
          </p:cNvSpPr>
          <p:nvPr>
            <p:ph type="title"/>
          </p:nvPr>
        </p:nvSpPr>
        <p:spPr>
          <a:xfrm>
            <a:off x="838200" y="2286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Passing the address of a </a:t>
            </a:r>
            <a:r>
              <a:rPr lang="en-US" sz="2800" dirty="0" err="1">
                <a:latin typeface="Tahoma" panose="020B0604030504040204" pitchFamily="34" charset="0"/>
                <a:ea typeface="Tahoma" panose="020B0604030504040204" pitchFamily="34" charset="0"/>
                <a:cs typeface="Tahoma" panose="020B0604030504040204" pitchFamily="34" charset="0"/>
              </a:rPr>
              <a:t>struct</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24580" name="Rectangle 3"/>
          <p:cNvSpPr>
            <a:spLocks noGrp="1" noChangeArrowheads="1"/>
          </p:cNvSpPr>
          <p:nvPr>
            <p:ph type="body" idx="1"/>
          </p:nvPr>
        </p:nvSpPr>
        <p:spPr>
          <a:xfrm>
            <a:off x="381000" y="1676400"/>
            <a:ext cx="8496300" cy="4343400"/>
          </a:xfrm>
        </p:spPr>
        <p:txBody>
          <a:bodyPr>
            <a:normAutofit/>
          </a:bodyPr>
          <a:lstStyle/>
          <a:p>
            <a:pPr eaLnBrk="1" hangingPunct="1">
              <a:spcBef>
                <a:spcPct val="5000"/>
              </a:spcBef>
            </a:pPr>
            <a:r>
              <a:rPr lang="en-US" sz="2400" dirty="0">
                <a:latin typeface="Tahoma" panose="020B0604030504040204" pitchFamily="34" charset="0"/>
                <a:ea typeface="Tahoma" panose="020B0604030504040204" pitchFamily="34" charset="0"/>
                <a:cs typeface="Tahoma" panose="020B0604030504040204" pitchFamily="34" charset="0"/>
              </a:rPr>
              <a:t>A more efficient way is to </a:t>
            </a:r>
            <a:r>
              <a:rPr lang="en-US" sz="2400" dirty="0">
                <a:solidFill>
                  <a:schemeClr val="hlink"/>
                </a:solidFill>
                <a:latin typeface="Tahoma" panose="020B0604030504040204" pitchFamily="34" charset="0"/>
                <a:ea typeface="Tahoma" panose="020B0604030504040204" pitchFamily="34" charset="0"/>
                <a:cs typeface="Tahoma" panose="020B0604030504040204" pitchFamily="34" charset="0"/>
              </a:rPr>
              <a:t>pass the address of the </a:t>
            </a:r>
            <a:r>
              <a:rPr lang="en-US" sz="2400" dirty="0" err="1">
                <a:solidFill>
                  <a:schemeClr val="hlink"/>
                </a:solidFill>
                <a:latin typeface="Tahoma" panose="020B0604030504040204" pitchFamily="34" charset="0"/>
                <a:ea typeface="Tahoma" panose="020B0604030504040204" pitchFamily="34" charset="0"/>
                <a:cs typeface="Tahoma" panose="020B0604030504040204" pitchFamily="34" charset="0"/>
              </a:rPr>
              <a:t>struct</a:t>
            </a:r>
            <a:r>
              <a:rPr lang="en-US" sz="2400" dirty="0">
                <a:latin typeface="Tahoma" panose="020B0604030504040204" pitchFamily="34" charset="0"/>
                <a:ea typeface="Tahoma" panose="020B0604030504040204" pitchFamily="34" charset="0"/>
                <a:cs typeface="Tahoma" panose="020B0604030504040204" pitchFamily="34" charset="0"/>
              </a:rPr>
              <a:t>.</a:t>
            </a:r>
          </a:p>
          <a:p>
            <a:pPr eaLnBrk="1" hangingPunct="1">
              <a:spcBef>
                <a:spcPct val="5000"/>
              </a:spcBef>
            </a:pPr>
            <a:r>
              <a:rPr lang="en-US" sz="2400" dirty="0">
                <a:latin typeface="Tahoma" panose="020B0604030504040204" pitchFamily="34" charset="0"/>
                <a:ea typeface="Tahoma" panose="020B0604030504040204" pitchFamily="34" charset="0"/>
                <a:cs typeface="Tahoma" panose="020B0604030504040204" pitchFamily="34" charset="0"/>
              </a:rPr>
              <a:t>Passing an address requires that only a single word be pushed on the stack, regardless of how large the structure is.</a:t>
            </a:r>
          </a:p>
          <a:p>
            <a:pPr eaLnBrk="1" hangingPunct="1">
              <a:spcBef>
                <a:spcPct val="5000"/>
              </a:spcBef>
            </a:pPr>
            <a:r>
              <a:rPr lang="en-US" sz="2400" dirty="0">
                <a:latin typeface="Tahoma" panose="020B0604030504040204" pitchFamily="34" charset="0"/>
                <a:ea typeface="Tahoma" panose="020B0604030504040204" pitchFamily="34" charset="0"/>
                <a:cs typeface="Tahoma" panose="020B0604030504040204" pitchFamily="34" charset="0"/>
              </a:rPr>
              <a:t>Furthermore, the called function can then modify the structure.</a:t>
            </a:r>
          </a:p>
          <a:p>
            <a:pPr eaLnBrk="1" hangingPunct="1">
              <a:spcBef>
                <a:spcPct val="5000"/>
              </a:spcBef>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3"/>
          <p:cNvSpPr>
            <a:spLocks noGrp="1"/>
          </p:cNvSpPr>
          <p:nvPr>
            <p:ph type="sldNum" sz="quarter" idx="4294967295"/>
          </p:nvPr>
        </p:nvSpPr>
        <p:spPr>
          <a:xfrm>
            <a:off x="8382000" y="6400800"/>
            <a:ext cx="4572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AFB6B99-16BD-4A3D-BB69-3821423A9A2F}" type="slidenum">
              <a:rPr lang="en-US" sz="1100" smtClean="0"/>
              <a:pPr/>
              <a:t>28</a:t>
            </a:fld>
            <a:endParaRPr lang="en-US" sz="1100" dirty="0"/>
          </a:p>
        </p:txBody>
      </p:sp>
      <p:sp>
        <p:nvSpPr>
          <p:cNvPr id="25603" name="Rectangle 2"/>
          <p:cNvSpPr>
            <a:spLocks noGrp="1" noChangeArrowheads="1"/>
          </p:cNvSpPr>
          <p:nvPr>
            <p:ph type="title"/>
          </p:nvPr>
        </p:nvSpPr>
        <p:spPr>
          <a:xfrm>
            <a:off x="838200" y="2286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Passing the address of a </a:t>
            </a:r>
            <a:r>
              <a:rPr lang="en-US" sz="2800" dirty="0" err="1">
                <a:latin typeface="Tahoma" panose="020B0604030504040204" pitchFamily="34" charset="0"/>
                <a:ea typeface="Tahoma" panose="020B0604030504040204" pitchFamily="34" charset="0"/>
                <a:cs typeface="Tahoma" panose="020B0604030504040204" pitchFamily="34" charset="0"/>
              </a:rPr>
              <a:t>struct</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25604" name="Rectangle 3"/>
          <p:cNvSpPr>
            <a:spLocks noGrp="1" noChangeArrowheads="1"/>
          </p:cNvSpPr>
          <p:nvPr>
            <p:ph type="body" idx="1"/>
          </p:nvPr>
        </p:nvSpPr>
        <p:spPr>
          <a:xfrm>
            <a:off x="304800" y="762000"/>
            <a:ext cx="8382000" cy="6019800"/>
          </a:xfrm>
        </p:spPr>
        <p:txBody>
          <a:bodyPr>
            <a:noAutofit/>
          </a:bodyPr>
          <a:lstStyle/>
          <a:p>
            <a:pPr eaLnBrk="1" hangingPunct="1">
              <a:lnSpc>
                <a:spcPct val="80000"/>
              </a:lnSpc>
              <a:spcBef>
                <a:spcPct val="5000"/>
              </a:spcBef>
              <a:spcAft>
                <a:spcPts val="600"/>
              </a:spcAft>
              <a:buFont typeface="Wingdings" pitchFamily="2" charset="2"/>
              <a:buNone/>
            </a:pPr>
            <a:r>
              <a:rPr lang="en-US" sz="1800" dirty="0">
                <a:latin typeface="Courier New" panose="02070309020205020404" pitchFamily="49" charset="0"/>
                <a:cs typeface="Courier New" panose="02070309020205020404" pitchFamily="49" charset="0"/>
              </a:rPr>
              <a:t>#include &lt;</a:t>
            </a:r>
            <a:r>
              <a:rPr lang="en-US" sz="1800" dirty="0" err="1">
                <a:latin typeface="Courier New" panose="02070309020205020404" pitchFamily="49" charset="0"/>
                <a:cs typeface="Courier New" panose="02070309020205020404" pitchFamily="49" charset="0"/>
              </a:rPr>
              <a:t>stdio.h</a:t>
            </a:r>
            <a:r>
              <a:rPr lang="en-US" sz="1800" dirty="0">
                <a:latin typeface="Courier New" panose="02070309020205020404" pitchFamily="49" charset="0"/>
                <a:cs typeface="Courier New" panose="02070309020205020404" pitchFamily="49" charset="0"/>
              </a:rPr>
              <a:t>&gt;</a:t>
            </a:r>
          </a:p>
          <a:p>
            <a:pPr eaLnBrk="1" hangingPunct="1">
              <a:lnSpc>
                <a:spcPct val="80000"/>
              </a:lnSpc>
              <a:spcBef>
                <a:spcPct val="5000"/>
              </a:spcBef>
              <a:buFont typeface="Wingdings" pitchFamily="2" charset="2"/>
              <a:buNone/>
            </a:pPr>
            <a:r>
              <a:rPr lang="en-US" sz="1800" dirty="0" err="1">
                <a:latin typeface="Courier New" panose="02070309020205020404" pitchFamily="49" charset="0"/>
                <a:cs typeface="Courier New" panose="02070309020205020404" pitchFamily="49" charset="0"/>
              </a:rPr>
              <a:t>typedef</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struct</a:t>
            </a:r>
            <a:r>
              <a:rPr lang="en-US" sz="1800" dirty="0">
                <a:latin typeface="Courier New" panose="02070309020205020404" pitchFamily="49" charset="0"/>
                <a:cs typeface="Courier New" panose="02070309020205020404" pitchFamily="49" charset="0"/>
              </a:rPr>
              <a:t> {</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int</a:t>
            </a:r>
            <a:r>
              <a:rPr lang="en-US" sz="1800" dirty="0">
                <a:latin typeface="Courier New" panose="02070309020205020404" pitchFamily="49" charset="0"/>
                <a:cs typeface="Courier New" panose="02070309020205020404" pitchFamily="49" charset="0"/>
              </a:rPr>
              <a:t> a;</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    double b;</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sample_t</a:t>
            </a:r>
            <a:r>
              <a:rPr lang="en-US" sz="1800" dirty="0">
                <a:latin typeface="Courier New" panose="02070309020205020404" pitchFamily="49" charset="0"/>
                <a:cs typeface="Courier New" panose="02070309020205020404" pitchFamily="49" charset="0"/>
              </a:rPr>
              <a:t>;</a:t>
            </a:r>
          </a:p>
          <a:p>
            <a:pPr eaLnBrk="1" hangingPunct="1">
              <a:lnSpc>
                <a:spcPct val="80000"/>
              </a:lnSpc>
              <a:spcBef>
                <a:spcPct val="5000"/>
              </a:spcBef>
              <a:buFont typeface="Wingdings" pitchFamily="2" charset="2"/>
              <a:buNone/>
            </a:pPr>
            <a:endParaRPr lang="en-US" sz="1800" dirty="0">
              <a:latin typeface="Courier New" panose="02070309020205020404" pitchFamily="49" charset="0"/>
              <a:cs typeface="Courier New" panose="02070309020205020404" pitchFamily="49" charset="0"/>
            </a:endParaRP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  Use the * operator.  </a:t>
            </a:r>
            <a:r>
              <a:rPr lang="en-US" sz="1800" dirty="0" err="1">
                <a:latin typeface="Courier New" panose="02070309020205020404" pitchFamily="49" charset="0"/>
                <a:cs typeface="Courier New" panose="02070309020205020404" pitchFamily="49" charset="0"/>
              </a:rPr>
              <a:t>funct</a:t>
            </a:r>
            <a:r>
              <a:rPr lang="en-US" sz="1800" dirty="0">
                <a:latin typeface="Courier New" panose="02070309020205020404" pitchFamily="49" charset="0"/>
                <a:cs typeface="Courier New" panose="02070309020205020404" pitchFamily="49" charset="0"/>
              </a:rPr>
              <a:t> modifies the </a:t>
            </a:r>
            <a:r>
              <a:rPr lang="en-US" sz="1800" dirty="0" err="1">
                <a:latin typeface="Courier New" panose="02070309020205020404" pitchFamily="49" charset="0"/>
                <a:cs typeface="Courier New" panose="02070309020205020404" pitchFamily="49" charset="0"/>
              </a:rPr>
              <a:t>struct</a:t>
            </a:r>
            <a:r>
              <a:rPr lang="en-US" sz="1800" dirty="0">
                <a:latin typeface="Courier New" panose="02070309020205020404" pitchFamily="49" charset="0"/>
                <a:cs typeface="Courier New" panose="02070309020205020404" pitchFamily="49" charset="0"/>
              </a:rPr>
              <a:t> */</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void </a:t>
            </a:r>
            <a:r>
              <a:rPr lang="en-US" sz="1800" dirty="0" err="1">
                <a:latin typeface="Courier New" panose="02070309020205020404" pitchFamily="49" charset="0"/>
                <a:cs typeface="Courier New" panose="02070309020205020404" pitchFamily="49" charset="0"/>
              </a:rPr>
              <a:t>funct</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sample_t</a:t>
            </a:r>
            <a:r>
              <a:rPr lang="en-US" sz="1800" dirty="0">
                <a:latin typeface="Courier New" panose="02070309020205020404" pitchFamily="49" charset="0"/>
                <a:cs typeface="Courier New" panose="02070309020205020404" pitchFamily="49" charset="0"/>
              </a:rPr>
              <a:t>  *x) {</a:t>
            </a:r>
          </a:p>
          <a:p>
            <a:pPr>
              <a:lnSpc>
                <a:spcPct val="80000"/>
              </a:lnSpc>
              <a:spcBef>
                <a:spcPct val="5000"/>
              </a:spcBef>
              <a:buNone/>
            </a:pPr>
            <a:r>
              <a:rPr lang="en-US" sz="1800" dirty="0">
                <a:latin typeface="Courier New" panose="02070309020205020404" pitchFamily="49" charset="0"/>
                <a:cs typeface="Courier New" panose="02070309020205020404" pitchFamily="49" charset="0"/>
              </a:rPr>
              <a:t>    </a:t>
            </a:r>
            <a:r>
              <a:rPr lang="en-US" sz="1800" dirty="0">
                <a:solidFill>
                  <a:srgbClr val="FF0000"/>
                </a:solidFill>
                <a:latin typeface="Courier New" panose="02070309020205020404" pitchFamily="49" charset="0"/>
                <a:cs typeface="Courier New" panose="02070309020205020404" pitchFamily="49" charset="0"/>
              </a:rPr>
              <a:t>// note the use of -&gt; operator</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fprintf</a:t>
            </a:r>
            <a:r>
              <a:rPr lang="en-US" sz="1800" dirty="0">
                <a:latin typeface="Courier New" panose="02070309020205020404" pitchFamily="49" charset="0"/>
                <a:cs typeface="Courier New" panose="02070309020205020404" pitchFamily="49" charset="0"/>
              </a:rPr>
              <a:t>(</a:t>
            </a:r>
            <a:r>
              <a:rPr lang="en-US" sz="1800" dirty="0" err="1">
                <a:latin typeface="Courier New" panose="02070309020205020404" pitchFamily="49" charset="0"/>
                <a:cs typeface="Courier New" panose="02070309020205020404" pitchFamily="49" charset="0"/>
              </a:rPr>
              <a:t>stdout</a:t>
            </a:r>
            <a:r>
              <a:rPr lang="en-US" sz="1800" dirty="0">
                <a:latin typeface="Courier New" panose="02070309020205020404" pitchFamily="49" charset="0"/>
                <a:cs typeface="Courier New" panose="02070309020205020404" pitchFamily="49" charset="0"/>
              </a:rPr>
              <a:t>, "x-&gt;a = %d\n", x-&gt;a); </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fprintf</a:t>
            </a:r>
            <a:r>
              <a:rPr lang="en-US" sz="1800" dirty="0">
                <a:latin typeface="Courier New" panose="02070309020205020404" pitchFamily="49" charset="0"/>
                <a:cs typeface="Courier New" panose="02070309020205020404" pitchFamily="49" charset="0"/>
              </a:rPr>
              <a:t>(</a:t>
            </a:r>
            <a:r>
              <a:rPr lang="en-US" sz="1800" dirty="0" err="1">
                <a:latin typeface="Courier New" panose="02070309020205020404" pitchFamily="49" charset="0"/>
                <a:cs typeface="Courier New" panose="02070309020205020404" pitchFamily="49" charset="0"/>
              </a:rPr>
              <a:t>stdout</a:t>
            </a:r>
            <a:r>
              <a:rPr lang="en-US" sz="1800" dirty="0">
                <a:latin typeface="Courier New" panose="02070309020205020404" pitchFamily="49" charset="0"/>
                <a:cs typeface="Courier New" panose="02070309020205020404" pitchFamily="49" charset="0"/>
              </a:rPr>
              <a:t>, "x-&gt;b = %lf\n", x-&gt;b);</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    x-&gt;a = 1000;</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    x-&gt;b = 55.5;</a:t>
            </a:r>
          </a:p>
          <a:p>
            <a:pPr eaLnBrk="1" hangingPunct="1">
              <a:lnSpc>
                <a:spcPct val="80000"/>
              </a:lnSpc>
              <a:spcBef>
                <a:spcPct val="5000"/>
              </a:spcBef>
              <a:spcAft>
                <a:spcPts val="600"/>
              </a:spcAft>
              <a:buFont typeface="Wingdings" pitchFamily="2" charset="2"/>
              <a:buNone/>
            </a:pPr>
            <a:r>
              <a:rPr lang="en-US" sz="1800" dirty="0">
                <a:latin typeface="Courier New" panose="02070309020205020404" pitchFamily="49" charset="0"/>
                <a:cs typeface="Courier New" panose="02070309020205020404" pitchFamily="49" charset="0"/>
              </a:rPr>
              <a:t>}</a:t>
            </a:r>
          </a:p>
          <a:p>
            <a:pPr eaLnBrk="1" hangingPunct="1">
              <a:lnSpc>
                <a:spcPct val="80000"/>
              </a:lnSpc>
              <a:spcBef>
                <a:spcPct val="5000"/>
              </a:spcBef>
              <a:buFont typeface="Wingdings" pitchFamily="2" charset="2"/>
              <a:buNone/>
            </a:pPr>
            <a:r>
              <a:rPr lang="en-US" sz="1800" dirty="0" err="1">
                <a:latin typeface="Courier New" panose="02070309020205020404" pitchFamily="49" charset="0"/>
                <a:cs typeface="Courier New" panose="02070309020205020404" pitchFamily="49" charset="0"/>
              </a:rPr>
              <a:t>int</a:t>
            </a:r>
            <a:r>
              <a:rPr lang="en-US" sz="1800" dirty="0">
                <a:latin typeface="Courier New" panose="02070309020205020404" pitchFamily="49" charset="0"/>
                <a:cs typeface="Courier New" panose="02070309020205020404" pitchFamily="49" charset="0"/>
              </a:rPr>
              <a:t> main()  {</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sample_t</a:t>
            </a:r>
            <a:r>
              <a:rPr lang="en-US" sz="1800" dirty="0">
                <a:latin typeface="Courier New" panose="02070309020205020404" pitchFamily="49" charset="0"/>
                <a:cs typeface="Courier New" panose="02070309020205020404" pitchFamily="49" charset="0"/>
              </a:rPr>
              <a:t>  y;</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y.a</a:t>
            </a:r>
            <a:r>
              <a:rPr lang="en-US" sz="1800" dirty="0">
                <a:latin typeface="Courier New" panose="02070309020205020404" pitchFamily="49" charset="0"/>
                <a:cs typeface="Courier New" panose="02070309020205020404" pitchFamily="49" charset="0"/>
              </a:rPr>
              <a:t> = 99;</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y.b</a:t>
            </a:r>
            <a:r>
              <a:rPr lang="en-US" sz="1800" dirty="0">
                <a:latin typeface="Courier New" panose="02070309020205020404" pitchFamily="49" charset="0"/>
                <a:cs typeface="Courier New" panose="02070309020205020404" pitchFamily="49" charset="0"/>
              </a:rPr>
              <a:t> = 11.5;</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    </a:t>
            </a:r>
            <a:r>
              <a:rPr lang="en-US" sz="1800" dirty="0">
                <a:solidFill>
                  <a:srgbClr val="FF0000"/>
                </a:solidFill>
                <a:latin typeface="Courier New" panose="02070309020205020404" pitchFamily="49" charset="0"/>
                <a:cs typeface="Courier New" panose="02070309020205020404" pitchFamily="49" charset="0"/>
              </a:rPr>
              <a:t>// use the address operator, &amp;, in the call  </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funct</a:t>
            </a:r>
            <a:r>
              <a:rPr lang="en-US" sz="1800" dirty="0">
                <a:latin typeface="Courier New" panose="02070309020205020404" pitchFamily="49" charset="0"/>
                <a:cs typeface="Courier New" panose="02070309020205020404" pitchFamily="49" charset="0"/>
              </a:rPr>
              <a:t>(&amp;y);</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fprintf</a:t>
            </a:r>
            <a:r>
              <a:rPr lang="en-US" sz="1800" dirty="0">
                <a:latin typeface="Courier New" panose="02070309020205020404" pitchFamily="49" charset="0"/>
                <a:cs typeface="Courier New" panose="02070309020205020404" pitchFamily="49" charset="0"/>
              </a:rPr>
              <a:t>(</a:t>
            </a:r>
            <a:r>
              <a:rPr lang="en-US" sz="1800" dirty="0" err="1">
                <a:latin typeface="Courier New" panose="02070309020205020404" pitchFamily="49" charset="0"/>
                <a:cs typeface="Courier New" panose="02070309020205020404" pitchFamily="49" charset="0"/>
              </a:rPr>
              <a:t>stdout</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y.a</a:t>
            </a:r>
            <a:r>
              <a:rPr lang="en-US" sz="1800" dirty="0">
                <a:latin typeface="Courier New" panose="02070309020205020404" pitchFamily="49" charset="0"/>
                <a:cs typeface="Courier New" panose="02070309020205020404" pitchFamily="49" charset="0"/>
              </a:rPr>
              <a:t> = %d\n", </a:t>
            </a:r>
            <a:r>
              <a:rPr lang="en-US" sz="1800" dirty="0" err="1">
                <a:latin typeface="Courier New" panose="02070309020205020404" pitchFamily="49" charset="0"/>
                <a:cs typeface="Courier New" panose="02070309020205020404" pitchFamily="49" charset="0"/>
              </a:rPr>
              <a:t>y.a</a:t>
            </a:r>
            <a:r>
              <a:rPr lang="en-US" sz="1800" dirty="0">
                <a:latin typeface="Courier New" panose="02070309020205020404" pitchFamily="49" charset="0"/>
                <a:cs typeface="Courier New" panose="02070309020205020404" pitchFamily="49" charset="0"/>
              </a:rPr>
              <a:t>);</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fprintf</a:t>
            </a:r>
            <a:r>
              <a:rPr lang="en-US" sz="1800" dirty="0">
                <a:latin typeface="Courier New" panose="02070309020205020404" pitchFamily="49" charset="0"/>
                <a:cs typeface="Courier New" panose="02070309020205020404" pitchFamily="49" charset="0"/>
              </a:rPr>
              <a:t>(</a:t>
            </a:r>
            <a:r>
              <a:rPr lang="en-US" sz="1800" dirty="0" err="1">
                <a:latin typeface="Courier New" panose="02070309020205020404" pitchFamily="49" charset="0"/>
                <a:cs typeface="Courier New" panose="02070309020205020404" pitchFamily="49" charset="0"/>
              </a:rPr>
              <a:t>stdout</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y.b</a:t>
            </a:r>
            <a:r>
              <a:rPr lang="en-US" sz="1800" dirty="0">
                <a:latin typeface="Courier New" panose="02070309020205020404" pitchFamily="49" charset="0"/>
                <a:cs typeface="Courier New" panose="02070309020205020404" pitchFamily="49" charset="0"/>
              </a:rPr>
              <a:t> = %lf\n", </a:t>
            </a:r>
            <a:r>
              <a:rPr lang="en-US" sz="1800" dirty="0" err="1">
                <a:latin typeface="Courier New" panose="02070309020205020404" pitchFamily="49" charset="0"/>
                <a:cs typeface="Courier New" panose="02070309020205020404" pitchFamily="49" charset="0"/>
              </a:rPr>
              <a:t>y.b</a:t>
            </a:r>
            <a:r>
              <a:rPr lang="en-US" sz="1800" dirty="0">
                <a:latin typeface="Courier New" panose="02070309020205020404" pitchFamily="49" charset="0"/>
                <a:cs typeface="Courier New" panose="02070309020205020404" pitchFamily="49" charset="0"/>
              </a:rPr>
              <a:t>);</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    return 0;</a:t>
            </a: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a:t>
            </a: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F35B9D1-DB16-4A24-B8C4-13B259A6DF74}" type="slidenum">
              <a:rPr lang="en-US" smtClean="0"/>
              <a:pPr/>
              <a:t>29</a:t>
            </a:fld>
            <a:endParaRPr lang="en-US"/>
          </a:p>
        </p:txBody>
      </p:sp>
      <p:sp>
        <p:nvSpPr>
          <p:cNvPr id="26627" name="Rectangle 2"/>
          <p:cNvSpPr>
            <a:spLocks noGrp="1" noChangeArrowheads="1"/>
          </p:cNvSpPr>
          <p:nvPr>
            <p:ph type="title"/>
          </p:nvPr>
        </p:nvSpPr>
        <p:spPr>
          <a:xfrm>
            <a:off x="838200" y="191219"/>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Passing the address of a </a:t>
            </a:r>
            <a:r>
              <a:rPr lang="en-US" sz="2800" dirty="0" err="1">
                <a:latin typeface="Tahoma" panose="020B0604030504040204" pitchFamily="34" charset="0"/>
                <a:ea typeface="Tahoma" panose="020B0604030504040204" pitchFamily="34" charset="0"/>
                <a:cs typeface="Tahoma" panose="020B0604030504040204" pitchFamily="34" charset="0"/>
              </a:rPr>
              <a:t>struct</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26628" name="Rectangle 3"/>
          <p:cNvSpPr>
            <a:spLocks noGrp="1" noChangeArrowheads="1"/>
          </p:cNvSpPr>
          <p:nvPr>
            <p:ph type="body" idx="1"/>
          </p:nvPr>
        </p:nvSpPr>
        <p:spPr>
          <a:xfrm>
            <a:off x="990600" y="914400"/>
            <a:ext cx="7772400" cy="4343400"/>
          </a:xfrm>
        </p:spPr>
        <p:txBody>
          <a:bodyPr>
            <a:normAutofit/>
          </a:bodyPr>
          <a:lstStyle/>
          <a:p>
            <a:pPr eaLnBrk="1" hangingPunct="1">
              <a:lnSpc>
                <a:spcPct val="80000"/>
              </a:lnSpc>
              <a:spcBef>
                <a:spcPct val="5000"/>
              </a:spcBef>
              <a:buFont typeface="Wingdings" pitchFamily="2" charset="2"/>
              <a:buNone/>
            </a:pPr>
            <a:r>
              <a:rPr lang="en-US" b="1" dirty="0">
                <a:latin typeface="Courier New" panose="02070309020205020404" pitchFamily="49" charset="0"/>
                <a:cs typeface="Courier New" panose="02070309020205020404" pitchFamily="49" charset="0"/>
              </a:rPr>
              <a:t>Sample run:</a:t>
            </a:r>
          </a:p>
          <a:p>
            <a:pPr eaLnBrk="1" hangingPunct="1">
              <a:lnSpc>
                <a:spcPct val="80000"/>
              </a:lnSpc>
              <a:spcBef>
                <a:spcPct val="5000"/>
              </a:spcBef>
              <a:buFont typeface="Wingdings" pitchFamily="2" charset="2"/>
              <a:buNone/>
            </a:pPr>
            <a:endParaRPr lang="en-US" b="1" dirty="0">
              <a:latin typeface="Courier New" panose="02070309020205020404" pitchFamily="49" charset="0"/>
              <a:cs typeface="Courier New" panose="02070309020205020404" pitchFamily="49" charset="0"/>
            </a:endParaRPr>
          </a:p>
          <a:p>
            <a:pPr eaLnBrk="1" hangingPunct="1">
              <a:lnSpc>
                <a:spcPct val="80000"/>
              </a:lnSpc>
              <a:spcBef>
                <a:spcPct val="5000"/>
              </a:spcBef>
              <a:spcAft>
                <a:spcPts val="600"/>
              </a:spcAft>
              <a:buFont typeface="Wingdings" pitchFamily="2" charset="2"/>
              <a:buNone/>
            </a:pP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a.out</a:t>
            </a:r>
            <a:endParaRPr lang="en-US" dirty="0">
              <a:latin typeface="Courier New" panose="02070309020205020404" pitchFamily="49" charset="0"/>
              <a:cs typeface="Courier New" panose="02070309020205020404" pitchFamily="49" charset="0"/>
            </a:endParaRPr>
          </a:p>
          <a:p>
            <a:pPr eaLnBrk="1" hangingPunct="1">
              <a:lnSpc>
                <a:spcPct val="80000"/>
              </a:lnSpc>
              <a:spcBef>
                <a:spcPct val="5000"/>
              </a:spcBef>
              <a:buFont typeface="Wingdings" pitchFamily="2" charset="2"/>
              <a:buNone/>
            </a:pPr>
            <a:r>
              <a:rPr lang="en-US" dirty="0">
                <a:latin typeface="Courier New" panose="02070309020205020404" pitchFamily="49" charset="0"/>
                <a:cs typeface="Courier New" panose="02070309020205020404" pitchFamily="49" charset="0"/>
              </a:rPr>
              <a:t>x-&gt;a = 99</a:t>
            </a:r>
          </a:p>
          <a:p>
            <a:pPr eaLnBrk="1" hangingPunct="1">
              <a:lnSpc>
                <a:spcPct val="80000"/>
              </a:lnSpc>
              <a:spcBef>
                <a:spcPct val="5000"/>
              </a:spcBef>
              <a:buFont typeface="Wingdings" pitchFamily="2" charset="2"/>
              <a:buNone/>
            </a:pPr>
            <a:r>
              <a:rPr lang="en-US" dirty="0">
                <a:latin typeface="Courier New" panose="02070309020205020404" pitchFamily="49" charset="0"/>
                <a:cs typeface="Courier New" panose="02070309020205020404" pitchFamily="49" charset="0"/>
              </a:rPr>
              <a:t>x-&gt;b = 11.500000</a:t>
            </a:r>
          </a:p>
          <a:p>
            <a:pPr eaLnBrk="1" hangingPunct="1">
              <a:lnSpc>
                <a:spcPct val="80000"/>
              </a:lnSpc>
              <a:spcBef>
                <a:spcPct val="5000"/>
              </a:spcBef>
              <a:buFont typeface="Wingdings" pitchFamily="2" charset="2"/>
              <a:buNone/>
            </a:pPr>
            <a:r>
              <a:rPr lang="en-US" dirty="0" err="1">
                <a:latin typeface="Courier New" panose="02070309020205020404" pitchFamily="49" charset="0"/>
                <a:cs typeface="Courier New" panose="02070309020205020404" pitchFamily="49" charset="0"/>
              </a:rPr>
              <a:t>y.a</a:t>
            </a:r>
            <a:r>
              <a:rPr lang="en-US" dirty="0">
                <a:latin typeface="Courier New" panose="02070309020205020404" pitchFamily="49" charset="0"/>
                <a:cs typeface="Courier New" panose="02070309020205020404" pitchFamily="49" charset="0"/>
              </a:rPr>
              <a:t> = 1000</a:t>
            </a:r>
          </a:p>
          <a:p>
            <a:pPr eaLnBrk="1" hangingPunct="1">
              <a:lnSpc>
                <a:spcPct val="80000"/>
              </a:lnSpc>
              <a:spcBef>
                <a:spcPct val="5000"/>
              </a:spcBef>
              <a:buFont typeface="Wingdings" pitchFamily="2" charset="2"/>
              <a:buNone/>
            </a:pPr>
            <a:r>
              <a:rPr lang="en-US" dirty="0" err="1">
                <a:latin typeface="Courier New" panose="02070309020205020404" pitchFamily="49" charset="0"/>
                <a:cs typeface="Courier New" panose="02070309020205020404" pitchFamily="49" charset="0"/>
              </a:rPr>
              <a:t>y.b</a:t>
            </a:r>
            <a:r>
              <a:rPr lang="en-US" dirty="0">
                <a:latin typeface="Courier New" panose="02070309020205020404" pitchFamily="49" charset="0"/>
                <a:cs typeface="Courier New" panose="02070309020205020404" pitchFamily="49" charset="0"/>
              </a:rPr>
              <a:t> = 55.500000</a:t>
            </a:r>
          </a:p>
          <a:p>
            <a:pPr eaLnBrk="1" hangingPunct="1">
              <a:lnSpc>
                <a:spcPct val="80000"/>
              </a:lnSpc>
              <a:spcBef>
                <a:spcPct val="5000"/>
              </a:spcBef>
              <a:buFont typeface="Wingdings" pitchFamily="2" charset="2"/>
              <a:buNone/>
            </a:pPr>
            <a:endParaRPr lang="en-US" b="1" dirty="0">
              <a:latin typeface="Courier New" panose="02070309020205020404" pitchFamily="49" charset="0"/>
              <a:cs typeface="Courier New" panose="02070309020205020404" pitchFamily="49" charset="0"/>
            </a:endParaRPr>
          </a:p>
          <a:p>
            <a:pPr eaLnBrk="1" hangingPunct="1">
              <a:lnSpc>
                <a:spcPct val="80000"/>
              </a:lnSpc>
              <a:spcBef>
                <a:spcPct val="5000"/>
              </a:spcBef>
              <a:buFont typeface="Wingdings" pitchFamily="2" charset="2"/>
              <a:buNone/>
            </a:pPr>
            <a:endParaRPr lang="en-US" b="1" dirty="0">
              <a:latin typeface="Courier New" panose="02070309020205020404" pitchFamily="49" charset="0"/>
              <a:cs typeface="Courier New" panose="02070309020205020404" pitchFamily="49" charset="0"/>
            </a:endParaRP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EE0B064-AD2B-4F1F-9BC4-DA96ADFC06A4}" type="slidenum">
              <a:rPr lang="en-US" smtClean="0"/>
              <a:pPr/>
              <a:t>3</a:t>
            </a:fld>
            <a:endParaRPr lang="en-US"/>
          </a:p>
        </p:txBody>
      </p:sp>
      <p:sp>
        <p:nvSpPr>
          <p:cNvPr id="7171" name="Rectangle 2"/>
          <p:cNvSpPr>
            <a:spLocks noGrp="1" noChangeArrowheads="1"/>
          </p:cNvSpPr>
          <p:nvPr>
            <p:ph type="title"/>
          </p:nvPr>
        </p:nvSpPr>
        <p:spPr>
          <a:xfrm>
            <a:off x="685800" y="228600"/>
            <a:ext cx="7924800" cy="533400"/>
          </a:xfrm>
        </p:spPr>
        <p:txBody>
          <a:bodyPr lIns="92075" tIns="46038" rIns="92075" bIns="46038"/>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Structured Data Types</a:t>
            </a:r>
          </a:p>
        </p:txBody>
      </p:sp>
      <p:sp>
        <p:nvSpPr>
          <p:cNvPr id="7172" name="Rectangle 3"/>
          <p:cNvSpPr>
            <a:spLocks noGrp="1" noChangeArrowheads="1"/>
          </p:cNvSpPr>
          <p:nvPr>
            <p:ph type="body" idx="1"/>
          </p:nvPr>
        </p:nvSpPr>
        <p:spPr>
          <a:xfrm>
            <a:off x="762000" y="990600"/>
            <a:ext cx="8077200" cy="5181600"/>
          </a:xfrm>
          <a:noFill/>
        </p:spPr>
        <p:txBody>
          <a:bodyPr lIns="92075" tIns="46038" rIns="92075" bIns="46038">
            <a:normAutofit/>
          </a:bodyPr>
          <a:lstStyle/>
          <a:p>
            <a:pPr marL="0" indent="0" eaLnBrk="1" hangingPunct="1">
              <a:lnSpc>
                <a:spcPct val="110000"/>
              </a:lnSpc>
              <a:buNone/>
            </a:pPr>
            <a:r>
              <a:rPr lang="en-US" sz="2400" dirty="0">
                <a:latin typeface="Tahoma" panose="020B0604030504040204" pitchFamily="34" charset="0"/>
                <a:ea typeface="Tahoma" panose="020B0604030504040204" pitchFamily="34" charset="0"/>
                <a:cs typeface="Tahoma" panose="020B0604030504040204" pitchFamily="34" charset="0"/>
              </a:rPr>
              <a:t>A variable structure definition defines a </a:t>
            </a:r>
            <a:r>
              <a:rPr lang="en-US" sz="2400" dirty="0" err="1">
                <a:latin typeface="Tahoma" panose="020B0604030504040204" pitchFamily="34" charset="0"/>
                <a:ea typeface="Tahoma" panose="020B0604030504040204" pitchFamily="34" charset="0"/>
                <a:cs typeface="Tahoma" panose="020B0604030504040204" pitchFamily="34" charset="0"/>
              </a:rPr>
              <a:t>struct</a:t>
            </a:r>
            <a:r>
              <a:rPr lang="en-US" sz="2400" dirty="0">
                <a:latin typeface="Tahoma" panose="020B0604030504040204" pitchFamily="34" charset="0"/>
                <a:ea typeface="Tahoma" panose="020B0604030504040204" pitchFamily="34" charset="0"/>
                <a:cs typeface="Tahoma" panose="020B0604030504040204" pitchFamily="34" charset="0"/>
              </a:rPr>
              <a:t> variable.</a:t>
            </a:r>
          </a:p>
          <a:p>
            <a:pPr eaLnBrk="1" hangingPunct="1">
              <a:lnSpc>
                <a:spcPct val="30000"/>
              </a:lnSpc>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struct {	   	</a:t>
            </a:r>
          </a:p>
          <a:p>
            <a:pPr eaLnBrk="1" hangingPunct="1">
              <a:lnSpc>
                <a:spcPct val="5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unsigned char red;                      </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unsigned char green;</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unsigned char blue;</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 pixel; </a:t>
            </a:r>
          </a:p>
          <a:p>
            <a:pPr eaLnBrk="1" hangingPunct="1">
              <a:lnSpc>
                <a:spcPct val="80000"/>
              </a:lnSpc>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i="1" dirty="0">
                <a:solidFill>
                  <a:srgbClr val="0000CC"/>
                </a:solidFill>
                <a:latin typeface="Tahoma" panose="020B0604030504040204" pitchFamily="34" charset="0"/>
                <a:ea typeface="Tahoma" panose="020B0604030504040204" pitchFamily="34" charset="0"/>
                <a:cs typeface="Tahoma" panose="020B0604030504040204" pitchFamily="34" charset="0"/>
              </a:rPr>
              <a:t>variable name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i="1" dirty="0">
                <a:solidFill>
                  <a:srgbClr val="CC0000"/>
                </a:solidFill>
                <a:latin typeface="Tahoma" panose="020B0604030504040204" pitchFamily="34" charset="0"/>
                <a:ea typeface="Tahoma" panose="020B0604030504040204" pitchFamily="34" charset="0"/>
                <a:cs typeface="Tahoma" panose="020B0604030504040204" pitchFamily="34" charset="0"/>
              </a:rPr>
              <a:t>DON’T FORGET THE SEMICOLON</a:t>
            </a:r>
          </a:p>
        </p:txBody>
      </p:sp>
      <p:sp>
        <p:nvSpPr>
          <p:cNvPr id="7173" name="Line 4"/>
          <p:cNvSpPr>
            <a:spLocks noChangeShapeType="1"/>
          </p:cNvSpPr>
          <p:nvPr/>
        </p:nvSpPr>
        <p:spPr bwMode="auto">
          <a:xfrm flipV="1">
            <a:off x="4216402" y="1750040"/>
            <a:ext cx="922387" cy="401683"/>
          </a:xfrm>
          <a:prstGeom prst="line">
            <a:avLst/>
          </a:prstGeom>
          <a:noFill/>
          <a:ln w="12699">
            <a:solidFill>
              <a:schemeClr val="tx1"/>
            </a:solidFill>
            <a:round/>
            <a:headEnd type="triangle"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4" name="Line 5"/>
          <p:cNvSpPr>
            <a:spLocks noChangeShapeType="1"/>
          </p:cNvSpPr>
          <p:nvPr/>
        </p:nvSpPr>
        <p:spPr bwMode="auto">
          <a:xfrm flipV="1">
            <a:off x="4520959" y="1710100"/>
            <a:ext cx="838200" cy="766310"/>
          </a:xfrm>
          <a:prstGeom prst="line">
            <a:avLst/>
          </a:prstGeom>
          <a:noFill/>
          <a:ln w="12699">
            <a:solidFill>
              <a:schemeClr val="tx1"/>
            </a:solidFill>
            <a:round/>
            <a:headEnd type="triangle"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Line 6"/>
          <p:cNvSpPr>
            <a:spLocks noChangeShapeType="1"/>
          </p:cNvSpPr>
          <p:nvPr/>
        </p:nvSpPr>
        <p:spPr bwMode="auto">
          <a:xfrm>
            <a:off x="1905000" y="3467099"/>
            <a:ext cx="76200" cy="304800"/>
          </a:xfrm>
          <a:prstGeom prst="line">
            <a:avLst/>
          </a:prstGeom>
          <a:noFill/>
          <a:ln w="12699">
            <a:solidFill>
              <a:schemeClr val="tx1"/>
            </a:solidFill>
            <a:round/>
            <a:headEnd type="triangle"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6" name="Line 7"/>
          <p:cNvSpPr>
            <a:spLocks noChangeShapeType="1"/>
          </p:cNvSpPr>
          <p:nvPr/>
        </p:nvSpPr>
        <p:spPr bwMode="auto">
          <a:xfrm>
            <a:off x="2280849" y="3290889"/>
            <a:ext cx="2417912" cy="457200"/>
          </a:xfrm>
          <a:prstGeom prst="line">
            <a:avLst/>
          </a:prstGeom>
          <a:ln>
            <a:headEnd type="triangle" w="med" len="med"/>
            <a:tailEnd type="none" w="sm" len="sm"/>
          </a:ln>
        </p:spPr>
        <p:style>
          <a:lnRef idx="1">
            <a:schemeClr val="dk1"/>
          </a:lnRef>
          <a:fillRef idx="0">
            <a:schemeClr val="dk1"/>
          </a:fillRef>
          <a:effectRef idx="0">
            <a:schemeClr val="dk1"/>
          </a:effectRef>
          <a:fontRef idx="minor">
            <a:schemeClr val="tx1"/>
          </a:fontRef>
        </p:style>
        <p:txBody>
          <a:bodyPr wrap="none" anchor="ctr"/>
          <a:lstStyle/>
          <a:p>
            <a:endParaRPr lang="en-US"/>
          </a:p>
        </p:txBody>
      </p:sp>
      <p:sp>
        <p:nvSpPr>
          <p:cNvPr id="7177" name="Line 5"/>
          <p:cNvSpPr>
            <a:spLocks noChangeShapeType="1"/>
          </p:cNvSpPr>
          <p:nvPr/>
        </p:nvSpPr>
        <p:spPr bwMode="auto">
          <a:xfrm flipV="1">
            <a:off x="4428544" y="1749207"/>
            <a:ext cx="998589" cy="1158272"/>
          </a:xfrm>
          <a:prstGeom prst="line">
            <a:avLst/>
          </a:prstGeom>
          <a:noFill/>
          <a:ln w="12699">
            <a:solidFill>
              <a:schemeClr val="tx1"/>
            </a:solidFill>
            <a:round/>
            <a:headEnd type="triangle"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cxnSp>
        <p:nvCxnSpPr>
          <p:cNvPr id="10" name="Straight Connector 9"/>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
        <p:nvSpPr>
          <p:cNvPr id="2" name="TextBox 1"/>
          <p:cNvSpPr txBox="1"/>
          <p:nvPr/>
        </p:nvSpPr>
        <p:spPr>
          <a:xfrm>
            <a:off x="5231204" y="1379709"/>
            <a:ext cx="1114408" cy="369332"/>
          </a:xfrm>
          <a:prstGeom prst="rect">
            <a:avLst/>
          </a:prstGeom>
          <a:noFill/>
        </p:spPr>
        <p:txBody>
          <a:bodyPr wrap="none" rtlCol="0">
            <a:spAutoFit/>
          </a:bodyPr>
          <a:lstStyle/>
          <a:p>
            <a:r>
              <a:rPr lang="en-US" dirty="0">
                <a:solidFill>
                  <a:srgbClr val="0000CC"/>
                </a:solidFill>
                <a:latin typeface="Tahoma" panose="020B0604030504040204" pitchFamily="34" charset="0"/>
                <a:ea typeface="Tahoma" panose="020B0604030504040204" pitchFamily="34" charset="0"/>
                <a:cs typeface="Tahoma" panose="020B0604030504040204" pitchFamily="34" charset="0"/>
              </a:rPr>
              <a:t>Members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0497FA8-2307-46FC-BCAE-C5B8FEA0F3BA}" type="slidenum">
              <a:rPr lang="en-US" smtClean="0"/>
              <a:pPr/>
              <a:t>30</a:t>
            </a:fld>
            <a:endParaRPr lang="en-US"/>
          </a:p>
        </p:txBody>
      </p:sp>
      <p:sp>
        <p:nvSpPr>
          <p:cNvPr id="27651" name="Rectangle 2"/>
          <p:cNvSpPr>
            <a:spLocks noGrp="1" noChangeArrowheads="1"/>
          </p:cNvSpPr>
          <p:nvPr>
            <p:ph type="title"/>
          </p:nvPr>
        </p:nvSpPr>
        <p:spPr>
          <a:xfrm>
            <a:off x="762000" y="2286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Passing the address of a </a:t>
            </a:r>
            <a:r>
              <a:rPr lang="en-US" sz="2800" dirty="0" err="1">
                <a:latin typeface="Tahoma" panose="020B0604030504040204" pitchFamily="34" charset="0"/>
                <a:ea typeface="Tahoma" panose="020B0604030504040204" pitchFamily="34" charset="0"/>
                <a:cs typeface="Tahoma" panose="020B0604030504040204" pitchFamily="34" charset="0"/>
              </a:rPr>
              <a:t>struct</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27652" name="Rectangle 3"/>
          <p:cNvSpPr>
            <a:spLocks noGrp="1" noChangeArrowheads="1"/>
          </p:cNvSpPr>
          <p:nvPr>
            <p:ph type="body" idx="1"/>
          </p:nvPr>
        </p:nvSpPr>
        <p:spPr>
          <a:xfrm>
            <a:off x="381000" y="1143000"/>
            <a:ext cx="8229600" cy="4572000"/>
          </a:xfrm>
        </p:spPr>
        <p:txBody>
          <a:bodyPr>
            <a:normAutofit/>
          </a:bodyPr>
          <a:lstStyle/>
          <a:p>
            <a:pPr eaLnBrk="1" hangingPunct="1">
              <a:lnSpc>
                <a:spcPct val="80000"/>
              </a:lnSpc>
              <a:spcBef>
                <a:spcPct val="500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What if you do not want the recipient to be able to modify the structure?</a:t>
            </a:r>
          </a:p>
          <a:p>
            <a:pPr eaLnBrk="1" hangingPunct="1">
              <a:lnSpc>
                <a:spcPct val="80000"/>
              </a:lnSpc>
              <a:spcBef>
                <a:spcPct val="500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In the prototype and function header, use the * operator.</a:t>
            </a:r>
          </a:p>
          <a:p>
            <a:pPr lvl="1" eaLnBrk="1" hangingPunct="1">
              <a:lnSpc>
                <a:spcPct val="80000"/>
              </a:lnSpc>
              <a:spcBef>
                <a:spcPct val="500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Use the </a:t>
            </a:r>
            <a:r>
              <a:rPr lang="en-US" sz="2400" dirty="0" err="1">
                <a:latin typeface="Tahoma" panose="020B0604030504040204" pitchFamily="34" charset="0"/>
                <a:ea typeface="Tahoma" panose="020B0604030504040204" pitchFamily="34" charset="0"/>
                <a:cs typeface="Tahoma" panose="020B0604030504040204" pitchFamily="34" charset="0"/>
              </a:rPr>
              <a:t>const</a:t>
            </a:r>
            <a:r>
              <a:rPr lang="en-US" sz="2400" dirty="0">
                <a:latin typeface="Tahoma" panose="020B0604030504040204" pitchFamily="34" charset="0"/>
                <a:ea typeface="Tahoma" panose="020B0604030504040204" pitchFamily="34" charset="0"/>
                <a:cs typeface="Tahoma" panose="020B0604030504040204" pitchFamily="34" charset="0"/>
              </a:rPr>
              <a:t> modifier</a:t>
            </a:r>
          </a:p>
          <a:p>
            <a:pPr lvl="1" eaLnBrk="1" hangingPunct="1">
              <a:lnSpc>
                <a:spcPct val="80000"/>
              </a:lnSpc>
              <a:spcBef>
                <a:spcPct val="5000"/>
              </a:spcBef>
              <a:spcAft>
                <a:spcPts val="1200"/>
              </a:spcAft>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lvl="2" eaLnBrk="1" hangingPunct="1">
              <a:lnSpc>
                <a:spcPct val="80000"/>
              </a:lnSpc>
              <a:spcBef>
                <a:spcPct val="5000"/>
              </a:spcBef>
              <a:spcAft>
                <a:spcPts val="1200"/>
              </a:spcAft>
              <a:buFont typeface="Wingdings" pitchFamily="2" charset="2"/>
              <a:buNone/>
            </a:pPr>
            <a:r>
              <a:rPr lang="en-US" sz="2400" dirty="0">
                <a:latin typeface="Courier New" panose="02070309020205020404" pitchFamily="49" charset="0"/>
                <a:ea typeface="Tahoma" panose="020B0604030504040204" pitchFamily="34" charset="0"/>
                <a:cs typeface="Courier New" panose="02070309020205020404" pitchFamily="49" charset="0"/>
              </a:rPr>
              <a:t>void </a:t>
            </a:r>
            <a:r>
              <a:rPr lang="en-US" sz="2400" dirty="0" err="1">
                <a:latin typeface="Courier New" panose="02070309020205020404" pitchFamily="49" charset="0"/>
                <a:ea typeface="Tahoma" panose="020B0604030504040204" pitchFamily="34" charset="0"/>
                <a:cs typeface="Courier New" panose="02070309020205020404" pitchFamily="49" charset="0"/>
              </a:rPr>
              <a:t>funct</a:t>
            </a:r>
            <a:r>
              <a:rPr lang="en-US" sz="2400" dirty="0">
                <a:latin typeface="Courier New" panose="02070309020205020404" pitchFamily="49" charset="0"/>
                <a:ea typeface="Tahoma" panose="020B0604030504040204" pitchFamily="34" charset="0"/>
                <a:cs typeface="Courier New" panose="02070309020205020404" pitchFamily="49" charset="0"/>
              </a:rPr>
              <a:t>(</a:t>
            </a:r>
            <a:r>
              <a:rPr lang="en-US" sz="2400" dirty="0" err="1">
                <a:solidFill>
                  <a:srgbClr val="FF0000"/>
                </a:solidFill>
                <a:latin typeface="Courier New" panose="02070309020205020404" pitchFamily="49" charset="0"/>
                <a:ea typeface="Tahoma" panose="020B0604030504040204" pitchFamily="34" charset="0"/>
                <a:cs typeface="Courier New" panose="02070309020205020404" pitchFamily="49" charset="0"/>
              </a:rPr>
              <a:t>const</a:t>
            </a:r>
            <a:r>
              <a:rPr lang="en-US" sz="2400" dirty="0">
                <a:latin typeface="Courier New" panose="02070309020205020404" pitchFamily="49" charset="0"/>
                <a:ea typeface="Tahoma" panose="020B0604030504040204" pitchFamily="34" charset="0"/>
                <a:cs typeface="Courier New" panose="02070309020205020404" pitchFamily="49" charset="0"/>
              </a:rPr>
              <a:t> </a:t>
            </a:r>
            <a:r>
              <a:rPr lang="en-US" sz="2400" dirty="0" err="1">
                <a:latin typeface="Courier New" panose="02070309020205020404" pitchFamily="49" charset="0"/>
                <a:ea typeface="Tahoma" panose="020B0604030504040204" pitchFamily="34" charset="0"/>
                <a:cs typeface="Courier New" panose="02070309020205020404" pitchFamily="49" charset="0"/>
              </a:rPr>
              <a:t>sample_t</a:t>
            </a:r>
            <a:r>
              <a:rPr lang="en-US" sz="2400" dirty="0">
                <a:latin typeface="Courier New" panose="02070309020205020404" pitchFamily="49" charset="0"/>
                <a:ea typeface="Tahoma" panose="020B0604030504040204" pitchFamily="34" charset="0"/>
                <a:cs typeface="Courier New" panose="02070309020205020404" pitchFamily="49" charset="0"/>
              </a:rPr>
              <a:t> </a:t>
            </a:r>
            <a:r>
              <a:rPr lang="en-US" sz="2400" dirty="0">
                <a:solidFill>
                  <a:srgbClr val="FF0000"/>
                </a:solidFill>
                <a:latin typeface="Courier New" panose="02070309020205020404" pitchFamily="49" charset="0"/>
                <a:ea typeface="Tahoma" panose="020B0604030504040204" pitchFamily="34" charset="0"/>
                <a:cs typeface="Courier New" panose="02070309020205020404" pitchFamily="49" charset="0"/>
              </a:rPr>
              <a:t>*x</a:t>
            </a:r>
            <a:r>
              <a:rPr lang="en-US" sz="2400" dirty="0">
                <a:latin typeface="Courier New" panose="02070309020205020404" pitchFamily="49" charset="0"/>
                <a:ea typeface="Tahoma" panose="020B0604030504040204" pitchFamily="34" charset="0"/>
                <a:cs typeface="Courier New" panose="02070309020205020404" pitchFamily="49" charset="0"/>
              </a:rPr>
              <a:t>) ;</a:t>
            </a: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56ACA20-6FDA-48B1-BE62-DA46B66F4207}" type="slidenum">
              <a:rPr lang="en-US" smtClean="0"/>
              <a:pPr/>
              <a:t>31</a:t>
            </a:fld>
            <a:endParaRPr lang="en-US"/>
          </a:p>
        </p:txBody>
      </p:sp>
      <p:sp>
        <p:nvSpPr>
          <p:cNvPr id="28675" name="Rectangle 2"/>
          <p:cNvSpPr>
            <a:spLocks noGrp="1" noChangeArrowheads="1"/>
          </p:cNvSpPr>
          <p:nvPr>
            <p:ph type="title"/>
          </p:nvPr>
        </p:nvSpPr>
        <p:spPr>
          <a:xfrm>
            <a:off x="838200" y="1524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Using the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const</a:t>
            </a:r>
            <a:r>
              <a:rPr lang="en-US" sz="2800" dirty="0">
                <a:latin typeface="Tahoma" panose="020B0604030504040204" pitchFamily="34" charset="0"/>
                <a:ea typeface="Tahoma" panose="020B0604030504040204" pitchFamily="34" charset="0"/>
                <a:cs typeface="Tahoma" panose="020B0604030504040204" pitchFamily="34" charset="0"/>
              </a:rPr>
              <a:t> modifier</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28676" name="Rectangle 3"/>
          <p:cNvSpPr>
            <a:spLocks noGrp="1" noChangeArrowheads="1"/>
          </p:cNvSpPr>
          <p:nvPr>
            <p:ph type="body" idx="1"/>
          </p:nvPr>
        </p:nvSpPr>
        <p:spPr>
          <a:xfrm>
            <a:off x="228600" y="762000"/>
            <a:ext cx="8534400" cy="5638800"/>
          </a:xfrm>
        </p:spPr>
        <p:txBody>
          <a:bodyPr>
            <a:noAutofit/>
          </a:bodyPr>
          <a:lstStyle/>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#include &lt;</a:t>
            </a:r>
            <a:r>
              <a:rPr lang="en-US" sz="1600" dirty="0" err="1">
                <a:latin typeface="Courier New" pitchFamily="49" charset="0"/>
                <a:cs typeface="Courier New" pitchFamily="49" charset="0"/>
              </a:rPr>
              <a:t>stdio.h</a:t>
            </a:r>
            <a:r>
              <a:rPr lang="en-US" sz="1600" dirty="0">
                <a:latin typeface="Courier New" pitchFamily="49" charset="0"/>
                <a:cs typeface="Courier New" pitchFamily="49" charset="0"/>
              </a:rPr>
              <a:t>&gt;</a:t>
            </a:r>
          </a:p>
          <a:p>
            <a:pPr lvl="1" eaLnBrk="1" hangingPunct="1">
              <a:lnSpc>
                <a:spcPct val="80000"/>
              </a:lnSpc>
              <a:spcBef>
                <a:spcPct val="5000"/>
              </a:spcBef>
              <a:buFont typeface="Wingdings" pitchFamily="2" charset="2"/>
              <a:buNone/>
            </a:pPr>
            <a:endParaRPr lang="en-US" sz="1600" dirty="0">
              <a:latin typeface="Courier New" pitchFamily="49" charset="0"/>
              <a:cs typeface="Courier New" pitchFamily="49" charset="0"/>
            </a:endParaRP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typedef struct </a:t>
            </a:r>
            <a:r>
              <a:rPr lang="en-US" sz="1600" dirty="0" err="1">
                <a:latin typeface="Courier New" pitchFamily="49" charset="0"/>
                <a:cs typeface="Courier New" pitchFamily="49" charset="0"/>
              </a:rPr>
              <a:t>s_type</a:t>
            </a:r>
            <a:r>
              <a:rPr lang="en-US" sz="1600" dirty="0">
                <a:latin typeface="Courier New" pitchFamily="49" charset="0"/>
                <a:cs typeface="Courier New" pitchFamily="49" charset="0"/>
              </a:rPr>
              <a:t> {</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a;</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   double b;</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sample_t</a:t>
            </a:r>
            <a:r>
              <a:rPr lang="en-US" sz="1600" dirty="0">
                <a:latin typeface="Courier New" pitchFamily="49" charset="0"/>
                <a:cs typeface="Courier New" pitchFamily="49" charset="0"/>
              </a:rPr>
              <a:t>;</a:t>
            </a:r>
          </a:p>
          <a:p>
            <a:pPr lvl="1" eaLnBrk="1" hangingPunct="1">
              <a:lnSpc>
                <a:spcPct val="80000"/>
              </a:lnSpc>
              <a:spcBef>
                <a:spcPct val="5000"/>
              </a:spcBef>
              <a:buFont typeface="Wingdings" pitchFamily="2" charset="2"/>
              <a:buNone/>
            </a:pPr>
            <a:endParaRPr lang="en-US" sz="1600" dirty="0">
              <a:latin typeface="Courier New" pitchFamily="49" charset="0"/>
              <a:cs typeface="Courier New" pitchFamily="49" charset="0"/>
            </a:endParaRP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void </a:t>
            </a:r>
            <a:r>
              <a:rPr lang="en-US" sz="1600" dirty="0" err="1">
                <a:latin typeface="Courier New" pitchFamily="49" charset="0"/>
                <a:cs typeface="Courier New" pitchFamily="49" charset="0"/>
              </a:rPr>
              <a:t>funct</a:t>
            </a:r>
            <a:r>
              <a:rPr lang="en-US" sz="1600" dirty="0">
                <a:latin typeface="Courier New" pitchFamily="49" charset="0"/>
                <a:cs typeface="Courier New" pitchFamily="49" charset="0"/>
              </a:rPr>
              <a:t>(</a:t>
            </a:r>
            <a:r>
              <a:rPr lang="en-US" sz="1600" dirty="0" err="1">
                <a:solidFill>
                  <a:srgbClr val="FF0000"/>
                </a:solidFill>
                <a:latin typeface="Courier New" pitchFamily="49" charset="0"/>
                <a:cs typeface="Courier New" pitchFamily="49" charset="0"/>
              </a:rPr>
              <a:t>const</a:t>
            </a:r>
            <a:r>
              <a:rPr lang="en-US" sz="1600" dirty="0">
                <a:solidFill>
                  <a:srgbClr val="FF0000"/>
                </a:solidFill>
                <a:latin typeface="Courier New" pitchFamily="49" charset="0"/>
                <a:cs typeface="Courier New" pitchFamily="49" charset="0"/>
              </a:rPr>
              <a:t> </a:t>
            </a:r>
            <a:r>
              <a:rPr lang="en-US" sz="1600" dirty="0" err="1">
                <a:latin typeface="Courier New" pitchFamily="49" charset="0"/>
                <a:cs typeface="Courier New" pitchFamily="49" charset="0"/>
              </a:rPr>
              <a:t>sample_t</a:t>
            </a:r>
            <a:r>
              <a:rPr lang="en-US" sz="1600" dirty="0">
                <a:latin typeface="Courier New" pitchFamily="49" charset="0"/>
                <a:cs typeface="Courier New" pitchFamily="49" charset="0"/>
              </a:rPr>
              <a:t> *x) {</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fprintf</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stdout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x.a</a:t>
            </a:r>
            <a:r>
              <a:rPr lang="en-US" sz="1600" dirty="0">
                <a:latin typeface="Courier New" pitchFamily="49" charset="0"/>
                <a:cs typeface="Courier New" pitchFamily="49" charset="0"/>
              </a:rPr>
              <a:t> = %d\n", x-&gt;a);</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fprintf</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stdout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x.b</a:t>
            </a:r>
            <a:r>
              <a:rPr lang="en-US" sz="1600" dirty="0">
                <a:latin typeface="Courier New" pitchFamily="49" charset="0"/>
                <a:cs typeface="Courier New" pitchFamily="49" charset="0"/>
              </a:rPr>
              <a:t> = %d\n", x-&gt;a);</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    x-&gt;a = 1000;</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    x-&gt;b = 55.5;</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a:t>
            </a:r>
          </a:p>
          <a:p>
            <a:pPr lvl="1" eaLnBrk="1" hangingPunct="1">
              <a:lnSpc>
                <a:spcPct val="80000"/>
              </a:lnSpc>
              <a:spcBef>
                <a:spcPct val="5000"/>
              </a:spcBef>
              <a:buFont typeface="Wingdings" pitchFamily="2" charset="2"/>
              <a:buNone/>
            </a:pPr>
            <a:endParaRPr lang="en-US" sz="1600" dirty="0">
              <a:latin typeface="Courier New" pitchFamily="49" charset="0"/>
              <a:cs typeface="Courier New" pitchFamily="49" charset="0"/>
            </a:endParaRPr>
          </a:p>
          <a:p>
            <a:pPr lvl="1" eaLnBrk="1" hangingPunct="1">
              <a:lnSpc>
                <a:spcPct val="80000"/>
              </a:lnSpc>
              <a:spcBef>
                <a:spcPct val="5000"/>
              </a:spcBef>
              <a:buFont typeface="Wingdings" pitchFamily="2" charset="2"/>
              <a:buNone/>
            </a:pPr>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main( )  {</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sample_t</a:t>
            </a:r>
            <a:r>
              <a:rPr lang="en-US" sz="1600" dirty="0">
                <a:latin typeface="Courier New" pitchFamily="49" charset="0"/>
                <a:cs typeface="Courier New" pitchFamily="49" charset="0"/>
              </a:rPr>
              <a:t>  y;</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y.a</a:t>
            </a:r>
            <a:r>
              <a:rPr lang="en-US" sz="1600" dirty="0">
                <a:latin typeface="Courier New" pitchFamily="49" charset="0"/>
                <a:cs typeface="Courier New" pitchFamily="49" charset="0"/>
              </a:rPr>
              <a:t> = 99;</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y.b</a:t>
            </a:r>
            <a:r>
              <a:rPr lang="en-US" sz="1600" dirty="0">
                <a:latin typeface="Courier New" pitchFamily="49" charset="0"/>
                <a:cs typeface="Courier New" pitchFamily="49" charset="0"/>
              </a:rPr>
              <a:t> = 11.5;</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     /* to pass the address use the &amp; operator */</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funct</a:t>
            </a:r>
            <a:r>
              <a:rPr lang="en-US" sz="1600" dirty="0">
                <a:latin typeface="Courier New" pitchFamily="49" charset="0"/>
                <a:cs typeface="Courier New" pitchFamily="49" charset="0"/>
              </a:rPr>
              <a:t>(&amp;y);</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fprintf</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stdout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y.a</a:t>
            </a:r>
            <a:r>
              <a:rPr lang="en-US" sz="1600" dirty="0">
                <a:latin typeface="Courier New" pitchFamily="49" charset="0"/>
                <a:cs typeface="Courier New" pitchFamily="49" charset="0"/>
              </a:rPr>
              <a:t> = %d\n", </a:t>
            </a:r>
            <a:r>
              <a:rPr lang="en-US" sz="1600" dirty="0" err="1">
                <a:latin typeface="Courier New" pitchFamily="49" charset="0"/>
                <a:cs typeface="Courier New" pitchFamily="49" charset="0"/>
              </a:rPr>
              <a:t>y.a</a:t>
            </a:r>
            <a:r>
              <a:rPr lang="en-US" sz="1600" dirty="0">
                <a:latin typeface="Courier New" pitchFamily="49" charset="0"/>
                <a:cs typeface="Courier New" pitchFamily="49" charset="0"/>
              </a:rPr>
              <a:t>);</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fprintf</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stdout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y.b</a:t>
            </a:r>
            <a:r>
              <a:rPr lang="en-US" sz="1600" dirty="0">
                <a:latin typeface="Courier New" pitchFamily="49" charset="0"/>
                <a:cs typeface="Courier New" pitchFamily="49" charset="0"/>
              </a:rPr>
              <a:t> = %d\n", </a:t>
            </a:r>
            <a:r>
              <a:rPr lang="en-US" sz="1600" dirty="0" err="1">
                <a:latin typeface="Courier New" pitchFamily="49" charset="0"/>
                <a:cs typeface="Courier New" pitchFamily="49" charset="0"/>
              </a:rPr>
              <a:t>y.b</a:t>
            </a:r>
            <a:r>
              <a:rPr lang="en-US" sz="1600" dirty="0">
                <a:latin typeface="Courier New" pitchFamily="49" charset="0"/>
                <a:cs typeface="Courier New" pitchFamily="49" charset="0"/>
              </a:rPr>
              <a:t>);</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    return 0;</a:t>
            </a:r>
          </a:p>
          <a:p>
            <a:pPr lvl="1" eaLnBrk="1" hangingPunct="1">
              <a:lnSpc>
                <a:spcPct val="80000"/>
              </a:lnSpc>
              <a:spcBef>
                <a:spcPct val="5000"/>
              </a:spcBef>
              <a:buFont typeface="Wingdings" pitchFamily="2" charset="2"/>
              <a:buNone/>
            </a:pPr>
            <a:r>
              <a:rPr lang="en-US" sz="1600" dirty="0">
                <a:latin typeface="Courier New" pitchFamily="49" charset="0"/>
                <a:cs typeface="Courier New" pitchFamily="49" charset="0"/>
              </a:rPr>
              <a:t>}</a:t>
            </a:r>
          </a:p>
          <a:p>
            <a:pPr lvl="1" eaLnBrk="1" hangingPunct="1">
              <a:lnSpc>
                <a:spcPct val="80000"/>
              </a:lnSpc>
              <a:spcBef>
                <a:spcPct val="5000"/>
              </a:spcBef>
              <a:buFont typeface="Wingdings" pitchFamily="2" charset="2"/>
              <a:buNone/>
            </a:pPr>
            <a:endParaRPr lang="en-US" sz="1600" b="1" dirty="0">
              <a:latin typeface="Courier New" pitchFamily="49" charset="0"/>
              <a:cs typeface="Courier New" pitchFamily="49" charset="0"/>
            </a:endParaRPr>
          </a:p>
          <a:p>
            <a:pPr lvl="1" eaLnBrk="1" hangingPunct="1">
              <a:lnSpc>
                <a:spcPct val="80000"/>
              </a:lnSpc>
              <a:spcBef>
                <a:spcPct val="5000"/>
              </a:spcBef>
            </a:pPr>
            <a:r>
              <a:rPr lang="en-US" sz="1600" b="1" dirty="0"/>
              <a:t>The above code will generate a compile-time error.</a:t>
            </a: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BBDCB14-DFC5-42D9-B3A7-566212CBFC9D}" type="slidenum">
              <a:rPr lang="en-US" smtClean="0"/>
              <a:pPr/>
              <a:t>32</a:t>
            </a:fld>
            <a:endParaRPr lang="en-US"/>
          </a:p>
        </p:txBody>
      </p:sp>
      <p:sp>
        <p:nvSpPr>
          <p:cNvPr id="29699" name="Rectangle 2"/>
          <p:cNvSpPr>
            <a:spLocks noGrp="1" noChangeArrowheads="1"/>
          </p:cNvSpPr>
          <p:nvPr>
            <p:ph type="title"/>
          </p:nvPr>
        </p:nvSpPr>
        <p:spPr>
          <a:xfrm>
            <a:off x="647700" y="240102"/>
            <a:ext cx="7848600" cy="457200"/>
          </a:xfrm>
        </p:spPr>
        <p:txBody>
          <a:bodyPr/>
          <a:lstStyle/>
          <a:p>
            <a:pPr eaLnBrk="1" hangingPunct="1"/>
            <a:r>
              <a:rPr lang="en-US" sz="2800" dirty="0"/>
              <a:t>Using the </a:t>
            </a:r>
            <a:r>
              <a:rPr lang="en-US" sz="2800" dirty="0" err="1">
                <a:solidFill>
                  <a:srgbClr val="FF0000"/>
                </a:solidFill>
              </a:rPr>
              <a:t>const</a:t>
            </a:r>
            <a:r>
              <a:rPr lang="en-US" sz="2800" dirty="0"/>
              <a:t> modifier</a:t>
            </a:r>
            <a:endParaRPr lang="en-US" sz="2800" i="1" dirty="0"/>
          </a:p>
        </p:txBody>
      </p:sp>
      <p:sp>
        <p:nvSpPr>
          <p:cNvPr id="29700" name="Rectangle 3"/>
          <p:cNvSpPr>
            <a:spLocks noGrp="1" noChangeArrowheads="1"/>
          </p:cNvSpPr>
          <p:nvPr>
            <p:ph type="body" idx="1"/>
          </p:nvPr>
        </p:nvSpPr>
        <p:spPr>
          <a:xfrm>
            <a:off x="228600" y="1066800"/>
            <a:ext cx="8686800" cy="4800600"/>
          </a:xfrm>
        </p:spPr>
        <p:txBody>
          <a:bodyPr>
            <a:normAutofit/>
          </a:bodyPr>
          <a:lstStyle/>
          <a:p>
            <a:pPr marL="0" indent="0" eaLnBrk="1" hangingPunct="1">
              <a:lnSpc>
                <a:spcPct val="80000"/>
              </a:lnSpc>
              <a:spcBef>
                <a:spcPct val="5000"/>
              </a:spcBef>
              <a:buNone/>
            </a:pPr>
            <a:r>
              <a:rPr lang="en-US" dirty="0" err="1">
                <a:latin typeface="Courier New" panose="02070309020205020404" pitchFamily="49" charset="0"/>
                <a:ea typeface="Tahoma" panose="020B0604030504040204" pitchFamily="34" charset="0"/>
                <a:cs typeface="Courier New" panose="02070309020205020404" pitchFamily="49" charset="0"/>
              </a:rPr>
              <a:t>gcc</a:t>
            </a:r>
            <a:r>
              <a:rPr lang="en-US" dirty="0">
                <a:latin typeface="Courier New" panose="02070309020205020404" pitchFamily="49" charset="0"/>
                <a:ea typeface="Tahoma" panose="020B0604030504040204" pitchFamily="34" charset="0"/>
                <a:cs typeface="Courier New" panose="02070309020205020404" pitchFamily="49" charset="0"/>
              </a:rPr>
              <a:t> struc5.c</a:t>
            </a:r>
          </a:p>
          <a:p>
            <a:pPr marL="0" indent="0" eaLnBrk="1" hangingPunct="1">
              <a:lnSpc>
                <a:spcPct val="80000"/>
              </a:lnSpc>
              <a:spcBef>
                <a:spcPct val="5000"/>
              </a:spcBef>
              <a:buNone/>
            </a:pPr>
            <a:r>
              <a:rPr lang="en-US" dirty="0">
                <a:latin typeface="Courier New" panose="02070309020205020404" pitchFamily="49" charset="0"/>
                <a:ea typeface="Tahoma" panose="020B0604030504040204" pitchFamily="34" charset="0"/>
                <a:cs typeface="Courier New" panose="02070309020205020404" pitchFamily="49" charset="0"/>
              </a:rPr>
              <a:t>struc5.c: In function '</a:t>
            </a:r>
            <a:r>
              <a:rPr lang="en-US" dirty="0" err="1">
                <a:latin typeface="Courier New" panose="02070309020205020404" pitchFamily="49" charset="0"/>
                <a:ea typeface="Tahoma" panose="020B0604030504040204" pitchFamily="34" charset="0"/>
                <a:cs typeface="Courier New" panose="02070309020205020404" pitchFamily="49" charset="0"/>
              </a:rPr>
              <a:t>funct</a:t>
            </a:r>
            <a:r>
              <a:rPr lang="en-US" dirty="0">
                <a:latin typeface="Courier New" panose="02070309020205020404" pitchFamily="49" charset="0"/>
                <a:ea typeface="Tahoma" panose="020B0604030504040204" pitchFamily="34" charset="0"/>
                <a:cs typeface="Courier New" panose="02070309020205020404" pitchFamily="49" charset="0"/>
              </a:rPr>
              <a:t>':</a:t>
            </a:r>
          </a:p>
          <a:p>
            <a:pPr marL="0" indent="0" eaLnBrk="1" hangingPunct="1">
              <a:lnSpc>
                <a:spcPct val="80000"/>
              </a:lnSpc>
              <a:spcBef>
                <a:spcPct val="5000"/>
              </a:spcBef>
              <a:buNone/>
            </a:pPr>
            <a:r>
              <a:rPr lang="en-US" dirty="0">
                <a:latin typeface="Courier New" panose="02070309020205020404" pitchFamily="49" charset="0"/>
                <a:ea typeface="Tahoma" panose="020B0604030504040204" pitchFamily="34" charset="0"/>
                <a:cs typeface="Courier New" panose="02070309020205020404" pitchFamily="49" charset="0"/>
              </a:rPr>
              <a:t>struc5.c:12: error: assignment of read-only location</a:t>
            </a:r>
          </a:p>
          <a:p>
            <a:pPr marL="0" indent="0" eaLnBrk="1" hangingPunct="1">
              <a:lnSpc>
                <a:spcPct val="80000"/>
              </a:lnSpc>
              <a:spcBef>
                <a:spcPct val="5000"/>
              </a:spcBef>
              <a:buNone/>
            </a:pPr>
            <a:r>
              <a:rPr lang="en-US" dirty="0">
                <a:latin typeface="Courier New" panose="02070309020205020404" pitchFamily="49" charset="0"/>
                <a:ea typeface="Tahoma" panose="020B0604030504040204" pitchFamily="34" charset="0"/>
                <a:cs typeface="Courier New" panose="02070309020205020404" pitchFamily="49" charset="0"/>
              </a:rPr>
              <a:t>struc5.c:13: error: assignment of read-only location</a:t>
            </a:r>
          </a:p>
          <a:p>
            <a:pPr marL="0" indent="0" eaLnBrk="1" hangingPunct="1">
              <a:lnSpc>
                <a:spcPct val="80000"/>
              </a:lnSpc>
              <a:spcBef>
                <a:spcPct val="5000"/>
              </a:spcBef>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CE8419-D483-483C-A3C6-7FFA2E1B597F}" type="slidenum">
              <a:rPr lang="en-US" smtClean="0"/>
              <a:pPr/>
              <a:t>33</a:t>
            </a:fld>
            <a:endParaRPr lang="en-US"/>
          </a:p>
        </p:txBody>
      </p:sp>
      <p:sp>
        <p:nvSpPr>
          <p:cNvPr id="35843" name="Rectangle 2"/>
          <p:cNvSpPr>
            <a:spLocks noGrp="1" noChangeArrowheads="1"/>
          </p:cNvSpPr>
          <p:nvPr>
            <p:ph type="title"/>
          </p:nvPr>
        </p:nvSpPr>
        <p:spPr>
          <a:xfrm>
            <a:off x="647700" y="1524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Structures as return values from functions</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35844" name="Rectangle 3"/>
          <p:cNvSpPr>
            <a:spLocks noGrp="1" noChangeArrowheads="1"/>
          </p:cNvSpPr>
          <p:nvPr>
            <p:ph type="body" idx="1"/>
          </p:nvPr>
        </p:nvSpPr>
        <p:spPr>
          <a:xfrm>
            <a:off x="304800" y="1143000"/>
            <a:ext cx="8686800" cy="4571999"/>
          </a:xfrm>
        </p:spPr>
        <p:txBody>
          <a:bodyPr>
            <a:normAutofit/>
          </a:bodyPr>
          <a:lstStyle/>
          <a:p>
            <a:pPr eaLnBrk="1" hangingPunct="1">
              <a:spcBef>
                <a:spcPct val="500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Scalar values (</a:t>
            </a:r>
            <a:r>
              <a:rPr lang="en-US" sz="2400" i="1" dirty="0" err="1">
                <a:latin typeface="Tahoma" panose="020B0604030504040204" pitchFamily="34" charset="0"/>
                <a:ea typeface="Tahoma" panose="020B0604030504040204" pitchFamily="34" charset="0"/>
                <a:cs typeface="Tahoma" panose="020B0604030504040204" pitchFamily="34" charset="0"/>
              </a:rPr>
              <a:t>int</a:t>
            </a:r>
            <a:r>
              <a:rPr lang="en-US" sz="2400" i="1" dirty="0">
                <a:latin typeface="Tahoma" panose="020B0604030504040204" pitchFamily="34" charset="0"/>
                <a:ea typeface="Tahoma" panose="020B0604030504040204" pitchFamily="34" charset="0"/>
                <a:cs typeface="Tahoma" panose="020B0604030504040204" pitchFamily="34" charset="0"/>
              </a:rPr>
              <a:t>, float, </a:t>
            </a:r>
            <a:r>
              <a:rPr lang="en-US" sz="2400" i="1" dirty="0" err="1">
                <a:latin typeface="Tahoma" panose="020B0604030504040204" pitchFamily="34" charset="0"/>
                <a:ea typeface="Tahoma" panose="020B0604030504040204" pitchFamily="34" charset="0"/>
                <a:cs typeface="Tahoma" panose="020B0604030504040204" pitchFamily="34" charset="0"/>
              </a:rPr>
              <a:t>etc</a:t>
            </a:r>
            <a:r>
              <a:rPr lang="en-US" sz="2400" i="1" dirty="0">
                <a:latin typeface="Tahoma" panose="020B0604030504040204" pitchFamily="34" charset="0"/>
                <a:ea typeface="Tahoma" panose="020B0604030504040204" pitchFamily="34" charset="0"/>
                <a:cs typeface="Tahoma" panose="020B0604030504040204" pitchFamily="34" charset="0"/>
              </a:rPr>
              <a:t>)</a:t>
            </a:r>
            <a:r>
              <a:rPr lang="en-US" sz="2400" dirty="0">
                <a:latin typeface="Tahoma" panose="020B0604030504040204" pitchFamily="34" charset="0"/>
                <a:ea typeface="Tahoma" panose="020B0604030504040204" pitchFamily="34" charset="0"/>
                <a:cs typeface="Tahoma" panose="020B0604030504040204" pitchFamily="34" charset="0"/>
              </a:rPr>
              <a:t> are efficiently returned in CPU registers.</a:t>
            </a:r>
          </a:p>
          <a:p>
            <a:pPr eaLnBrk="1" hangingPunct="1">
              <a:spcBef>
                <a:spcPct val="500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Historically, the structure assignments and the return of structures was not supported in C.</a:t>
            </a:r>
          </a:p>
          <a:p>
            <a:pPr eaLnBrk="1" hangingPunct="1">
              <a:spcBef>
                <a:spcPct val="500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But, the return of </a:t>
            </a:r>
            <a:r>
              <a:rPr lang="en-US" sz="2400" i="1" dirty="0">
                <a:latin typeface="Tahoma" panose="020B0604030504040204" pitchFamily="34" charset="0"/>
                <a:ea typeface="Tahoma" panose="020B0604030504040204" pitchFamily="34" charset="0"/>
                <a:cs typeface="Tahoma" panose="020B0604030504040204" pitchFamily="34" charset="0"/>
              </a:rPr>
              <a:t>pointers (addresses)</a:t>
            </a:r>
            <a:r>
              <a:rPr lang="en-US" sz="2400" dirty="0">
                <a:latin typeface="Tahoma" panose="020B0604030504040204" pitchFamily="34" charset="0"/>
                <a:ea typeface="Tahoma" panose="020B0604030504040204" pitchFamily="34" charset="0"/>
                <a:cs typeface="Tahoma" panose="020B0604030504040204" pitchFamily="34" charset="0"/>
              </a:rPr>
              <a:t>, including pointers to structures, has always been supported.</a:t>
            </a: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3781956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07BD195-F523-41AA-B6D6-16288D177EE1}" type="slidenum">
              <a:rPr lang="en-US" smtClean="0"/>
              <a:pPr/>
              <a:t>34</a:t>
            </a:fld>
            <a:endParaRPr lang="en-US"/>
          </a:p>
        </p:txBody>
      </p:sp>
      <p:sp>
        <p:nvSpPr>
          <p:cNvPr id="36867" name="Rectangle 2"/>
          <p:cNvSpPr>
            <a:spLocks noGrp="1" noChangeArrowheads="1"/>
          </p:cNvSpPr>
          <p:nvPr>
            <p:ph type="title"/>
          </p:nvPr>
        </p:nvSpPr>
        <p:spPr>
          <a:xfrm>
            <a:off x="838200" y="2286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Structures as return values from functions</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36868" name="Rectangle 3"/>
          <p:cNvSpPr>
            <a:spLocks noGrp="1" noChangeArrowheads="1"/>
          </p:cNvSpPr>
          <p:nvPr>
            <p:ph type="body" idx="1"/>
          </p:nvPr>
        </p:nvSpPr>
        <p:spPr>
          <a:xfrm>
            <a:off x="152400" y="838200"/>
            <a:ext cx="8686800" cy="6019800"/>
          </a:xfrm>
        </p:spPr>
        <p:txBody>
          <a:bodyPr>
            <a:noAutofit/>
          </a:bodyPr>
          <a:lstStyle/>
          <a:p>
            <a:pPr eaLnBrk="1" hangingPunct="1">
              <a:lnSpc>
                <a:spcPct val="80000"/>
              </a:lnSpc>
              <a:spcBef>
                <a:spcPct val="5000"/>
              </a:spcBef>
              <a:buFont typeface="Wingdings" pitchFamily="2" charset="2"/>
              <a:buNone/>
            </a:pPr>
            <a:r>
              <a:rPr lang="en-US" dirty="0" err="1">
                <a:latin typeface="Courier New" panose="02070309020205020404" pitchFamily="49" charset="0"/>
                <a:ea typeface="Tahoma" panose="020B0604030504040204" pitchFamily="34" charset="0"/>
                <a:cs typeface="Courier New" panose="02070309020205020404" pitchFamily="49" charset="0"/>
              </a:rPr>
              <a:t>typedef</a:t>
            </a:r>
            <a:r>
              <a:rPr lang="en-US" dirty="0">
                <a:latin typeface="Courier New" panose="02070309020205020404" pitchFamily="49" charset="0"/>
                <a:ea typeface="Tahoma" panose="020B0604030504040204" pitchFamily="34" charset="0"/>
                <a:cs typeface="Courier New" panose="02070309020205020404" pitchFamily="49" charset="0"/>
              </a:rPr>
              <a:t> </a:t>
            </a:r>
            <a:r>
              <a:rPr lang="en-US" dirty="0" err="1">
                <a:latin typeface="Courier New" panose="02070309020205020404" pitchFamily="49" charset="0"/>
                <a:ea typeface="Tahoma" panose="020B0604030504040204" pitchFamily="34" charset="0"/>
                <a:cs typeface="Courier New" panose="02070309020205020404" pitchFamily="49" charset="0"/>
              </a:rPr>
              <a:t>struct</a:t>
            </a:r>
            <a:r>
              <a:rPr lang="en-US" dirty="0">
                <a:latin typeface="Courier New" panose="02070309020205020404" pitchFamily="49" charset="0"/>
                <a:ea typeface="Tahoma" panose="020B0604030504040204" pitchFamily="34" charset="0"/>
                <a:cs typeface="Courier New" panose="02070309020205020404" pitchFamily="49" charset="0"/>
              </a:rPr>
              <a:t> {</a:t>
            </a:r>
          </a:p>
          <a:p>
            <a:pPr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    </a:t>
            </a:r>
            <a:r>
              <a:rPr lang="en-US" dirty="0" err="1">
                <a:latin typeface="Courier New" panose="02070309020205020404" pitchFamily="49" charset="0"/>
                <a:ea typeface="Tahoma" panose="020B0604030504040204" pitchFamily="34" charset="0"/>
                <a:cs typeface="Courier New" panose="02070309020205020404" pitchFamily="49" charset="0"/>
              </a:rPr>
              <a:t>int</a:t>
            </a:r>
            <a:r>
              <a:rPr lang="en-US" dirty="0">
                <a:latin typeface="Courier New" panose="02070309020205020404" pitchFamily="49" charset="0"/>
                <a:ea typeface="Tahoma" panose="020B0604030504040204" pitchFamily="34" charset="0"/>
                <a:cs typeface="Courier New" panose="02070309020205020404" pitchFamily="49" charset="0"/>
              </a:rPr>
              <a:t> a;</a:t>
            </a:r>
          </a:p>
          <a:p>
            <a:pPr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    double b;</a:t>
            </a:r>
          </a:p>
          <a:p>
            <a:pPr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 </a:t>
            </a:r>
            <a:r>
              <a:rPr lang="en-US" dirty="0" err="1">
                <a:latin typeface="Courier New" panose="02070309020205020404" pitchFamily="49" charset="0"/>
                <a:ea typeface="Tahoma" panose="020B0604030504040204" pitchFamily="34" charset="0"/>
                <a:cs typeface="Courier New" panose="02070309020205020404" pitchFamily="49" charset="0"/>
              </a:rPr>
              <a:t>sample_t</a:t>
            </a:r>
            <a:r>
              <a:rPr lang="en-US" dirty="0">
                <a:latin typeface="Courier New" panose="02070309020205020404" pitchFamily="49" charset="0"/>
                <a:ea typeface="Tahoma" panose="020B0604030504040204" pitchFamily="34" charset="0"/>
                <a:cs typeface="Courier New" panose="02070309020205020404" pitchFamily="49" charset="0"/>
              </a:rPr>
              <a:t>;</a:t>
            </a:r>
          </a:p>
          <a:p>
            <a:pPr eaLnBrk="1" hangingPunct="1">
              <a:lnSpc>
                <a:spcPct val="80000"/>
              </a:lnSpc>
              <a:spcBef>
                <a:spcPct val="5000"/>
              </a:spcBef>
              <a:buFont typeface="Wingdings" pitchFamily="2" charset="2"/>
              <a:buNone/>
            </a:pPr>
            <a:endParaRPr lang="en-US" dirty="0">
              <a:latin typeface="Courier New" panose="02070309020205020404" pitchFamily="49" charset="0"/>
              <a:ea typeface="Tahoma" panose="020B0604030504040204" pitchFamily="34" charset="0"/>
              <a:cs typeface="Courier New" panose="02070309020205020404" pitchFamily="49" charset="0"/>
            </a:endParaRPr>
          </a:p>
          <a:p>
            <a:pPr eaLnBrk="1" hangingPunct="1">
              <a:lnSpc>
                <a:spcPct val="80000"/>
              </a:lnSpc>
              <a:spcBef>
                <a:spcPct val="5000"/>
              </a:spcBef>
              <a:buFont typeface="Wingdings" pitchFamily="2" charset="2"/>
              <a:buNone/>
            </a:pPr>
            <a:r>
              <a:rPr lang="en-US" dirty="0" err="1">
                <a:latin typeface="Courier New" panose="02070309020205020404" pitchFamily="49" charset="0"/>
                <a:ea typeface="Tahoma" panose="020B0604030504040204" pitchFamily="34" charset="0"/>
                <a:cs typeface="Courier New" panose="02070309020205020404" pitchFamily="49" charset="0"/>
              </a:rPr>
              <a:t>sample_t</a:t>
            </a:r>
            <a:r>
              <a:rPr lang="en-US" dirty="0">
                <a:latin typeface="Courier New" panose="02070309020205020404" pitchFamily="49" charset="0"/>
                <a:ea typeface="Tahoma" panose="020B0604030504040204" pitchFamily="34" charset="0"/>
                <a:cs typeface="Courier New" panose="02070309020205020404" pitchFamily="49" charset="0"/>
              </a:rPr>
              <a:t> *</a:t>
            </a:r>
            <a:r>
              <a:rPr lang="en-US" dirty="0" err="1">
                <a:latin typeface="Courier New" panose="02070309020205020404" pitchFamily="49" charset="0"/>
                <a:ea typeface="Tahoma" panose="020B0604030504040204" pitchFamily="34" charset="0"/>
                <a:cs typeface="Courier New" panose="02070309020205020404" pitchFamily="49" charset="0"/>
              </a:rPr>
              <a:t>funct</a:t>
            </a:r>
            <a:r>
              <a:rPr lang="en-US" dirty="0">
                <a:latin typeface="Courier New" panose="02070309020205020404" pitchFamily="49" charset="0"/>
                <a:ea typeface="Tahoma" panose="020B0604030504040204" pitchFamily="34" charset="0"/>
                <a:cs typeface="Courier New" panose="02070309020205020404" pitchFamily="49" charset="0"/>
              </a:rPr>
              <a:t> ( ) {</a:t>
            </a:r>
          </a:p>
          <a:p>
            <a:pPr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    </a:t>
            </a:r>
            <a:r>
              <a:rPr lang="en-US" dirty="0" err="1">
                <a:latin typeface="Courier New" panose="02070309020205020404" pitchFamily="49" charset="0"/>
                <a:ea typeface="Tahoma" panose="020B0604030504040204" pitchFamily="34" charset="0"/>
                <a:cs typeface="Courier New" panose="02070309020205020404" pitchFamily="49" charset="0"/>
              </a:rPr>
              <a:t>sample_t</a:t>
            </a:r>
            <a:r>
              <a:rPr lang="en-US" dirty="0">
                <a:latin typeface="Courier New" panose="02070309020205020404" pitchFamily="49" charset="0"/>
                <a:ea typeface="Tahoma" panose="020B0604030504040204" pitchFamily="34" charset="0"/>
                <a:cs typeface="Courier New" panose="02070309020205020404" pitchFamily="49" charset="0"/>
              </a:rPr>
              <a:t>  s;</a:t>
            </a:r>
          </a:p>
          <a:p>
            <a:pPr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    s-&gt;a = 1000;</a:t>
            </a:r>
          </a:p>
          <a:p>
            <a:pPr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    s-&gt;b = 55.5;</a:t>
            </a:r>
          </a:p>
          <a:p>
            <a:pPr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    return (&amp;s);</a:t>
            </a:r>
          </a:p>
          <a:p>
            <a:pPr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a:t>
            </a:r>
          </a:p>
          <a:p>
            <a:pPr eaLnBrk="1" hangingPunct="1">
              <a:lnSpc>
                <a:spcPct val="80000"/>
              </a:lnSpc>
              <a:spcBef>
                <a:spcPct val="5000"/>
              </a:spcBef>
              <a:buFont typeface="Wingdings" pitchFamily="2" charset="2"/>
              <a:buNone/>
            </a:pPr>
            <a:endParaRPr lang="en-US" dirty="0">
              <a:latin typeface="Courier New" panose="02070309020205020404" pitchFamily="49" charset="0"/>
              <a:ea typeface="Tahoma" panose="020B0604030504040204" pitchFamily="34" charset="0"/>
              <a:cs typeface="Courier New" panose="02070309020205020404" pitchFamily="49" charset="0"/>
            </a:endParaRPr>
          </a:p>
          <a:p>
            <a:pPr eaLnBrk="1" hangingPunct="1">
              <a:lnSpc>
                <a:spcPct val="80000"/>
              </a:lnSpc>
              <a:spcBef>
                <a:spcPct val="5000"/>
              </a:spcBef>
              <a:buFont typeface="Wingdings" pitchFamily="2" charset="2"/>
              <a:buNone/>
            </a:pPr>
            <a:r>
              <a:rPr lang="en-US" dirty="0" err="1">
                <a:latin typeface="Courier New" panose="02070309020205020404" pitchFamily="49" charset="0"/>
                <a:ea typeface="Tahoma" panose="020B0604030504040204" pitchFamily="34" charset="0"/>
                <a:cs typeface="Courier New" panose="02070309020205020404" pitchFamily="49" charset="0"/>
              </a:rPr>
              <a:t>int</a:t>
            </a:r>
            <a:r>
              <a:rPr lang="en-US" dirty="0">
                <a:latin typeface="Courier New" panose="02070309020205020404" pitchFamily="49" charset="0"/>
                <a:ea typeface="Tahoma" panose="020B0604030504040204" pitchFamily="34" charset="0"/>
                <a:cs typeface="Courier New" panose="02070309020205020404" pitchFamily="49" charset="0"/>
              </a:rPr>
              <a:t> main() {</a:t>
            </a:r>
          </a:p>
          <a:p>
            <a:pPr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    </a:t>
            </a:r>
            <a:r>
              <a:rPr lang="en-US" dirty="0" err="1">
                <a:latin typeface="Courier New" panose="02070309020205020404" pitchFamily="49" charset="0"/>
                <a:ea typeface="Tahoma" panose="020B0604030504040204" pitchFamily="34" charset="0"/>
                <a:cs typeface="Courier New" panose="02070309020205020404" pitchFamily="49" charset="0"/>
              </a:rPr>
              <a:t>sample_t</a:t>
            </a:r>
            <a:r>
              <a:rPr lang="en-US" dirty="0">
                <a:latin typeface="Courier New" panose="02070309020205020404" pitchFamily="49" charset="0"/>
                <a:ea typeface="Tahoma" panose="020B0604030504040204" pitchFamily="34" charset="0"/>
                <a:cs typeface="Courier New" panose="02070309020205020404" pitchFamily="49" charset="0"/>
              </a:rPr>
              <a:t>  *y;</a:t>
            </a:r>
          </a:p>
          <a:p>
            <a:pPr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    y = </a:t>
            </a:r>
            <a:r>
              <a:rPr lang="en-US" dirty="0" err="1">
                <a:latin typeface="Courier New" panose="02070309020205020404" pitchFamily="49" charset="0"/>
                <a:ea typeface="Tahoma" panose="020B0604030504040204" pitchFamily="34" charset="0"/>
                <a:cs typeface="Courier New" panose="02070309020205020404" pitchFamily="49" charset="0"/>
              </a:rPr>
              <a:t>funct</a:t>
            </a:r>
            <a:r>
              <a:rPr lang="en-US" dirty="0">
                <a:latin typeface="Courier New" panose="02070309020205020404" pitchFamily="49" charset="0"/>
                <a:ea typeface="Tahoma" panose="020B0604030504040204" pitchFamily="34" charset="0"/>
                <a:cs typeface="Courier New" panose="02070309020205020404" pitchFamily="49" charset="0"/>
              </a:rPr>
              <a:t>( );</a:t>
            </a:r>
          </a:p>
          <a:p>
            <a:pPr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    </a:t>
            </a:r>
            <a:r>
              <a:rPr lang="en-US" dirty="0" err="1">
                <a:latin typeface="Courier New" panose="02070309020205020404" pitchFamily="49" charset="0"/>
                <a:ea typeface="Tahoma" panose="020B0604030504040204" pitchFamily="34" charset="0"/>
                <a:cs typeface="Courier New" panose="02070309020205020404" pitchFamily="49" charset="0"/>
              </a:rPr>
              <a:t>fprintf</a:t>
            </a:r>
            <a:r>
              <a:rPr lang="en-US" dirty="0">
                <a:latin typeface="Courier New" panose="02070309020205020404" pitchFamily="49" charset="0"/>
                <a:ea typeface="Tahoma" panose="020B0604030504040204" pitchFamily="34" charset="0"/>
                <a:cs typeface="Courier New" panose="02070309020205020404" pitchFamily="49" charset="0"/>
              </a:rPr>
              <a:t>(</a:t>
            </a:r>
            <a:r>
              <a:rPr lang="en-US" dirty="0" err="1">
                <a:latin typeface="Courier New" panose="02070309020205020404" pitchFamily="49" charset="0"/>
                <a:ea typeface="Tahoma" panose="020B0604030504040204" pitchFamily="34" charset="0"/>
                <a:cs typeface="Courier New" panose="02070309020205020404" pitchFamily="49" charset="0"/>
              </a:rPr>
              <a:t>stdout</a:t>
            </a:r>
            <a:r>
              <a:rPr lang="en-US" dirty="0">
                <a:latin typeface="Courier New" panose="02070309020205020404" pitchFamily="49" charset="0"/>
                <a:ea typeface="Tahoma" panose="020B0604030504040204" pitchFamily="34" charset="0"/>
                <a:cs typeface="Courier New" panose="02070309020205020404" pitchFamily="49" charset="0"/>
              </a:rPr>
              <a:t>, "y-&gt;a = %d\n", y-&gt;a);</a:t>
            </a:r>
          </a:p>
          <a:p>
            <a:pPr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    return 0;</a:t>
            </a:r>
          </a:p>
          <a:p>
            <a:pPr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a:t>
            </a:r>
          </a:p>
          <a:p>
            <a:pPr eaLnBrk="1" hangingPunct="1">
              <a:lnSpc>
                <a:spcPct val="80000"/>
              </a:lnSpc>
              <a:spcBef>
                <a:spcPct val="5000"/>
              </a:spcBef>
              <a:buFont typeface="Wingdings" pitchFamily="2" charset="2"/>
              <a:buNone/>
            </a:pPr>
            <a:endParaRPr lang="en-US" dirty="0">
              <a:latin typeface="Courier New" panose="02070309020205020404" pitchFamily="49" charset="0"/>
              <a:ea typeface="Tahoma" panose="020B0604030504040204" pitchFamily="34" charset="0"/>
              <a:cs typeface="Courier New" panose="02070309020205020404" pitchFamily="49" charset="0"/>
            </a:endParaRPr>
          </a:p>
          <a:p>
            <a:pPr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a:t>
            </a:r>
            <a:r>
              <a:rPr lang="en-US" dirty="0" err="1">
                <a:latin typeface="Courier New" panose="02070309020205020404" pitchFamily="49" charset="0"/>
                <a:ea typeface="Tahoma" panose="020B0604030504040204" pitchFamily="34" charset="0"/>
                <a:cs typeface="Courier New" panose="02070309020205020404" pitchFamily="49" charset="0"/>
              </a:rPr>
              <a:t>a.out</a:t>
            </a:r>
            <a:endParaRPr lang="en-US" dirty="0">
              <a:latin typeface="Courier New" panose="02070309020205020404" pitchFamily="49" charset="0"/>
              <a:ea typeface="Tahoma" panose="020B0604030504040204" pitchFamily="34" charset="0"/>
              <a:cs typeface="Courier New" panose="02070309020205020404" pitchFamily="49" charset="0"/>
            </a:endParaRPr>
          </a:p>
          <a:p>
            <a:pPr eaLnBrk="1" hangingPunct="1">
              <a:lnSpc>
                <a:spcPct val="80000"/>
              </a:lnSpc>
              <a:spcBef>
                <a:spcPct val="5000"/>
              </a:spcBef>
              <a:buFont typeface="Wingdings" pitchFamily="2" charset="2"/>
              <a:buNone/>
            </a:pPr>
            <a:r>
              <a:rPr lang="en-US" dirty="0" err="1">
                <a:latin typeface="Courier New" panose="02070309020205020404" pitchFamily="49" charset="0"/>
                <a:ea typeface="Tahoma" panose="020B0604030504040204" pitchFamily="34" charset="0"/>
                <a:cs typeface="Courier New" panose="02070309020205020404" pitchFamily="49" charset="0"/>
              </a:rPr>
              <a:t>returnParam.c</a:t>
            </a:r>
            <a:r>
              <a:rPr lang="en-US" dirty="0">
                <a:latin typeface="Courier New" panose="02070309020205020404" pitchFamily="49" charset="0"/>
                <a:ea typeface="Tahoma" panose="020B0604030504040204" pitchFamily="34" charset="0"/>
                <a:cs typeface="Courier New" panose="02070309020205020404" pitchFamily="49" charset="0"/>
              </a:rPr>
              <a:t>:  In function '</a:t>
            </a:r>
            <a:r>
              <a:rPr lang="en-US" dirty="0" err="1">
                <a:latin typeface="Courier New" panose="02070309020205020404" pitchFamily="49" charset="0"/>
                <a:ea typeface="Tahoma" panose="020B0604030504040204" pitchFamily="34" charset="0"/>
                <a:cs typeface="Courier New" panose="02070309020205020404" pitchFamily="49" charset="0"/>
              </a:rPr>
              <a:t>funct</a:t>
            </a:r>
            <a:r>
              <a:rPr lang="en-US" dirty="0">
                <a:latin typeface="Courier New" panose="02070309020205020404" pitchFamily="49" charset="0"/>
                <a:ea typeface="Tahoma" panose="020B0604030504040204" pitchFamily="34" charset="0"/>
                <a:cs typeface="Courier New" panose="02070309020205020404" pitchFamily="49" charset="0"/>
              </a:rPr>
              <a:t>':</a:t>
            </a:r>
          </a:p>
          <a:p>
            <a:pPr eaLnBrk="1" hangingPunct="1">
              <a:lnSpc>
                <a:spcPct val="80000"/>
              </a:lnSpc>
              <a:spcBef>
                <a:spcPct val="5000"/>
              </a:spcBef>
              <a:buFont typeface="Wingdings" pitchFamily="2" charset="2"/>
              <a:buNone/>
            </a:pPr>
            <a:r>
              <a:rPr lang="en-US" dirty="0">
                <a:latin typeface="Courier New" panose="02070309020205020404" pitchFamily="49" charset="0"/>
                <a:ea typeface="Tahoma" panose="020B0604030504040204" pitchFamily="34" charset="0"/>
                <a:cs typeface="Courier New" panose="02070309020205020404" pitchFamily="49" charset="0"/>
              </a:rPr>
              <a:t>returnParam.c:8: warning:  function returns address of local variable</a:t>
            </a:r>
          </a:p>
          <a:p>
            <a:pPr lvl="1" eaLnBrk="1" hangingPunct="1">
              <a:lnSpc>
                <a:spcPct val="80000"/>
              </a:lnSpc>
              <a:spcBef>
                <a:spcPct val="5000"/>
              </a:spcBef>
              <a:buFont typeface="Wingdings" pitchFamily="2" charset="2"/>
              <a:buNone/>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spcBef>
                <a:spcPct val="5000"/>
              </a:spcBef>
              <a:buFont typeface="Wingdings" pitchFamily="2" charset="2"/>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F5767C-1612-4B6F-8230-364EFE1B95AB}" type="slidenum">
              <a:rPr lang="en-US" smtClean="0"/>
              <a:pPr/>
              <a:t>35</a:t>
            </a:fld>
            <a:endParaRPr lang="en-US"/>
          </a:p>
        </p:txBody>
      </p:sp>
      <p:sp>
        <p:nvSpPr>
          <p:cNvPr id="37891" name="Rectangle 2"/>
          <p:cNvSpPr>
            <a:spLocks noGrp="1" noChangeArrowheads="1"/>
          </p:cNvSpPr>
          <p:nvPr>
            <p:ph type="title"/>
          </p:nvPr>
        </p:nvSpPr>
        <p:spPr>
          <a:xfrm>
            <a:off x="647700" y="1524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Structures as return values from functions</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37892" name="Rectangle 3"/>
          <p:cNvSpPr>
            <a:spLocks noGrp="1" noChangeArrowheads="1"/>
          </p:cNvSpPr>
          <p:nvPr>
            <p:ph type="body" idx="1"/>
          </p:nvPr>
        </p:nvSpPr>
        <p:spPr>
          <a:xfrm>
            <a:off x="381000" y="1219200"/>
            <a:ext cx="8077200" cy="4419599"/>
          </a:xfrm>
        </p:spPr>
        <p:txBody>
          <a:bodyPr>
            <a:normAutofit/>
          </a:bodyPr>
          <a:lstStyle/>
          <a:p>
            <a:pPr eaLnBrk="1" hangingPunct="1">
              <a:spcBef>
                <a:spcPct val="500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The reason for the warning is that the function is returning a pointer to a variable that was allocated on the stack during execution of the function.</a:t>
            </a:r>
          </a:p>
          <a:p>
            <a:pPr eaLnBrk="1" hangingPunct="1">
              <a:spcBef>
                <a:spcPct val="500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Such variables are subject to being wiped out by subsequent function calls.</a:t>
            </a: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750FD5-DB3F-4859-823E-F336B3A42668}" type="slidenum">
              <a:rPr lang="en-US" smtClean="0"/>
              <a:pPr/>
              <a:t>36</a:t>
            </a:fld>
            <a:endParaRPr lang="en-US"/>
          </a:p>
        </p:txBody>
      </p:sp>
      <p:sp>
        <p:nvSpPr>
          <p:cNvPr id="38915" name="Rectangle 2"/>
          <p:cNvSpPr>
            <a:spLocks noGrp="1" noChangeArrowheads="1"/>
          </p:cNvSpPr>
          <p:nvPr>
            <p:ph type="title"/>
          </p:nvPr>
        </p:nvSpPr>
        <p:spPr>
          <a:xfrm>
            <a:off x="762000" y="1524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Structures as return values from functions</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38916" name="Rectangle 3"/>
          <p:cNvSpPr>
            <a:spLocks noGrp="1" noChangeArrowheads="1"/>
          </p:cNvSpPr>
          <p:nvPr>
            <p:ph type="body" idx="1"/>
          </p:nvPr>
        </p:nvSpPr>
        <p:spPr>
          <a:xfrm>
            <a:off x="533400" y="1066800"/>
            <a:ext cx="8001000" cy="4648199"/>
          </a:xfrm>
        </p:spPr>
        <p:txBody>
          <a:bodyPr>
            <a:normAutofit/>
          </a:bodyPr>
          <a:lstStyle/>
          <a:p>
            <a:pPr eaLnBrk="1" hangingPunct="1">
              <a:spcBef>
                <a:spcPct val="500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It is possible for a function to return a structure.</a:t>
            </a:r>
          </a:p>
          <a:p>
            <a:pPr eaLnBrk="1" hangingPunct="1">
              <a:spcBef>
                <a:spcPct val="500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This facility depends upon the structure assignment mechanisms which copies one complete structure to another.</a:t>
            </a:r>
          </a:p>
          <a:p>
            <a:pPr lvl="1" eaLnBrk="1" hangingPunct="1">
              <a:spcBef>
                <a:spcPct val="500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This avoids the unsafe condition associated with returning a pointer, but</a:t>
            </a:r>
          </a:p>
          <a:p>
            <a:pPr lvl="1" eaLnBrk="1" hangingPunct="1">
              <a:spcBef>
                <a:spcPct val="5000"/>
              </a:spcBef>
              <a:spcAft>
                <a:spcPts val="1200"/>
              </a:spcAft>
            </a:pPr>
            <a:r>
              <a:rPr lang="en-US" sz="2400" dirty="0">
                <a:latin typeface="Tahoma" panose="020B0604030504040204" pitchFamily="34" charset="0"/>
                <a:ea typeface="Tahoma" panose="020B0604030504040204" pitchFamily="34" charset="0"/>
                <a:cs typeface="Tahoma" panose="020B0604030504040204" pitchFamily="34" charset="0"/>
              </a:rPr>
              <a:t>incurs the possibly extreme penalty of copying a very large structure</a:t>
            </a:r>
          </a:p>
          <a:p>
            <a:pPr lvl="1" eaLnBrk="1" hangingPunct="1">
              <a:spcBef>
                <a:spcPct val="5000"/>
              </a:spcBef>
              <a:spcAft>
                <a:spcPts val="1200"/>
              </a:spcAft>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F3C8628-91E2-4EF6-9470-93DE914EF729}" type="slidenum">
              <a:rPr lang="en-US" smtClean="0"/>
              <a:pPr/>
              <a:t>37</a:t>
            </a:fld>
            <a:endParaRPr lang="en-US"/>
          </a:p>
        </p:txBody>
      </p:sp>
      <p:sp>
        <p:nvSpPr>
          <p:cNvPr id="39939" name="Rectangle 2"/>
          <p:cNvSpPr>
            <a:spLocks noGrp="1" noChangeArrowheads="1"/>
          </p:cNvSpPr>
          <p:nvPr>
            <p:ph type="title"/>
          </p:nvPr>
        </p:nvSpPr>
        <p:spPr>
          <a:xfrm>
            <a:off x="838200" y="1524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Structures as return values from functions</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39940" name="Rectangle 3"/>
          <p:cNvSpPr>
            <a:spLocks noGrp="1" noChangeArrowheads="1"/>
          </p:cNvSpPr>
          <p:nvPr>
            <p:ph type="body" idx="1"/>
          </p:nvPr>
        </p:nvSpPr>
        <p:spPr>
          <a:xfrm>
            <a:off x="533400" y="838200"/>
            <a:ext cx="8077200" cy="5867400"/>
          </a:xfrm>
        </p:spPr>
        <p:txBody>
          <a:bodyPr>
            <a:noAutofit/>
          </a:bodyPr>
          <a:lstStyle/>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itchFamily="49" charset="0"/>
              </a:rPr>
              <a:t>#include &lt;</a:t>
            </a:r>
            <a:r>
              <a:rPr lang="en-US" sz="1800" dirty="0" err="1">
                <a:latin typeface="Courier New" panose="02070309020205020404" pitchFamily="49" charset="0"/>
                <a:cs typeface="Courier New" pitchFamily="49" charset="0"/>
              </a:rPr>
              <a:t>stdio.h</a:t>
            </a:r>
            <a:r>
              <a:rPr lang="en-US" sz="1800" dirty="0">
                <a:latin typeface="Courier New" pitchFamily="49" charset="0"/>
                <a:cs typeface="Courier New" pitchFamily="49" charset="0"/>
              </a:rPr>
              <a:t>&gt;</a:t>
            </a:r>
          </a:p>
          <a:p>
            <a:pPr eaLnBrk="1" hangingPunct="1">
              <a:lnSpc>
                <a:spcPct val="80000"/>
              </a:lnSpc>
              <a:spcBef>
                <a:spcPct val="5000"/>
              </a:spcBef>
              <a:buFont typeface="Wingdings" pitchFamily="2" charset="2"/>
              <a:buNone/>
            </a:pPr>
            <a:endParaRPr lang="en-US" sz="1800" dirty="0">
              <a:latin typeface="Courier New" pitchFamily="49" charset="0"/>
              <a:cs typeface="Courier New" pitchFamily="49" charset="0"/>
            </a:endParaRPr>
          </a:p>
          <a:p>
            <a:pPr eaLnBrk="1" hangingPunct="1">
              <a:lnSpc>
                <a:spcPct val="80000"/>
              </a:lnSpc>
              <a:spcBef>
                <a:spcPct val="5000"/>
              </a:spcBef>
              <a:buFont typeface="Wingdings" pitchFamily="2" charset="2"/>
              <a:buNone/>
            </a:pPr>
            <a:r>
              <a:rPr lang="en-US" sz="1800" dirty="0" err="1">
                <a:latin typeface="Courier New" panose="02070309020205020404" pitchFamily="49" charset="0"/>
                <a:cs typeface="Courier New" pitchFamily="49" charset="0"/>
              </a:rPr>
              <a:t>typedef</a:t>
            </a:r>
            <a:r>
              <a:rPr lang="en-US" sz="1800" dirty="0">
                <a:latin typeface="Courier New" panose="02070309020205020404" pitchFamily="49" charset="0"/>
                <a:cs typeface="Courier New" pitchFamily="49" charset="0"/>
              </a:rPr>
              <a:t> </a:t>
            </a:r>
            <a:r>
              <a:rPr lang="en-US" sz="1800" dirty="0" err="1">
                <a:latin typeface="Courier New" panose="02070309020205020404" pitchFamily="49" charset="0"/>
                <a:cs typeface="Courier New" pitchFamily="49" charset="0"/>
              </a:rPr>
              <a:t>struct</a:t>
            </a:r>
            <a:r>
              <a:rPr lang="en-US" sz="1800" dirty="0">
                <a:latin typeface="Courier New" panose="02070309020205020404" pitchFamily="49" charset="0"/>
                <a:cs typeface="Courier New" pitchFamily="49" charset="0"/>
              </a:rPr>
              <a:t>  </a:t>
            </a:r>
            <a:r>
              <a:rPr lang="en-US" sz="1800" dirty="0" err="1">
                <a:latin typeface="Courier New" panose="02070309020205020404" pitchFamily="49" charset="0"/>
                <a:cs typeface="Courier New" pitchFamily="49" charset="0"/>
              </a:rPr>
              <a:t>s_type</a:t>
            </a:r>
            <a:r>
              <a:rPr lang="en-US" sz="1800" dirty="0">
                <a:latin typeface="Courier New" pitchFamily="49" charset="0"/>
                <a:cs typeface="Courier New" pitchFamily="49" charset="0"/>
              </a:rPr>
              <a:t>  {</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anose="02070309020205020404" pitchFamily="49" charset="0"/>
                <a:cs typeface="Courier New" pitchFamily="49" charset="0"/>
              </a:rPr>
              <a:t>int</a:t>
            </a:r>
            <a:r>
              <a:rPr lang="en-US" sz="1800" dirty="0">
                <a:latin typeface="Courier New" pitchFamily="49" charset="0"/>
                <a:cs typeface="Courier New" pitchFamily="49" charset="0"/>
              </a:rPr>
              <a:t> a;</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double b;</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anose="02070309020205020404" pitchFamily="49" charset="0"/>
                <a:cs typeface="Courier New" pitchFamily="49" charset="0"/>
              </a:rPr>
              <a:t>sample_t</a:t>
            </a:r>
            <a:r>
              <a:rPr lang="en-US" sz="1800" dirty="0">
                <a:latin typeface="Courier New" pitchFamily="49" charset="0"/>
                <a:cs typeface="Courier New" pitchFamily="49" charset="0"/>
              </a:rPr>
              <a:t>;</a:t>
            </a:r>
          </a:p>
          <a:p>
            <a:pPr eaLnBrk="1" hangingPunct="1">
              <a:lnSpc>
                <a:spcPct val="80000"/>
              </a:lnSpc>
              <a:spcBef>
                <a:spcPct val="5000"/>
              </a:spcBef>
              <a:buFont typeface="Wingdings" pitchFamily="2" charset="2"/>
              <a:buNone/>
            </a:pPr>
            <a:endParaRPr lang="en-US" sz="1800" dirty="0">
              <a:latin typeface="Courier New" pitchFamily="49" charset="0"/>
              <a:cs typeface="Courier New" pitchFamily="49" charset="0"/>
            </a:endParaRPr>
          </a:p>
          <a:p>
            <a:pPr eaLnBrk="1" hangingPunct="1">
              <a:lnSpc>
                <a:spcPct val="80000"/>
              </a:lnSpc>
              <a:spcBef>
                <a:spcPct val="5000"/>
              </a:spcBef>
              <a:buFont typeface="Wingdings" pitchFamily="2" charset="2"/>
              <a:buNone/>
            </a:pPr>
            <a:r>
              <a:rPr lang="en-US" sz="1800" dirty="0" err="1">
                <a:latin typeface="Courier New" panose="02070309020205020404" pitchFamily="49" charset="0"/>
                <a:cs typeface="Courier New" pitchFamily="49" charset="0"/>
              </a:rPr>
              <a:t>sample_t</a:t>
            </a:r>
            <a:r>
              <a:rPr lang="en-US" sz="1800" dirty="0">
                <a:latin typeface="Courier New" panose="02070309020205020404" pitchFamily="49" charset="0"/>
                <a:cs typeface="Courier New" pitchFamily="49" charset="0"/>
              </a:rPr>
              <a:t>  </a:t>
            </a:r>
            <a:r>
              <a:rPr lang="en-US" sz="1800" dirty="0" err="1">
                <a:latin typeface="Courier New" panose="02070309020205020404" pitchFamily="49" charset="0"/>
                <a:cs typeface="Courier New" pitchFamily="49" charset="0"/>
              </a:rPr>
              <a:t>funct</a:t>
            </a:r>
            <a:r>
              <a:rPr lang="en-US" sz="1800" dirty="0">
                <a:latin typeface="Courier New" pitchFamily="49" charset="0"/>
                <a:cs typeface="Courier New" pitchFamily="49" charset="0"/>
              </a:rPr>
              <a:t> ( ) {</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anose="02070309020205020404" pitchFamily="49" charset="0"/>
                <a:cs typeface="Courier New" pitchFamily="49" charset="0"/>
              </a:rPr>
              <a:t>sample_t</a:t>
            </a:r>
            <a:r>
              <a:rPr lang="en-US" sz="1800" dirty="0">
                <a:latin typeface="Courier New" pitchFamily="49" charset="0"/>
                <a:cs typeface="Courier New" pitchFamily="49" charset="0"/>
              </a:rPr>
              <a:t>  s;</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anose="02070309020205020404" pitchFamily="49" charset="0"/>
                <a:cs typeface="Courier New" pitchFamily="49" charset="0"/>
              </a:rPr>
              <a:t>s.a</a:t>
            </a:r>
            <a:r>
              <a:rPr lang="en-US" sz="1800" dirty="0">
                <a:latin typeface="Courier New" pitchFamily="49" charset="0"/>
                <a:cs typeface="Courier New" pitchFamily="49" charset="0"/>
              </a:rPr>
              <a:t> = 1000;</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anose="02070309020205020404" pitchFamily="49" charset="0"/>
                <a:cs typeface="Courier New" pitchFamily="49" charset="0"/>
              </a:rPr>
              <a:t>s.b</a:t>
            </a:r>
            <a:r>
              <a:rPr lang="en-US" sz="1800" dirty="0">
                <a:latin typeface="Courier New" pitchFamily="49" charset="0"/>
                <a:cs typeface="Courier New" pitchFamily="49" charset="0"/>
              </a:rPr>
              <a:t> = 55.5;</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return s;</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a:t>
            </a:r>
          </a:p>
          <a:p>
            <a:pPr eaLnBrk="1" hangingPunct="1">
              <a:lnSpc>
                <a:spcPct val="80000"/>
              </a:lnSpc>
              <a:spcBef>
                <a:spcPct val="5000"/>
              </a:spcBef>
              <a:buFont typeface="Wingdings" pitchFamily="2" charset="2"/>
              <a:buNone/>
            </a:pPr>
            <a:endParaRPr lang="en-US" sz="1800" dirty="0">
              <a:latin typeface="Courier New" pitchFamily="49" charset="0"/>
              <a:cs typeface="Courier New" pitchFamily="49" charset="0"/>
            </a:endParaRPr>
          </a:p>
          <a:p>
            <a:pPr eaLnBrk="1" hangingPunct="1">
              <a:lnSpc>
                <a:spcPct val="80000"/>
              </a:lnSpc>
              <a:spcBef>
                <a:spcPct val="5000"/>
              </a:spcBef>
              <a:buFont typeface="Wingdings" pitchFamily="2" charset="2"/>
              <a:buNone/>
            </a:pPr>
            <a:r>
              <a:rPr lang="en-US" sz="1800" dirty="0" err="1">
                <a:latin typeface="Courier New" panose="02070309020205020404" pitchFamily="49" charset="0"/>
                <a:cs typeface="Courier New" pitchFamily="49" charset="0"/>
              </a:rPr>
              <a:t>int</a:t>
            </a:r>
            <a:r>
              <a:rPr lang="en-US" sz="1800" dirty="0">
                <a:latin typeface="Courier New" pitchFamily="49" charset="0"/>
                <a:cs typeface="Courier New" pitchFamily="49" charset="0"/>
              </a:rPr>
              <a:t> main() {</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anose="02070309020205020404" pitchFamily="49" charset="0"/>
                <a:cs typeface="Courier New" pitchFamily="49" charset="0"/>
              </a:rPr>
              <a:t>sample_t</a:t>
            </a:r>
            <a:r>
              <a:rPr lang="en-US" sz="1800" dirty="0">
                <a:latin typeface="Courier New" pitchFamily="49" charset="0"/>
                <a:cs typeface="Courier New" pitchFamily="49" charset="0"/>
              </a:rPr>
              <a:t> y;</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anose="02070309020205020404" pitchFamily="49" charset="0"/>
                <a:cs typeface="Courier New" pitchFamily="49" charset="0"/>
              </a:rPr>
              <a:t>sample_t</a:t>
            </a:r>
            <a:r>
              <a:rPr lang="en-US" sz="1800" dirty="0">
                <a:latin typeface="Courier New" pitchFamily="49" charset="0"/>
                <a:cs typeface="Courier New" pitchFamily="49" charset="0"/>
              </a:rPr>
              <a:t> z;</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y = </a:t>
            </a:r>
            <a:r>
              <a:rPr lang="en-US" sz="1800" dirty="0" err="1">
                <a:latin typeface="Courier New" panose="02070309020205020404" pitchFamily="49" charset="0"/>
                <a:cs typeface="Courier New" pitchFamily="49" charset="0"/>
              </a:rPr>
              <a:t>funct</a:t>
            </a:r>
            <a:r>
              <a:rPr lang="en-US" sz="1800" dirty="0">
                <a:latin typeface="Courier New" pitchFamily="49" charset="0"/>
                <a:cs typeface="Courier New" pitchFamily="49" charset="0"/>
              </a:rPr>
              <a:t>();</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z = y;</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a:t>
            </a:r>
            <a:r>
              <a:rPr lang="en-US" sz="1800" dirty="0" err="1">
                <a:latin typeface="Courier New" panose="02070309020205020404" pitchFamily="49" charset="0"/>
                <a:cs typeface="Courier New" pitchFamily="49" charset="0"/>
              </a:rPr>
              <a:t>printf</a:t>
            </a:r>
            <a:r>
              <a:rPr lang="en-US" sz="1800" dirty="0">
                <a:latin typeface="Courier New" panose="02070309020205020404" pitchFamily="49" charset="0"/>
                <a:cs typeface="Courier New" pitchFamily="49" charset="0"/>
              </a:rPr>
              <a:t>("%d %d\n", </a:t>
            </a:r>
            <a:r>
              <a:rPr lang="en-US" sz="1800" dirty="0" err="1">
                <a:latin typeface="Courier New" panose="02070309020205020404" pitchFamily="49" charset="0"/>
                <a:cs typeface="Courier New" pitchFamily="49" charset="0"/>
              </a:rPr>
              <a:t>y.a</a:t>
            </a:r>
            <a:r>
              <a:rPr lang="en-US" sz="1800" dirty="0">
                <a:latin typeface="Courier New" panose="02070309020205020404" pitchFamily="49" charset="0"/>
                <a:cs typeface="Courier New" pitchFamily="49" charset="0"/>
              </a:rPr>
              <a:t>, </a:t>
            </a:r>
            <a:r>
              <a:rPr lang="en-US" sz="1800" dirty="0" err="1">
                <a:latin typeface="Courier New" panose="02070309020205020404" pitchFamily="49" charset="0"/>
                <a:cs typeface="Courier New" pitchFamily="49" charset="0"/>
              </a:rPr>
              <a:t>z.a</a:t>
            </a:r>
            <a:r>
              <a:rPr lang="en-US" sz="1800" dirty="0">
                <a:latin typeface="Courier New" pitchFamily="49" charset="0"/>
                <a:cs typeface="Courier New" pitchFamily="49" charset="0"/>
              </a:rPr>
              <a:t>);</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    return 0;</a:t>
            </a: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a:t>
            </a:r>
          </a:p>
          <a:p>
            <a:pPr eaLnBrk="1" hangingPunct="1">
              <a:lnSpc>
                <a:spcPct val="80000"/>
              </a:lnSpc>
              <a:spcBef>
                <a:spcPct val="5000"/>
              </a:spcBef>
              <a:buFont typeface="Wingdings" pitchFamily="2" charset="2"/>
              <a:buNone/>
            </a:pPr>
            <a:endParaRPr lang="en-US" sz="1800" dirty="0">
              <a:latin typeface="Courier New" pitchFamily="49" charset="0"/>
              <a:cs typeface="Courier New" pitchFamily="49" charset="0"/>
            </a:endParaRPr>
          </a:p>
          <a:p>
            <a:pPr eaLnBrk="1" hangingPunct="1">
              <a:lnSpc>
                <a:spcPct val="80000"/>
              </a:lnSpc>
              <a:spcBef>
                <a:spcPct val="5000"/>
              </a:spcBef>
              <a:buFont typeface="Wingdings" pitchFamily="2" charset="2"/>
              <a:buNone/>
            </a:pPr>
            <a:r>
              <a:rPr lang="en-US" sz="1800" dirty="0">
                <a:latin typeface="Courier New" pitchFamily="49" charset="0"/>
                <a:cs typeface="Courier New" pitchFamily="49" charset="0"/>
              </a:rPr>
              <a:t>./</a:t>
            </a:r>
            <a:r>
              <a:rPr lang="en-US" sz="1800" dirty="0" err="1">
                <a:latin typeface="Courier New" panose="02070309020205020404" pitchFamily="49" charset="0"/>
                <a:cs typeface="Courier New" panose="02070309020205020404" pitchFamily="49" charset="0"/>
              </a:rPr>
              <a:t>a.out</a:t>
            </a:r>
            <a:endParaRPr lang="en-US" sz="1800" dirty="0">
              <a:latin typeface="Courier New" panose="02070309020205020404" pitchFamily="49" charset="0"/>
              <a:cs typeface="Courier New" panose="02070309020205020404" pitchFamily="49" charset="0"/>
            </a:endParaRPr>
          </a:p>
          <a:p>
            <a:pPr eaLnBrk="1" hangingPunct="1">
              <a:lnSpc>
                <a:spcPct val="80000"/>
              </a:lnSpc>
              <a:spcBef>
                <a:spcPct val="5000"/>
              </a:spcBef>
              <a:buFont typeface="Wingdings" pitchFamily="2" charset="2"/>
              <a:buNone/>
            </a:pPr>
            <a:r>
              <a:rPr lang="en-US" sz="1800" dirty="0">
                <a:latin typeface="Courier New" panose="02070309020205020404" pitchFamily="49" charset="0"/>
                <a:cs typeface="Courier New" panose="02070309020205020404" pitchFamily="49" charset="0"/>
              </a:rPr>
              <a:t>1000 1000</a:t>
            </a:r>
          </a:p>
          <a:p>
            <a:pPr lvl="1" eaLnBrk="1" hangingPunct="1">
              <a:lnSpc>
                <a:spcPct val="80000"/>
              </a:lnSpc>
              <a:spcBef>
                <a:spcPct val="5000"/>
              </a:spcBef>
              <a:buFont typeface="Wingdings" pitchFamily="2" charset="2"/>
              <a:buNone/>
            </a:pPr>
            <a:endParaRPr lang="en-US" sz="1800" b="1" dirty="0"/>
          </a:p>
          <a:p>
            <a:pPr eaLnBrk="1" hangingPunct="1">
              <a:lnSpc>
                <a:spcPct val="80000"/>
              </a:lnSpc>
              <a:spcBef>
                <a:spcPct val="5000"/>
              </a:spcBef>
              <a:buFont typeface="Wingdings" pitchFamily="2" charset="2"/>
              <a:buNone/>
            </a:pPr>
            <a:endParaRPr lang="en-US" sz="1800" b="1" dirty="0"/>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07EC8E-2E1F-4E6E-BF5D-8762FC198A06}" type="slidenum">
              <a:rPr lang="en-US" smtClean="0"/>
              <a:pPr/>
              <a:t>38</a:t>
            </a:fld>
            <a:endParaRPr lang="en-US"/>
          </a:p>
        </p:txBody>
      </p:sp>
      <p:sp>
        <p:nvSpPr>
          <p:cNvPr id="40963" name="Rectangle 2"/>
          <p:cNvSpPr>
            <a:spLocks noGrp="1" noChangeArrowheads="1"/>
          </p:cNvSpPr>
          <p:nvPr>
            <p:ph type="title"/>
          </p:nvPr>
        </p:nvSpPr>
        <p:spPr>
          <a:xfrm>
            <a:off x="838200" y="152400"/>
            <a:ext cx="7848600" cy="457200"/>
          </a:xfrm>
        </p:spPr>
        <p:txBody>
          <a:bodyPr/>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Summary</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40964" name="Rectangle 3"/>
          <p:cNvSpPr>
            <a:spLocks noGrp="1" noChangeArrowheads="1"/>
          </p:cNvSpPr>
          <p:nvPr>
            <p:ph type="body" idx="1"/>
          </p:nvPr>
        </p:nvSpPr>
        <p:spPr>
          <a:xfrm>
            <a:off x="304800" y="914400"/>
            <a:ext cx="8610600" cy="5486397"/>
          </a:xfrm>
        </p:spPr>
        <p:txBody>
          <a:bodyPr>
            <a:noAutofit/>
          </a:bodyPr>
          <a:lstStyle/>
          <a:p>
            <a:pPr eaLnBrk="1" hangingPunct="1">
              <a:spcBef>
                <a:spcPct val="5000"/>
              </a:spcBef>
              <a:spcAft>
                <a:spcPts val="600"/>
              </a:spcAft>
            </a:pPr>
            <a:r>
              <a:rPr lang="en-US" sz="2400" dirty="0">
                <a:latin typeface="Tahoma" panose="020B0604030504040204" pitchFamily="34" charset="0"/>
                <a:ea typeface="Tahoma" panose="020B0604030504040204" pitchFamily="34" charset="0"/>
                <a:cs typeface="Tahoma" panose="020B0604030504040204" pitchFamily="34" charset="0"/>
              </a:rPr>
              <a:t>Passing/returning instances of structures potentially incurs big overhead.</a:t>
            </a:r>
          </a:p>
          <a:p>
            <a:pPr eaLnBrk="1" hangingPunct="1">
              <a:spcBef>
                <a:spcPct val="5000"/>
              </a:spcBef>
              <a:spcAft>
                <a:spcPts val="600"/>
              </a:spcAft>
            </a:pPr>
            <a:r>
              <a:rPr lang="en-US" sz="2400" dirty="0">
                <a:latin typeface="Tahoma" panose="020B0604030504040204" pitchFamily="34" charset="0"/>
                <a:ea typeface="Tahoma" panose="020B0604030504040204" pitchFamily="34" charset="0"/>
                <a:cs typeface="Tahoma" panose="020B0604030504040204" pitchFamily="34" charset="0"/>
              </a:rPr>
              <a:t>Passing/returning addresses incurs almost no overhead</a:t>
            </a:r>
          </a:p>
          <a:p>
            <a:pPr eaLnBrk="1" hangingPunct="1">
              <a:spcBef>
                <a:spcPct val="5000"/>
              </a:spcBef>
              <a:spcAft>
                <a:spcPts val="600"/>
              </a:spcAft>
            </a:pPr>
            <a:r>
              <a:rPr lang="en-US" sz="2400" dirty="0">
                <a:latin typeface="Tahoma" panose="020B0604030504040204" pitchFamily="34" charset="0"/>
                <a:ea typeface="Tahoma" panose="020B0604030504040204" pitchFamily="34" charset="0"/>
                <a:cs typeface="Tahoma" panose="020B0604030504040204" pitchFamily="34" charset="0"/>
              </a:rPr>
              <a:t>Accidental modifications can be prevented with </a:t>
            </a:r>
            <a:r>
              <a:rPr lang="en-US" sz="2400" i="1" dirty="0" err="1">
                <a:latin typeface="Tahoma" panose="020B0604030504040204" pitchFamily="34" charset="0"/>
                <a:ea typeface="Tahoma" panose="020B0604030504040204" pitchFamily="34" charset="0"/>
                <a:cs typeface="Tahoma" panose="020B0604030504040204" pitchFamily="34" charset="0"/>
              </a:rPr>
              <a:t>const</a:t>
            </a:r>
            <a:endParaRPr lang="en-US" sz="2400" i="1" dirty="0">
              <a:latin typeface="Tahoma" panose="020B0604030504040204" pitchFamily="34" charset="0"/>
              <a:ea typeface="Tahoma" panose="020B0604030504040204" pitchFamily="34" charset="0"/>
              <a:cs typeface="Tahoma" panose="020B0604030504040204" pitchFamily="34" charset="0"/>
            </a:endParaRPr>
          </a:p>
          <a:p>
            <a:pPr lvl="1" eaLnBrk="1" hangingPunct="1">
              <a:spcBef>
                <a:spcPct val="5000"/>
              </a:spcBef>
              <a:spcAft>
                <a:spcPts val="600"/>
              </a:spcAft>
            </a:pPr>
            <a:r>
              <a:rPr lang="en-US" sz="2400" dirty="0">
                <a:latin typeface="Tahoma" panose="020B0604030504040204" pitchFamily="34" charset="0"/>
                <a:ea typeface="Tahoma" panose="020B0604030504040204" pitchFamily="34" charset="0"/>
                <a:cs typeface="Tahoma" panose="020B0604030504040204" pitchFamily="34" charset="0"/>
              </a:rPr>
              <a:t>Therefore, it is recommended that, in general, you </a:t>
            </a:r>
            <a:r>
              <a:rPr lang="en-US" sz="2400" dirty="0">
                <a:solidFill>
                  <a:schemeClr val="hlink"/>
                </a:solidFill>
                <a:latin typeface="Tahoma" panose="020B0604030504040204" pitchFamily="34" charset="0"/>
                <a:ea typeface="Tahoma" panose="020B0604030504040204" pitchFamily="34" charset="0"/>
                <a:cs typeface="Tahoma" panose="020B0604030504040204" pitchFamily="34" charset="0"/>
              </a:rPr>
              <a:t>do not pass nor return </a:t>
            </a:r>
            <a:r>
              <a:rPr lang="en-US" sz="2400" dirty="0">
                <a:latin typeface="Tahoma" panose="020B0604030504040204" pitchFamily="34" charset="0"/>
                <a:ea typeface="Tahoma" panose="020B0604030504040204" pitchFamily="34" charset="0"/>
                <a:cs typeface="Tahoma" panose="020B0604030504040204" pitchFamily="34" charset="0"/>
              </a:rPr>
              <a:t>an instance of a structure unless you have a very good reason for doing so.</a:t>
            </a:r>
          </a:p>
          <a:p>
            <a:pPr eaLnBrk="1" hangingPunct="1">
              <a:spcBef>
                <a:spcPct val="5000"/>
              </a:spcBef>
              <a:spcAft>
                <a:spcPts val="600"/>
              </a:spcAft>
            </a:pPr>
            <a:r>
              <a:rPr lang="en-US" sz="2400" dirty="0">
                <a:latin typeface="Tahoma" panose="020B0604030504040204" pitchFamily="34" charset="0"/>
                <a:ea typeface="Tahoma" panose="020B0604030504040204" pitchFamily="34" charset="0"/>
                <a:cs typeface="Tahoma" panose="020B0604030504040204" pitchFamily="34" charset="0"/>
              </a:rPr>
              <a:t>This problem does not arise with arrays.</a:t>
            </a:r>
          </a:p>
          <a:p>
            <a:pPr lvl="1" eaLnBrk="1" hangingPunct="1">
              <a:spcBef>
                <a:spcPct val="5000"/>
              </a:spcBef>
              <a:spcAft>
                <a:spcPts val="600"/>
              </a:spcAft>
            </a:pPr>
            <a:r>
              <a:rPr lang="en-US" sz="2400" dirty="0">
                <a:latin typeface="Tahoma" panose="020B0604030504040204" pitchFamily="34" charset="0"/>
                <a:ea typeface="Tahoma" panose="020B0604030504040204" pitchFamily="34" charset="0"/>
                <a:cs typeface="Tahoma" panose="020B0604030504040204" pitchFamily="34" charset="0"/>
              </a:rPr>
              <a:t>The only way to pass an array by value in the C language is to embed it in a structure</a:t>
            </a:r>
          </a:p>
          <a:p>
            <a:pPr lvl="1" eaLnBrk="1" hangingPunct="1">
              <a:spcBef>
                <a:spcPct val="5000"/>
              </a:spcBef>
              <a:spcAft>
                <a:spcPts val="600"/>
              </a:spcAft>
            </a:pPr>
            <a:r>
              <a:rPr lang="en-US" sz="2400" dirty="0">
                <a:latin typeface="Tahoma" panose="020B0604030504040204" pitchFamily="34" charset="0"/>
                <a:ea typeface="Tahoma" panose="020B0604030504040204" pitchFamily="34" charset="0"/>
                <a:cs typeface="Tahoma" panose="020B0604030504040204" pitchFamily="34" charset="0"/>
              </a:rPr>
              <a:t>The only way to return an array is to embed it in a structure.</a:t>
            </a: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EBBDD14-3E42-4EAC-B2AD-30EF402FBA5E}" type="slidenum">
              <a:rPr lang="en-US" smtClean="0"/>
              <a:pPr/>
              <a:t>4</a:t>
            </a:fld>
            <a:endParaRPr lang="en-US"/>
          </a:p>
        </p:txBody>
      </p:sp>
      <p:sp>
        <p:nvSpPr>
          <p:cNvPr id="8195" name="Rectangle 2"/>
          <p:cNvSpPr>
            <a:spLocks noGrp="1" noChangeArrowheads="1"/>
          </p:cNvSpPr>
          <p:nvPr>
            <p:ph type="title"/>
          </p:nvPr>
        </p:nvSpPr>
        <p:spPr>
          <a:xfrm>
            <a:off x="609600" y="228600"/>
            <a:ext cx="7924800" cy="457200"/>
          </a:xfrm>
        </p:spPr>
        <p:txBody>
          <a:bodyPr lIns="92075" tIns="46038" rIns="92075" bIns="46038"/>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Structured Data Types </a:t>
            </a:r>
          </a:p>
        </p:txBody>
      </p:sp>
      <p:sp>
        <p:nvSpPr>
          <p:cNvPr id="8196" name="Rectangle 3"/>
          <p:cNvSpPr>
            <a:spLocks noGrp="1" noChangeArrowheads="1"/>
          </p:cNvSpPr>
          <p:nvPr>
            <p:ph type="body" idx="1"/>
          </p:nvPr>
        </p:nvSpPr>
        <p:spPr>
          <a:xfrm>
            <a:off x="765313" y="889674"/>
            <a:ext cx="8077200" cy="5518750"/>
          </a:xfrm>
          <a:noFill/>
        </p:spPr>
        <p:txBody>
          <a:bodyPr lIns="92075" tIns="46038" rIns="92075" bIns="46038">
            <a:normAutofit/>
          </a:bodyPr>
          <a:lstStyle/>
          <a:p>
            <a:pPr marL="0" indent="0" eaLnBrk="1" hangingPunct="1">
              <a:lnSpc>
                <a:spcPct val="110000"/>
              </a:lnSpc>
              <a:buNone/>
            </a:pPr>
            <a:r>
              <a:rPr lang="en-US" sz="2400" dirty="0">
                <a:latin typeface="Tahoma" panose="020B0604030504040204" pitchFamily="34" charset="0"/>
                <a:ea typeface="Tahoma" panose="020B0604030504040204" pitchFamily="34" charset="0"/>
                <a:cs typeface="Tahoma" panose="020B0604030504040204" pitchFamily="34" charset="0"/>
              </a:rPr>
              <a:t>A tagged structure definition defines a type.  We can use the tag to define variables, parameters, and return types.</a:t>
            </a:r>
          </a:p>
          <a:p>
            <a:pPr eaLnBrk="1" hangingPunct="1">
              <a:lnSpc>
                <a:spcPct val="110000"/>
              </a:lnSpc>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5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lnSpc>
                <a:spcPct val="5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struct  </a:t>
            </a:r>
            <a:r>
              <a:rPr lang="en-US" sz="2400" dirty="0" err="1">
                <a:latin typeface="Tahoma" panose="020B0604030504040204" pitchFamily="34" charset="0"/>
                <a:ea typeface="Tahoma" panose="020B0604030504040204" pitchFamily="34" charset="0"/>
                <a:cs typeface="Tahoma" panose="020B0604030504040204" pitchFamily="34" charset="0"/>
              </a:rPr>
              <a:t>point_t</a:t>
            </a:r>
            <a:r>
              <a:rPr lang="en-US" sz="2400" dirty="0">
                <a:latin typeface="Tahoma" panose="020B0604030504040204" pitchFamily="34" charset="0"/>
                <a:ea typeface="Tahoma" panose="020B0604030504040204" pitchFamily="34" charset="0"/>
                <a:cs typeface="Tahoma" panose="020B0604030504040204" pitchFamily="34" charset="0"/>
              </a:rPr>
              <a:t>    {               </a:t>
            </a:r>
            <a:r>
              <a:rPr lang="en-US" sz="2400" dirty="0">
                <a:solidFill>
                  <a:srgbClr val="0000CC"/>
                </a:solidFill>
                <a:latin typeface="Tahoma" panose="020B0604030504040204" pitchFamily="34" charset="0"/>
                <a:ea typeface="Tahoma" panose="020B0604030504040204" pitchFamily="34" charset="0"/>
                <a:cs typeface="Tahoma" panose="020B0604030504040204" pitchFamily="34" charset="0"/>
              </a:rPr>
              <a:t>st</a:t>
            </a:r>
            <a:r>
              <a:rPr lang="en-US" sz="2400" i="1" dirty="0">
                <a:solidFill>
                  <a:srgbClr val="0000CC"/>
                </a:solidFill>
                <a:latin typeface="Tahoma" panose="020B0604030504040204" pitchFamily="34" charset="0"/>
                <a:ea typeface="Tahoma" panose="020B0604030504040204" pitchFamily="34" charset="0"/>
                <a:cs typeface="Tahoma" panose="020B0604030504040204" pitchFamily="34" charset="0"/>
              </a:rPr>
              <a:t>ructure tag</a:t>
            </a: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double x;                      </a:t>
            </a:r>
            <a:r>
              <a:rPr lang="en-US" sz="2400" i="1" dirty="0">
                <a:solidFill>
                  <a:srgbClr val="0000CC"/>
                </a:solidFill>
                <a:latin typeface="Tahoma" panose="020B0604030504040204" pitchFamily="34" charset="0"/>
                <a:ea typeface="Tahoma" panose="020B0604030504040204" pitchFamily="34" charset="0"/>
                <a:cs typeface="Tahoma" panose="020B0604030504040204" pitchFamily="34" charset="0"/>
              </a:rPr>
              <a:t>Member names</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double y;</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                                          </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i="1" dirty="0">
                <a:solidFill>
                  <a:srgbClr val="CC0000"/>
                </a:solidFill>
                <a:latin typeface="Tahoma" panose="020B0604030504040204" pitchFamily="34" charset="0"/>
                <a:ea typeface="Tahoma" panose="020B0604030504040204" pitchFamily="34" charset="0"/>
                <a:cs typeface="Tahoma" panose="020B0604030504040204" pitchFamily="34" charset="0"/>
              </a:rPr>
              <a:t>DON’T FORGET THE SEMICOLON</a:t>
            </a:r>
          </a:p>
          <a:p>
            <a:pPr eaLnBrk="1" hangingPunct="1">
              <a:lnSpc>
                <a:spcPct val="80000"/>
              </a:lnSpc>
              <a:buFont typeface="Wingdings" pitchFamily="2" charset="2"/>
              <a:buNone/>
            </a:pPr>
            <a:endParaRPr lang="en-US" sz="2400" i="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To Use:   </a:t>
            </a:r>
            <a:r>
              <a:rPr lang="en-US" sz="2400" dirty="0" err="1">
                <a:latin typeface="Tahoma" panose="020B0604030504040204" pitchFamily="34" charset="0"/>
                <a:ea typeface="Tahoma" panose="020B0604030504040204" pitchFamily="34" charset="0"/>
                <a:cs typeface="Tahoma" panose="020B0604030504040204" pitchFamily="34" charset="0"/>
              </a:rPr>
              <a:t>struct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point_t</a:t>
            </a:r>
            <a:r>
              <a:rPr lang="en-US" sz="2400" dirty="0">
                <a:latin typeface="Tahoma" panose="020B0604030504040204" pitchFamily="34" charset="0"/>
                <a:ea typeface="Tahoma" panose="020B0604030504040204" pitchFamily="34" charset="0"/>
                <a:cs typeface="Tahoma" panose="020B0604030504040204" pitchFamily="34" charset="0"/>
              </a:rPr>
              <a:t> point1, point2;</a:t>
            </a:r>
          </a:p>
        </p:txBody>
      </p:sp>
      <p:sp>
        <p:nvSpPr>
          <p:cNvPr id="8197" name="Line 4"/>
          <p:cNvSpPr>
            <a:spLocks noChangeShapeType="1"/>
          </p:cNvSpPr>
          <p:nvPr/>
        </p:nvSpPr>
        <p:spPr bwMode="auto">
          <a:xfrm flipV="1">
            <a:off x="3334549" y="3031068"/>
            <a:ext cx="1469364" cy="304800"/>
          </a:xfrm>
          <a:prstGeom prst="line">
            <a:avLst/>
          </a:prstGeom>
          <a:noFill/>
          <a:ln w="12699">
            <a:solidFill>
              <a:schemeClr val="tx1"/>
            </a:solidFill>
            <a:round/>
            <a:headEnd type="triangle"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198" name="Line 5"/>
          <p:cNvSpPr>
            <a:spLocks noChangeShapeType="1"/>
          </p:cNvSpPr>
          <p:nvPr/>
        </p:nvSpPr>
        <p:spPr bwMode="auto">
          <a:xfrm flipV="1">
            <a:off x="3102636" y="2971800"/>
            <a:ext cx="1722407" cy="0"/>
          </a:xfrm>
          <a:prstGeom prst="line">
            <a:avLst/>
          </a:prstGeom>
          <a:noFill/>
          <a:ln w="12699">
            <a:solidFill>
              <a:schemeClr val="tx1"/>
            </a:solidFill>
            <a:round/>
            <a:headEnd type="triangle"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199" name="Line 6"/>
          <p:cNvSpPr>
            <a:spLocks noChangeShapeType="1"/>
          </p:cNvSpPr>
          <p:nvPr/>
        </p:nvSpPr>
        <p:spPr bwMode="auto">
          <a:xfrm flipV="1">
            <a:off x="3712234" y="2590800"/>
            <a:ext cx="1219198" cy="0"/>
          </a:xfrm>
          <a:prstGeom prst="line">
            <a:avLst/>
          </a:prstGeom>
          <a:noFill/>
          <a:ln w="12699">
            <a:solidFill>
              <a:schemeClr val="tx1"/>
            </a:solidFill>
            <a:round/>
            <a:headEnd type="triangle"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200" name="Line 7"/>
          <p:cNvSpPr>
            <a:spLocks noChangeShapeType="1"/>
          </p:cNvSpPr>
          <p:nvPr/>
        </p:nvSpPr>
        <p:spPr bwMode="auto">
          <a:xfrm>
            <a:off x="1560313" y="3649049"/>
            <a:ext cx="990600" cy="383875"/>
          </a:xfrm>
          <a:prstGeom prst="line">
            <a:avLst/>
          </a:prstGeom>
          <a:ln>
            <a:headEnd type="triangle" w="med" len="med"/>
            <a:tailEnd type="none" w="sm" len="sm"/>
          </a:ln>
        </p:spPr>
        <p:style>
          <a:lnRef idx="1">
            <a:schemeClr val="dk1"/>
          </a:lnRef>
          <a:fillRef idx="0">
            <a:schemeClr val="dk1"/>
          </a:fillRef>
          <a:effectRef idx="0">
            <a:schemeClr val="dk1"/>
          </a:effectRef>
          <a:fontRef idx="minor">
            <a:schemeClr val="tx1"/>
          </a:fontRef>
        </p:style>
        <p:txBody>
          <a:bodyPr wrap="none" anchor="ctr"/>
          <a:lstStyle/>
          <a:p>
            <a:endParaRPr lang="en-US"/>
          </a:p>
        </p:txBody>
      </p:sp>
      <p:cxnSp>
        <p:nvCxnSpPr>
          <p:cNvPr id="10" name="Straight Connector 9"/>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cxnSp>
        <p:nvCxnSpPr>
          <p:cNvPr id="3" name="Straight Arrow Connector 2"/>
          <p:cNvCxnSpPr/>
          <p:nvPr/>
        </p:nvCxnSpPr>
        <p:spPr>
          <a:xfrm flipV="1">
            <a:off x="3489446" y="5461986"/>
            <a:ext cx="0" cy="3048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2743200" y="5766786"/>
            <a:ext cx="1578633" cy="276999"/>
          </a:xfrm>
          <a:prstGeom prst="rect">
            <a:avLst/>
          </a:prstGeom>
          <a:noFill/>
        </p:spPr>
        <p:txBody>
          <a:bodyPr wrap="square" lIns="0" tIns="0" rIns="0" bIns="0" rtlCol="0">
            <a:spAutoFit/>
          </a:bodyPr>
          <a:lstStyle/>
          <a:p>
            <a:r>
              <a:rPr lang="en-US" dirty="0">
                <a:solidFill>
                  <a:srgbClr val="EF4009"/>
                </a:solidFill>
              </a:rPr>
              <a:t>must use the tag</a:t>
            </a:r>
          </a:p>
        </p:txBody>
      </p:sp>
      <p:sp>
        <p:nvSpPr>
          <p:cNvPr id="13" name="TextBox 12"/>
          <p:cNvSpPr txBox="1"/>
          <p:nvPr/>
        </p:nvSpPr>
        <p:spPr>
          <a:xfrm>
            <a:off x="1021164" y="5753812"/>
            <a:ext cx="1578633" cy="553998"/>
          </a:xfrm>
          <a:prstGeom prst="rect">
            <a:avLst/>
          </a:prstGeom>
          <a:noFill/>
        </p:spPr>
        <p:txBody>
          <a:bodyPr wrap="square" lIns="0" tIns="0" rIns="0" bIns="0" rtlCol="0">
            <a:spAutoFit/>
          </a:bodyPr>
          <a:lstStyle/>
          <a:p>
            <a:r>
              <a:rPr lang="en-US" dirty="0">
                <a:solidFill>
                  <a:srgbClr val="EF4009"/>
                </a:solidFill>
              </a:rPr>
              <a:t>note the use of</a:t>
            </a:r>
          </a:p>
          <a:p>
            <a:r>
              <a:rPr lang="en-US" dirty="0" err="1">
                <a:solidFill>
                  <a:srgbClr val="EF4009"/>
                </a:solidFill>
              </a:rPr>
              <a:t>struct</a:t>
            </a:r>
            <a:endParaRPr lang="en-US" dirty="0">
              <a:solidFill>
                <a:srgbClr val="EF4009"/>
              </a:solidFill>
            </a:endParaRPr>
          </a:p>
        </p:txBody>
      </p:sp>
      <p:cxnSp>
        <p:nvCxnSpPr>
          <p:cNvPr id="6" name="Straight Arrow Connector 5"/>
          <p:cNvCxnSpPr/>
          <p:nvPr/>
        </p:nvCxnSpPr>
        <p:spPr>
          <a:xfrm flipV="1">
            <a:off x="2055613" y="5461986"/>
            <a:ext cx="419100" cy="2918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D88F12F-16D3-4BC1-B052-C8E6D0841926}" type="slidenum">
              <a:rPr lang="en-US" smtClean="0"/>
              <a:pPr/>
              <a:t>5</a:t>
            </a:fld>
            <a:endParaRPr lang="en-US"/>
          </a:p>
        </p:txBody>
      </p:sp>
      <p:sp>
        <p:nvSpPr>
          <p:cNvPr id="9219" name="Rectangle 1026"/>
          <p:cNvSpPr>
            <a:spLocks noGrp="1" noChangeArrowheads="1"/>
          </p:cNvSpPr>
          <p:nvPr>
            <p:ph type="title"/>
          </p:nvPr>
        </p:nvSpPr>
        <p:spPr>
          <a:xfrm>
            <a:off x="838200" y="228600"/>
            <a:ext cx="7924800" cy="533400"/>
          </a:xfrm>
        </p:spPr>
        <p:txBody>
          <a:bodyPr lIns="92075" tIns="46038" rIns="92075" bIns="46038"/>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Structured Data Types </a:t>
            </a:r>
          </a:p>
        </p:txBody>
      </p:sp>
      <p:sp>
        <p:nvSpPr>
          <p:cNvPr id="9220" name="Rectangle 1027"/>
          <p:cNvSpPr>
            <a:spLocks noGrp="1" noChangeArrowheads="1"/>
          </p:cNvSpPr>
          <p:nvPr>
            <p:ph type="body" idx="1"/>
          </p:nvPr>
        </p:nvSpPr>
        <p:spPr>
          <a:xfrm>
            <a:off x="1014323" y="933450"/>
            <a:ext cx="8077200" cy="5181600"/>
          </a:xfrm>
          <a:noFill/>
        </p:spPr>
        <p:txBody>
          <a:bodyPr lIns="92075" tIns="46038" rIns="92075" bIns="46038">
            <a:normAutofit/>
          </a:bodyPr>
          <a:lstStyle/>
          <a:p>
            <a:pPr eaLnBrk="1" hangingPunct="1">
              <a:lnSpc>
                <a:spcPct val="110000"/>
              </a:lnSpc>
            </a:pPr>
            <a:r>
              <a:rPr lang="en-US" sz="2400" dirty="0">
                <a:latin typeface="Tahoma" panose="020B0604030504040204" pitchFamily="34" charset="0"/>
                <a:ea typeface="Tahoma" panose="020B0604030504040204" pitchFamily="34" charset="0"/>
                <a:cs typeface="Tahoma" panose="020B0604030504040204" pitchFamily="34" charset="0"/>
              </a:rPr>
              <a:t>Example 2 (tagged structure definition)</a:t>
            </a:r>
          </a:p>
          <a:p>
            <a:pPr eaLnBrk="1" hangingPunct="1">
              <a:lnSpc>
                <a:spcPct val="30000"/>
              </a:lnSpc>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5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lnSpc>
                <a:spcPct val="5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struct  </a:t>
            </a:r>
            <a:r>
              <a:rPr lang="en-US" sz="2400" dirty="0" err="1">
                <a:latin typeface="Tahoma" panose="020B0604030504040204" pitchFamily="34" charset="0"/>
                <a:ea typeface="Tahoma" panose="020B0604030504040204" pitchFamily="34" charset="0"/>
                <a:cs typeface="Tahoma" panose="020B0604030504040204" pitchFamily="34" charset="0"/>
              </a:rPr>
              <a:t>pixel_t</a:t>
            </a:r>
            <a:r>
              <a:rPr lang="en-US" sz="2400" dirty="0">
                <a:latin typeface="Tahoma" panose="020B0604030504040204" pitchFamily="34" charset="0"/>
                <a:ea typeface="Tahoma" panose="020B0604030504040204" pitchFamily="34" charset="0"/>
                <a:cs typeface="Tahoma" panose="020B0604030504040204" pitchFamily="34" charset="0"/>
              </a:rPr>
              <a:t>  {			 </a:t>
            </a:r>
          </a:p>
          <a:p>
            <a:pPr lvl="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unsigned char red;                      </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unsigned char green;</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unsigned char blue;</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                                          </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i="1" dirty="0">
                <a:solidFill>
                  <a:srgbClr val="CC0000"/>
                </a:solidFill>
                <a:latin typeface="Tahoma" panose="020B0604030504040204" pitchFamily="34" charset="0"/>
                <a:ea typeface="Tahoma" panose="020B0604030504040204" pitchFamily="34" charset="0"/>
                <a:cs typeface="Tahoma" panose="020B0604030504040204" pitchFamily="34" charset="0"/>
              </a:rPr>
              <a:t>DON’T FORGET THE SEMICOLON</a:t>
            </a:r>
          </a:p>
          <a:p>
            <a:pPr eaLnBrk="1" hangingPunct="1">
              <a:lnSpc>
                <a:spcPct val="80000"/>
              </a:lnSpc>
              <a:buFont typeface="Wingdings" pitchFamily="2" charset="2"/>
              <a:buNone/>
            </a:pPr>
            <a:endParaRPr lang="en-US" sz="2400" i="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To Use:   </a:t>
            </a:r>
            <a:r>
              <a:rPr lang="en-US" sz="2400" dirty="0" err="1">
                <a:latin typeface="Tahoma" panose="020B0604030504040204" pitchFamily="34" charset="0"/>
                <a:ea typeface="Tahoma" panose="020B0604030504040204" pitchFamily="34" charset="0"/>
                <a:cs typeface="Tahoma" panose="020B0604030504040204" pitchFamily="34" charset="0"/>
              </a:rPr>
              <a:t>struct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pixel_t</a:t>
            </a:r>
            <a:r>
              <a:rPr lang="en-US" sz="2400" dirty="0">
                <a:latin typeface="Tahoma" panose="020B0604030504040204" pitchFamily="34" charset="0"/>
                <a:ea typeface="Tahoma" panose="020B0604030504040204" pitchFamily="34" charset="0"/>
                <a:cs typeface="Tahoma" panose="020B0604030504040204" pitchFamily="34" charset="0"/>
              </a:rPr>
              <a:t>  pixel; </a:t>
            </a:r>
          </a:p>
        </p:txBody>
      </p:sp>
      <p:sp>
        <p:nvSpPr>
          <p:cNvPr id="9221" name="Line 1029"/>
          <p:cNvSpPr>
            <a:spLocks noChangeShapeType="1"/>
          </p:cNvSpPr>
          <p:nvPr/>
        </p:nvSpPr>
        <p:spPr bwMode="auto">
          <a:xfrm>
            <a:off x="4419599" y="2327016"/>
            <a:ext cx="912963" cy="263783"/>
          </a:xfrm>
          <a:prstGeom prst="line">
            <a:avLst/>
          </a:prstGeom>
          <a:noFill/>
          <a:ln w="12699">
            <a:solidFill>
              <a:schemeClr val="tx1"/>
            </a:solidFill>
            <a:round/>
            <a:headEnd type="triangle"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22" name="Line 1030"/>
          <p:cNvSpPr>
            <a:spLocks noChangeShapeType="1"/>
          </p:cNvSpPr>
          <p:nvPr/>
        </p:nvSpPr>
        <p:spPr bwMode="auto">
          <a:xfrm flipV="1">
            <a:off x="4614233" y="2701622"/>
            <a:ext cx="762000" cy="342900"/>
          </a:xfrm>
          <a:prstGeom prst="line">
            <a:avLst/>
          </a:prstGeom>
          <a:noFill/>
          <a:ln w="12699">
            <a:solidFill>
              <a:schemeClr val="tx1"/>
            </a:solidFill>
            <a:round/>
            <a:headEnd type="triangle"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23" name="Line 1034"/>
          <p:cNvSpPr>
            <a:spLocks noChangeShapeType="1"/>
          </p:cNvSpPr>
          <p:nvPr/>
        </p:nvSpPr>
        <p:spPr bwMode="auto">
          <a:xfrm flipV="1">
            <a:off x="3770462" y="1959004"/>
            <a:ext cx="1562100" cy="0"/>
          </a:xfrm>
          <a:prstGeom prst="line">
            <a:avLst/>
          </a:prstGeom>
          <a:noFill/>
          <a:ln w="12699">
            <a:solidFill>
              <a:schemeClr val="tx1"/>
            </a:solidFill>
            <a:round/>
            <a:headEnd type="triangle"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24" name="Line 1036"/>
          <p:cNvSpPr>
            <a:spLocks noChangeShapeType="1"/>
          </p:cNvSpPr>
          <p:nvPr/>
        </p:nvSpPr>
        <p:spPr bwMode="auto">
          <a:xfrm>
            <a:off x="1981200" y="3480036"/>
            <a:ext cx="1295400" cy="412271"/>
          </a:xfrm>
          <a:prstGeom prst="line">
            <a:avLst/>
          </a:prstGeom>
          <a:ln>
            <a:headEnd type="triangle" w="med" len="med"/>
            <a:tailEnd type="none" w="sm" len="sm"/>
          </a:ln>
        </p:spPr>
        <p:style>
          <a:lnRef idx="1">
            <a:schemeClr val="dk1"/>
          </a:lnRef>
          <a:fillRef idx="0">
            <a:schemeClr val="dk1"/>
          </a:fillRef>
          <a:effectRef idx="0">
            <a:schemeClr val="dk1"/>
          </a:effectRef>
          <a:fontRef idx="minor">
            <a:schemeClr val="tx1"/>
          </a:fontRef>
        </p:style>
        <p:txBody>
          <a:bodyPr wrap="none" anchor="ctr"/>
          <a:lstStyle/>
          <a:p>
            <a:endParaRPr lang="en-US"/>
          </a:p>
        </p:txBody>
      </p:sp>
      <p:sp>
        <p:nvSpPr>
          <p:cNvPr id="9225" name="Line 1039"/>
          <p:cNvSpPr>
            <a:spLocks noChangeShapeType="1"/>
          </p:cNvSpPr>
          <p:nvPr/>
        </p:nvSpPr>
        <p:spPr bwMode="auto">
          <a:xfrm flipV="1">
            <a:off x="4724401" y="2639199"/>
            <a:ext cx="608162" cy="0"/>
          </a:xfrm>
          <a:prstGeom prst="line">
            <a:avLst/>
          </a:prstGeom>
          <a:noFill/>
          <a:ln w="12699">
            <a:solidFill>
              <a:schemeClr val="tx1"/>
            </a:solidFill>
            <a:round/>
            <a:headEnd type="triangle"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cxnSp>
        <p:nvCxnSpPr>
          <p:cNvPr id="10" name="Straight Connector 9"/>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
        <p:nvSpPr>
          <p:cNvPr id="3" name="TextBox 2"/>
          <p:cNvSpPr txBox="1"/>
          <p:nvPr/>
        </p:nvSpPr>
        <p:spPr>
          <a:xfrm>
            <a:off x="5384800" y="1807719"/>
            <a:ext cx="1676400" cy="276999"/>
          </a:xfrm>
          <a:prstGeom prst="rect">
            <a:avLst/>
          </a:prstGeom>
          <a:noFill/>
        </p:spPr>
        <p:txBody>
          <a:bodyPr wrap="square" lIns="0" tIns="0" rIns="0" bIns="0" rtlCol="0">
            <a:spAutoFit/>
          </a:bodyPr>
          <a:lstStyle/>
          <a:p>
            <a:r>
              <a:rPr lang="en-US" dirty="0">
                <a:solidFill>
                  <a:srgbClr val="0000CC"/>
                </a:solidFill>
                <a:latin typeface="Tahoma" panose="020B0604030504040204" pitchFamily="34" charset="0"/>
                <a:ea typeface="Tahoma" panose="020B0604030504040204" pitchFamily="34" charset="0"/>
                <a:cs typeface="Tahoma" panose="020B0604030504040204" pitchFamily="34" charset="0"/>
              </a:rPr>
              <a:t>Structure tag</a:t>
            </a:r>
          </a:p>
        </p:txBody>
      </p:sp>
      <p:sp>
        <p:nvSpPr>
          <p:cNvPr id="13" name="TextBox 12"/>
          <p:cNvSpPr txBox="1"/>
          <p:nvPr/>
        </p:nvSpPr>
        <p:spPr>
          <a:xfrm>
            <a:off x="5410200" y="2500699"/>
            <a:ext cx="1676400" cy="276999"/>
          </a:xfrm>
          <a:prstGeom prst="rect">
            <a:avLst/>
          </a:prstGeom>
          <a:noFill/>
        </p:spPr>
        <p:txBody>
          <a:bodyPr wrap="square" lIns="0" tIns="0" rIns="0" bIns="0" rtlCol="0">
            <a:spAutoFit/>
          </a:bodyPr>
          <a:lstStyle/>
          <a:p>
            <a:r>
              <a:rPr lang="en-US" dirty="0">
                <a:solidFill>
                  <a:srgbClr val="0000CC"/>
                </a:solidFill>
                <a:latin typeface="Tahoma" panose="020B0604030504040204" pitchFamily="34" charset="0"/>
                <a:ea typeface="Tahoma" panose="020B0604030504040204" pitchFamily="34" charset="0"/>
                <a:cs typeface="Tahoma" panose="020B0604030504040204" pitchFamily="34" charset="0"/>
              </a:rPr>
              <a:t>Members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B120B3F-1DB2-4457-AD3D-B08E833AC1F6}" type="slidenum">
              <a:rPr lang="en-US" smtClean="0"/>
              <a:pPr/>
              <a:t>6</a:t>
            </a:fld>
            <a:endParaRPr lang="en-US"/>
          </a:p>
        </p:txBody>
      </p:sp>
      <p:sp>
        <p:nvSpPr>
          <p:cNvPr id="11267" name="Rectangle 2"/>
          <p:cNvSpPr>
            <a:spLocks noGrp="1" noChangeArrowheads="1"/>
          </p:cNvSpPr>
          <p:nvPr>
            <p:ph type="title"/>
          </p:nvPr>
        </p:nvSpPr>
        <p:spPr>
          <a:xfrm>
            <a:off x="685800" y="217098"/>
            <a:ext cx="7924800" cy="457200"/>
          </a:xfrm>
        </p:spPr>
        <p:txBody>
          <a:bodyPr lIns="92075" tIns="46038" rIns="92075" bIns="46038"/>
          <a:lstStyle/>
          <a:p>
            <a:pPr eaLnBrk="1" hangingPunct="1"/>
            <a:r>
              <a:rPr lang="en-US" sz="2800" dirty="0"/>
              <a:t>Structured Data Types </a:t>
            </a:r>
          </a:p>
        </p:txBody>
      </p:sp>
      <p:sp>
        <p:nvSpPr>
          <p:cNvPr id="11268" name="Rectangle 3"/>
          <p:cNvSpPr>
            <a:spLocks noGrp="1" noChangeArrowheads="1"/>
          </p:cNvSpPr>
          <p:nvPr>
            <p:ph type="body" idx="1"/>
          </p:nvPr>
        </p:nvSpPr>
        <p:spPr>
          <a:xfrm>
            <a:off x="723900" y="914400"/>
            <a:ext cx="8077200" cy="5181600"/>
          </a:xfrm>
          <a:noFill/>
        </p:spPr>
        <p:txBody>
          <a:bodyPr lIns="92075" tIns="46038" rIns="92075" bIns="46038">
            <a:noAutofit/>
          </a:bodyPr>
          <a:lstStyle/>
          <a:p>
            <a:pPr eaLnBrk="1" hangingPunct="1">
              <a:lnSpc>
                <a:spcPct val="110000"/>
              </a:lnSpc>
            </a:pPr>
            <a:r>
              <a:rPr lang="en-US" sz="2400" dirty="0">
                <a:latin typeface="Tahoma" panose="020B0604030504040204" pitchFamily="34" charset="0"/>
                <a:ea typeface="Tahoma" panose="020B0604030504040204" pitchFamily="34" charset="0"/>
                <a:cs typeface="Tahoma" panose="020B0604030504040204" pitchFamily="34" charset="0"/>
              </a:rPr>
              <a:t>A </a:t>
            </a:r>
            <a:r>
              <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rPr>
              <a:t>typed-defined</a:t>
            </a:r>
            <a:r>
              <a:rPr lang="en-US" sz="2400" dirty="0">
                <a:latin typeface="Tahoma" panose="020B0604030504040204" pitchFamily="34" charset="0"/>
                <a:ea typeface="Tahoma" panose="020B0604030504040204" pitchFamily="34" charset="0"/>
                <a:cs typeface="Tahoma" panose="020B0604030504040204" pitchFamily="34" charset="0"/>
              </a:rPr>
              <a:t> structure is the most powerful way to declare a structure.  We can use the tag to define variables, parameters, and return types.</a:t>
            </a:r>
          </a:p>
          <a:p>
            <a:pPr eaLnBrk="1" hangingPunct="1">
              <a:lnSpc>
                <a:spcPct val="30000"/>
              </a:lnSpc>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5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typedef struct </a:t>
            </a:r>
            <a:r>
              <a:rPr lang="en-US" sz="2400" dirty="0" err="1">
                <a:latin typeface="Tahoma" panose="020B0604030504040204" pitchFamily="34" charset="0"/>
                <a:ea typeface="Tahoma" panose="020B0604030504040204" pitchFamily="34" charset="0"/>
                <a:cs typeface="Tahoma" panose="020B0604030504040204" pitchFamily="34" charset="0"/>
              </a:rPr>
              <a:t>pixel_type</a:t>
            </a: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unsigned char red;                      </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unsigned char green;</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unsigned char blue;</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 </a:t>
            </a:r>
            <a:r>
              <a:rPr lang="en-US" sz="2400" dirty="0" err="1">
                <a:latin typeface="Tahoma" panose="020B0604030504040204" pitchFamily="34" charset="0"/>
                <a:ea typeface="Tahoma" panose="020B0604030504040204" pitchFamily="34" charset="0"/>
                <a:cs typeface="Tahoma" panose="020B0604030504040204" pitchFamily="34" charset="0"/>
              </a:rPr>
              <a:t>pixel_t</a:t>
            </a: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lnSpc>
                <a:spcPct val="80000"/>
              </a:lnSpc>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spcBef>
                <a:spcPts val="0"/>
              </a:spcBef>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endParaRPr lang="en-US" sz="2400" i="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a:lnSpc>
                <a:spcPct val="80000"/>
              </a:lnSpc>
            </a:pPr>
            <a:r>
              <a:rPr lang="en-US" sz="2400" dirty="0">
                <a:latin typeface="Tahoma" panose="020B0604030504040204" pitchFamily="34" charset="0"/>
                <a:ea typeface="Tahoma" panose="020B0604030504040204" pitchFamily="34" charset="0"/>
                <a:cs typeface="Tahoma" panose="020B0604030504040204" pitchFamily="34" charset="0"/>
              </a:rPr>
              <a:t>To declare a variable of the new type, use:   </a:t>
            </a:r>
          </a:p>
          <a:p>
            <a:pPr marL="800100" lvl="2" indent="0">
              <a:lnSpc>
                <a:spcPct val="80000"/>
              </a:lnSpc>
              <a:buNone/>
            </a:pPr>
            <a:r>
              <a:rPr lang="en-US" sz="2400" dirty="0" err="1">
                <a:latin typeface="Tahoma" panose="020B0604030504040204" pitchFamily="34" charset="0"/>
                <a:ea typeface="Tahoma" panose="020B0604030504040204" pitchFamily="34" charset="0"/>
                <a:cs typeface="Tahoma" panose="020B0604030504040204" pitchFamily="34" charset="0"/>
              </a:rPr>
              <a:t>pixel_t</a:t>
            </a:r>
            <a:r>
              <a:rPr lang="en-US" sz="2400" dirty="0">
                <a:latin typeface="Tahoma" panose="020B0604030504040204" pitchFamily="34" charset="0"/>
                <a:ea typeface="Tahoma" panose="020B0604030504040204" pitchFamily="34" charset="0"/>
                <a:cs typeface="Tahoma" panose="020B0604030504040204" pitchFamily="34" charset="0"/>
              </a:rPr>
              <a:t>  pixel;</a:t>
            </a:r>
          </a:p>
        </p:txBody>
      </p:sp>
      <p:sp>
        <p:nvSpPr>
          <p:cNvPr id="11271" name="Line 6"/>
          <p:cNvSpPr>
            <a:spLocks noChangeShapeType="1"/>
          </p:cNvSpPr>
          <p:nvPr/>
        </p:nvSpPr>
        <p:spPr bwMode="auto">
          <a:xfrm>
            <a:off x="1752600" y="4359215"/>
            <a:ext cx="0" cy="304800"/>
          </a:xfrm>
          <a:prstGeom prst="line">
            <a:avLst/>
          </a:prstGeom>
          <a:noFill/>
          <a:ln w="12699">
            <a:solidFill>
              <a:schemeClr val="tx1"/>
            </a:solidFill>
            <a:round/>
            <a:headEnd type="triangle"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cxnSp>
        <p:nvCxnSpPr>
          <p:cNvPr id="10" name="Straight Connector 9"/>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
        <p:nvSpPr>
          <p:cNvPr id="11" name="TextBox 10"/>
          <p:cNvSpPr txBox="1"/>
          <p:nvPr/>
        </p:nvSpPr>
        <p:spPr>
          <a:xfrm>
            <a:off x="1066800" y="4685581"/>
            <a:ext cx="1676400" cy="276999"/>
          </a:xfrm>
          <a:prstGeom prst="rect">
            <a:avLst/>
          </a:prstGeom>
          <a:noFill/>
        </p:spPr>
        <p:txBody>
          <a:bodyPr wrap="square" lIns="0" tIns="0" rIns="0" bIns="0" rtlCol="0">
            <a:spAutoFit/>
          </a:bodyPr>
          <a:lstStyle/>
          <a:p>
            <a:r>
              <a:rPr lang="en-US" dirty="0">
                <a:solidFill>
                  <a:srgbClr val="0000CC"/>
                </a:solidFill>
                <a:latin typeface="Tahoma" panose="020B0604030504040204" pitchFamily="34" charset="0"/>
                <a:ea typeface="Tahoma" panose="020B0604030504040204" pitchFamily="34" charset="0"/>
                <a:cs typeface="Tahoma" panose="020B0604030504040204" pitchFamily="34" charset="0"/>
              </a:rPr>
              <a:t>New type name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3"/>
          <p:cNvSpPr>
            <a:spLocks noGrp="1"/>
          </p:cNvSpPr>
          <p:nvPr>
            <p:ph type="sldNum" sz="quarter" idx="4294967295"/>
          </p:nvPr>
        </p:nvSpPr>
        <p:spPr>
          <a:xfrm>
            <a:off x="69342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4A232C1-7C99-470A-B547-AE32EDBD4735}" type="slidenum">
              <a:rPr lang="en-US" smtClean="0"/>
              <a:pPr/>
              <a:t>7</a:t>
            </a:fld>
            <a:endParaRPr lang="en-US"/>
          </a:p>
        </p:txBody>
      </p:sp>
      <p:sp>
        <p:nvSpPr>
          <p:cNvPr id="12291" name="Rectangle 2"/>
          <p:cNvSpPr>
            <a:spLocks noGrp="1" noChangeArrowheads="1"/>
          </p:cNvSpPr>
          <p:nvPr>
            <p:ph type="title"/>
          </p:nvPr>
        </p:nvSpPr>
        <p:spPr>
          <a:xfrm>
            <a:off x="762000" y="228600"/>
            <a:ext cx="7924800" cy="381000"/>
          </a:xfrm>
        </p:spPr>
        <p:txBody>
          <a:bodyPr lIns="92075" tIns="46038" rIns="92075" bIns="46038"/>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Structured Data Types </a:t>
            </a:r>
          </a:p>
        </p:txBody>
      </p:sp>
      <p:sp>
        <p:nvSpPr>
          <p:cNvPr id="12292" name="Rectangle 3"/>
          <p:cNvSpPr>
            <a:spLocks noGrp="1" noChangeArrowheads="1"/>
          </p:cNvSpPr>
          <p:nvPr>
            <p:ph type="body" idx="1"/>
          </p:nvPr>
        </p:nvSpPr>
        <p:spPr>
          <a:xfrm>
            <a:off x="876300" y="914400"/>
            <a:ext cx="8115300" cy="5562600"/>
          </a:xfrm>
          <a:noFill/>
        </p:spPr>
        <p:txBody>
          <a:bodyPr lIns="92075" tIns="46038" rIns="92075" bIns="46038">
            <a:noAutofit/>
          </a:bodyPr>
          <a:lstStyle/>
          <a:p>
            <a:pPr marL="0" indent="0" eaLnBrk="1" hangingPunct="1">
              <a:lnSpc>
                <a:spcPct val="110000"/>
              </a:lnSpc>
              <a:buNone/>
            </a:pPr>
            <a:r>
              <a:rPr lang="en-US" sz="2400" dirty="0">
                <a:latin typeface="Tahoma" panose="020B0604030504040204" pitchFamily="34" charset="0"/>
                <a:ea typeface="Tahoma" panose="020B0604030504040204" pitchFamily="34" charset="0"/>
                <a:cs typeface="Tahoma" panose="020B0604030504040204" pitchFamily="34" charset="0"/>
              </a:rPr>
              <a:t>Example 2 (typed-defined structure)</a:t>
            </a:r>
          </a:p>
          <a:p>
            <a:pPr marL="0" indent="0" eaLnBrk="1" hangingPunct="1">
              <a:lnSpc>
                <a:spcPct val="110000"/>
              </a:lnSpc>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30000"/>
              </a:lnSpc>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5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typedef struct  </a:t>
            </a:r>
            <a:r>
              <a:rPr lang="en-US" sz="2400" dirty="0" err="1">
                <a:latin typeface="Tahoma" panose="020B0604030504040204" pitchFamily="34" charset="0"/>
                <a:ea typeface="Tahoma" panose="020B0604030504040204" pitchFamily="34" charset="0"/>
                <a:cs typeface="Tahoma" panose="020B0604030504040204" pitchFamily="34" charset="0"/>
              </a:rPr>
              <a:t>pointType</a:t>
            </a:r>
            <a:r>
              <a:rPr lang="en-US" sz="2400" dirty="0">
                <a:latin typeface="Tahoma" panose="020B0604030504040204" pitchFamily="34" charset="0"/>
                <a:ea typeface="Tahoma" panose="020B0604030504040204" pitchFamily="34" charset="0"/>
                <a:cs typeface="Tahoma" panose="020B0604030504040204" pitchFamily="34" charset="0"/>
              </a:rPr>
              <a:t> {			</a:t>
            </a:r>
          </a:p>
          <a:p>
            <a:pPr eaLnBrk="1" hangingPunct="1">
              <a:lnSpc>
                <a:spcPct val="5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double x;                      </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double y;</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 </a:t>
            </a:r>
            <a:r>
              <a:rPr lang="en-US" sz="2400" dirty="0" err="1">
                <a:latin typeface="Tahoma" panose="020B0604030504040204" pitchFamily="34" charset="0"/>
                <a:ea typeface="Tahoma" panose="020B0604030504040204" pitchFamily="34" charset="0"/>
                <a:cs typeface="Tahoma" panose="020B0604030504040204" pitchFamily="34" charset="0"/>
              </a:rPr>
              <a:t>point_t</a:t>
            </a:r>
            <a:r>
              <a:rPr lang="en-US" sz="2400" dirty="0">
                <a:latin typeface="Tahoma" panose="020B0604030504040204" pitchFamily="34" charset="0"/>
                <a:ea typeface="Tahoma" panose="020B0604030504040204" pitchFamily="34" charset="0"/>
                <a:cs typeface="Tahoma" panose="020B0604030504040204" pitchFamily="34" charset="0"/>
              </a:rPr>
              <a:t>; </a:t>
            </a:r>
          </a:p>
          <a:p>
            <a:pPr eaLnBrk="1" hangingPunct="1">
              <a:lnSpc>
                <a:spcPct val="80000"/>
              </a:lnSpc>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endParaRPr lang="en-US" sz="2400" i="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spcAft>
                <a:spcPts val="600"/>
              </a:spcAft>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To declare variables of the type, use:   </a:t>
            </a:r>
          </a:p>
          <a:p>
            <a:pPr eaLnBrk="1" hangingPunct="1">
              <a:lnSpc>
                <a:spcPct val="80000"/>
              </a:lnSpc>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point_t</a:t>
            </a:r>
            <a:r>
              <a:rPr lang="en-US" sz="2400" dirty="0">
                <a:latin typeface="Tahoma" panose="020B0604030504040204" pitchFamily="34" charset="0"/>
                <a:ea typeface="Tahoma" panose="020B0604030504040204" pitchFamily="34" charset="0"/>
                <a:cs typeface="Tahoma" panose="020B0604030504040204" pitchFamily="34" charset="0"/>
              </a:rPr>
              <a:t>   point1;</a:t>
            </a:r>
          </a:p>
          <a:p>
            <a:pPr eaLnBrk="1" hangingPunct="1">
              <a:lnSpc>
                <a:spcPct val="80000"/>
              </a:lnSpc>
              <a:spcAft>
                <a:spcPts val="1200"/>
              </a:spcAft>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point_t</a:t>
            </a:r>
            <a:r>
              <a:rPr lang="en-US" sz="2400" dirty="0">
                <a:latin typeface="Tahoma" panose="020B0604030504040204" pitchFamily="34" charset="0"/>
                <a:ea typeface="Tahoma" panose="020B0604030504040204" pitchFamily="34" charset="0"/>
                <a:cs typeface="Tahoma" panose="020B0604030504040204" pitchFamily="34" charset="0"/>
              </a:rPr>
              <a:t>   point2;</a:t>
            </a:r>
          </a:p>
          <a:p>
            <a:pPr marL="0" indent="0">
              <a:lnSpc>
                <a:spcPct val="80000"/>
              </a:lnSpc>
              <a:buNone/>
            </a:pPr>
            <a:r>
              <a:rPr lang="en-US" sz="2400" dirty="0">
                <a:latin typeface="Tahoma" panose="020B0604030504040204" pitchFamily="34" charset="0"/>
                <a:ea typeface="Tahoma" panose="020B0604030504040204" pitchFamily="34" charset="0"/>
                <a:cs typeface="Tahoma" panose="020B0604030504040204" pitchFamily="34" charset="0"/>
              </a:rPr>
              <a:t>These structure variable definitions create member variables </a:t>
            </a:r>
            <a:r>
              <a:rPr lang="en-US" sz="2400" i="1" dirty="0">
                <a:latin typeface="Tahoma" panose="020B0604030504040204" pitchFamily="34" charset="0"/>
                <a:ea typeface="Tahoma" panose="020B0604030504040204" pitchFamily="34" charset="0"/>
                <a:cs typeface="Tahoma" panose="020B0604030504040204" pitchFamily="34" charset="0"/>
              </a:rPr>
              <a:t>x</a:t>
            </a:r>
            <a:r>
              <a:rPr lang="en-US" sz="2400" dirty="0">
                <a:latin typeface="Tahoma" panose="020B0604030504040204" pitchFamily="34" charset="0"/>
                <a:ea typeface="Tahoma" panose="020B0604030504040204" pitchFamily="34" charset="0"/>
                <a:cs typeface="Tahoma" panose="020B0604030504040204" pitchFamily="34" charset="0"/>
              </a:rPr>
              <a:t> and </a:t>
            </a:r>
            <a:r>
              <a:rPr lang="en-US" sz="2400" i="1" dirty="0">
                <a:latin typeface="Tahoma" panose="020B0604030504040204" pitchFamily="34" charset="0"/>
                <a:ea typeface="Tahoma" panose="020B0604030504040204" pitchFamily="34" charset="0"/>
                <a:cs typeface="Tahoma" panose="020B0604030504040204" pitchFamily="34" charset="0"/>
              </a:rPr>
              <a:t>y</a:t>
            </a:r>
            <a:r>
              <a:rPr lang="en-US" sz="2400" dirty="0">
                <a:latin typeface="Tahoma" panose="020B0604030504040204" pitchFamily="34" charset="0"/>
                <a:ea typeface="Tahoma" panose="020B0604030504040204" pitchFamily="34" charset="0"/>
                <a:cs typeface="Tahoma" panose="020B0604030504040204" pitchFamily="34" charset="0"/>
              </a:rPr>
              <a:t> associated with the structure.</a:t>
            </a:r>
          </a:p>
        </p:txBody>
      </p:sp>
      <p:sp>
        <p:nvSpPr>
          <p:cNvPr id="12295" name="Line 6"/>
          <p:cNvSpPr>
            <a:spLocks noChangeShapeType="1"/>
          </p:cNvSpPr>
          <p:nvPr/>
        </p:nvSpPr>
        <p:spPr bwMode="auto">
          <a:xfrm>
            <a:off x="1905000" y="3200400"/>
            <a:ext cx="0" cy="304800"/>
          </a:xfrm>
          <a:prstGeom prst="line">
            <a:avLst/>
          </a:prstGeom>
          <a:noFill/>
          <a:ln w="12699">
            <a:solidFill>
              <a:schemeClr val="tx1"/>
            </a:solidFill>
            <a:round/>
            <a:headEnd type="triangle"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cxnSp>
        <p:nvCxnSpPr>
          <p:cNvPr id="9" name="Straight Connector 8"/>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
        <p:nvSpPr>
          <p:cNvPr id="10" name="TextBox 9"/>
          <p:cNvSpPr txBox="1"/>
          <p:nvPr/>
        </p:nvSpPr>
        <p:spPr>
          <a:xfrm>
            <a:off x="1295400" y="3505200"/>
            <a:ext cx="1676400" cy="276999"/>
          </a:xfrm>
          <a:prstGeom prst="rect">
            <a:avLst/>
          </a:prstGeom>
          <a:noFill/>
        </p:spPr>
        <p:txBody>
          <a:bodyPr wrap="square" lIns="0" tIns="0" rIns="0" bIns="0" rtlCol="0">
            <a:spAutoFit/>
          </a:bodyPr>
          <a:lstStyle/>
          <a:p>
            <a:r>
              <a:rPr lang="en-US" dirty="0">
                <a:solidFill>
                  <a:srgbClr val="0000CC"/>
                </a:solidFill>
                <a:latin typeface="Tahoma" panose="020B0604030504040204" pitchFamily="34" charset="0"/>
                <a:ea typeface="Tahoma" panose="020B0604030504040204" pitchFamily="34" charset="0"/>
                <a:cs typeface="Tahoma" panose="020B0604030504040204" pitchFamily="34" charset="0"/>
              </a:rPr>
              <a:t>New type name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152400"/>
            <a:ext cx="7772400" cy="685800"/>
          </a:xfrm>
          <a:noFill/>
        </p:spPr>
        <p:txBody>
          <a:bodyPr lIns="92075" tIns="46038" rIns="92075" bIns="46038"/>
          <a:lstStyle/>
          <a:p>
            <a:pPr eaLnBrk="1" hangingPunct="1"/>
            <a:r>
              <a:rPr lang="en-US" sz="2800" dirty="0">
                <a:latin typeface="Tahoma" panose="020B0604030504040204" pitchFamily="34" charset="0"/>
                <a:ea typeface="Tahoma" panose="020B0604030504040204" pitchFamily="34" charset="0"/>
                <a:cs typeface="Tahoma" panose="020B0604030504040204" pitchFamily="34" charset="0"/>
              </a:rPr>
              <a:t>Structured data types</a:t>
            </a:r>
          </a:p>
        </p:txBody>
      </p:sp>
      <p:sp>
        <p:nvSpPr>
          <p:cNvPr id="15363" name="Rectangle 3"/>
          <p:cNvSpPr>
            <a:spLocks noGrp="1" noChangeArrowheads="1"/>
          </p:cNvSpPr>
          <p:nvPr>
            <p:ph type="body" idx="1"/>
          </p:nvPr>
        </p:nvSpPr>
        <p:spPr>
          <a:xfrm>
            <a:off x="304800" y="685800"/>
            <a:ext cx="8585200" cy="6019797"/>
          </a:xfrm>
        </p:spPr>
        <p:txBody>
          <a:bodyPr lIns="92075" tIns="46038" rIns="92075" bIns="46038">
            <a:noAutofit/>
          </a:bodyPr>
          <a:lstStyle/>
          <a:p>
            <a:pPr eaLnBrk="1" hangingPunct="1"/>
            <a:r>
              <a:rPr lang="en-US" sz="2400" dirty="0">
                <a:latin typeface="Tahoma" panose="020B0604030504040204" pitchFamily="34" charset="0"/>
                <a:ea typeface="Tahoma" panose="020B0604030504040204" pitchFamily="34" charset="0"/>
                <a:cs typeface="Tahoma" panose="020B0604030504040204" pitchFamily="34" charset="0"/>
              </a:rPr>
              <a:t>Member variables of a </a:t>
            </a:r>
            <a:r>
              <a:rPr lang="en-US" sz="2400" dirty="0" err="1">
                <a:latin typeface="Tahoma" panose="020B0604030504040204" pitchFamily="34" charset="0"/>
                <a:ea typeface="Tahoma" panose="020B0604030504040204" pitchFamily="34" charset="0"/>
                <a:cs typeface="Tahoma" panose="020B0604030504040204" pitchFamily="34" charset="0"/>
              </a:rPr>
              <a:t>struct</a:t>
            </a:r>
            <a:r>
              <a:rPr lang="en-US" sz="2400" dirty="0">
                <a:latin typeface="Tahoma" panose="020B0604030504040204" pitchFamily="34" charset="0"/>
                <a:ea typeface="Tahoma" panose="020B0604030504040204" pitchFamily="34" charset="0"/>
                <a:cs typeface="Tahoma" panose="020B0604030504040204" pitchFamily="34" charset="0"/>
              </a:rPr>
              <a:t> are accessed using the </a:t>
            </a:r>
            <a:r>
              <a:rPr lang="en-US" sz="2400" dirty="0">
                <a:solidFill>
                  <a:srgbClr val="CC0000"/>
                </a:solidFill>
                <a:latin typeface="Tahoma" panose="020B0604030504040204" pitchFamily="34" charset="0"/>
                <a:ea typeface="Tahoma" panose="020B0604030504040204" pitchFamily="34" charset="0"/>
                <a:cs typeface="Tahoma" panose="020B0604030504040204" pitchFamily="34" charset="0"/>
              </a:rPr>
              <a:t>dot operator</a:t>
            </a:r>
            <a:r>
              <a:rPr lang="en-US" sz="2400" dirty="0">
                <a:latin typeface="Tahoma" panose="020B0604030504040204" pitchFamily="34" charset="0"/>
                <a:ea typeface="Tahoma" panose="020B0604030504040204" pitchFamily="34" charset="0"/>
                <a:cs typeface="Tahoma" panose="020B0604030504040204" pitchFamily="34" charset="0"/>
              </a:rPr>
              <a:t>.</a:t>
            </a:r>
          </a:p>
          <a:p>
            <a:pPr eaLnBrk="1" hangingPunct="1">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pixel1.red = 200;</a:t>
            </a:r>
          </a:p>
          <a:p>
            <a:pPr eaLnBrk="1" hangingPunct="1">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pixel1.green = 200;	</a:t>
            </a:r>
          </a:p>
          <a:p>
            <a:pPr eaLnBrk="1" hangingPunct="1">
              <a:spcAft>
                <a:spcPts val="1200"/>
              </a:spcAft>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pixel1.blue = 0;</a:t>
            </a:r>
          </a:p>
          <a:p>
            <a:pPr eaLnBrk="1" hangingPunct="1">
              <a:buFont typeface="Wingdings" pitchFamily="2" charset="2"/>
              <a:buNone/>
            </a:pPr>
            <a:r>
              <a:rPr lang="en-US" sz="2400" dirty="0">
                <a:latin typeface="Tahoma" panose="020B0604030504040204" pitchFamily="34" charset="0"/>
                <a:ea typeface="Tahoma" panose="020B0604030504040204" pitchFamily="34" charset="0"/>
                <a:cs typeface="Tahoma" panose="020B0604030504040204" pitchFamily="34" charset="0"/>
              </a:rPr>
              <a:t>   	  point1.x = 10.0;               // type is double</a:t>
            </a:r>
          </a:p>
          <a:p>
            <a:pPr>
              <a:buNone/>
            </a:pPr>
            <a:r>
              <a:rPr lang="en-US" sz="2400" dirty="0">
                <a:latin typeface="Tahoma" panose="020B0604030504040204" pitchFamily="34" charset="0"/>
                <a:ea typeface="Tahoma" panose="020B0604030504040204" pitchFamily="34" charset="0"/>
                <a:cs typeface="Tahoma" panose="020B0604030504040204" pitchFamily="34" charset="0"/>
              </a:rPr>
              <a:t>	  point1.y = 5.5;	               // type is double</a:t>
            </a:r>
          </a:p>
          <a:p>
            <a:pPr eaLnBrk="1" hangingPunct="1">
              <a:buFont typeface="Wingdings" pitchFamily="2" charset="2"/>
              <a:buNone/>
            </a:pPr>
            <a:endParaRPr lang="en-US" sz="2400" dirty="0">
              <a:latin typeface="Tahoma" panose="020B0604030504040204" pitchFamily="34" charset="0"/>
              <a:ea typeface="Tahoma" panose="020B0604030504040204" pitchFamily="34" charset="0"/>
              <a:cs typeface="Tahoma" panose="020B0604030504040204" pitchFamily="34" charset="0"/>
            </a:endParaRPr>
          </a:p>
          <a:p>
            <a:r>
              <a:rPr lang="en-US" sz="2400" dirty="0">
                <a:latin typeface="Tahoma" panose="020B0604030504040204" pitchFamily="34" charset="0"/>
                <a:ea typeface="Tahoma" panose="020B0604030504040204" pitchFamily="34" charset="0"/>
                <a:cs typeface="Tahoma" panose="020B0604030504040204" pitchFamily="34" charset="0"/>
              </a:rPr>
              <a:t>These variables may be used exactly like any other variables.</a:t>
            </a:r>
          </a:p>
          <a:p>
            <a:r>
              <a:rPr lang="en-US" sz="2400" dirty="0">
                <a:latin typeface="Tahoma" panose="020B0604030504040204" pitchFamily="34" charset="0"/>
                <a:ea typeface="Tahoma" panose="020B0604030504040204" pitchFamily="34" charset="0"/>
                <a:cs typeface="Tahoma" panose="020B0604030504040204" pitchFamily="34" charset="0"/>
              </a:rPr>
              <a:t>You can assign one struct to another of the same type, such as</a:t>
            </a:r>
          </a:p>
          <a:p>
            <a:pPr marL="0" indent="0">
              <a:buNone/>
            </a:pPr>
            <a:r>
              <a:rPr lang="en-US" sz="2400" dirty="0">
                <a:latin typeface="Tahoma" panose="020B0604030504040204" pitchFamily="34" charset="0"/>
                <a:ea typeface="Tahoma" panose="020B0604030504040204" pitchFamily="34" charset="0"/>
                <a:cs typeface="Tahoma" panose="020B0604030504040204" pitchFamily="34" charset="0"/>
              </a:rPr>
              <a:t>       point2 = point1; (each member is copied)</a:t>
            </a:r>
          </a:p>
          <a:p>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15364" name="Rectangle 4"/>
          <p:cNvSpPr>
            <a:spLocks noChangeArrowheads="1"/>
          </p:cNvSpPr>
          <p:nvPr/>
        </p:nvSpPr>
        <p:spPr bwMode="auto">
          <a:xfrm>
            <a:off x="7848600" y="62484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a:fld id="{2316BD56-A212-4B44-BD36-A6F09AACDFDC}" type="slidenum">
              <a:rPr lang="en-US" sz="1400">
                <a:latin typeface="Arial" pitchFamily="34" charset="0"/>
              </a:rPr>
              <a:pPr algn="r"/>
              <a:t>8</a:t>
            </a:fld>
            <a:endParaRPr lang="en-US" sz="1400">
              <a:latin typeface="Arial" pitchFamily="34" charset="0"/>
            </a:endParaRP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52400"/>
            <a:ext cx="7467600" cy="685800"/>
          </a:xfrm>
          <a:noFill/>
        </p:spPr>
        <p:txBody>
          <a:bodyPr lIns="92075" tIns="46038" rIns="92075" bIns="46038"/>
          <a:lstStyle/>
          <a:p>
            <a:pPr eaLnBrk="1" hangingPunct="1"/>
            <a:r>
              <a:rPr lang="en-US" sz="3200" dirty="0"/>
              <a:t>Example</a:t>
            </a:r>
          </a:p>
        </p:txBody>
      </p:sp>
      <p:sp>
        <p:nvSpPr>
          <p:cNvPr id="17411" name="Rectangle 3"/>
          <p:cNvSpPr>
            <a:spLocks noGrp="1" noChangeArrowheads="1"/>
          </p:cNvSpPr>
          <p:nvPr>
            <p:ph type="body" idx="1"/>
          </p:nvPr>
        </p:nvSpPr>
        <p:spPr>
          <a:xfrm>
            <a:off x="609600" y="914399"/>
            <a:ext cx="7467600" cy="5486399"/>
          </a:xfrm>
          <a:noFill/>
        </p:spPr>
        <p:txBody>
          <a:bodyPr lIns="92075" tIns="46038" rIns="92075" bIns="46038">
            <a:noAutofit/>
          </a:bodyPr>
          <a:lstStyle/>
          <a:p>
            <a:pPr eaLnBrk="1" hangingPunct="1">
              <a:spcBef>
                <a:spcPct val="5000"/>
              </a:spcBef>
              <a:buFont typeface="Wingdings" pitchFamily="2" charset="2"/>
              <a:buNone/>
            </a:pPr>
            <a:r>
              <a:rPr lang="en-US" sz="2200" dirty="0">
                <a:latin typeface="Tahoma" panose="020B0604030504040204" pitchFamily="34" charset="0"/>
                <a:ea typeface="Tahoma" panose="020B0604030504040204" pitchFamily="34" charset="0"/>
                <a:cs typeface="Tahoma" panose="020B0604030504040204" pitchFamily="34" charset="0"/>
              </a:rPr>
              <a:t>typedef  struct </a:t>
            </a:r>
            <a:r>
              <a:rPr lang="en-US" sz="2200" dirty="0" err="1">
                <a:latin typeface="Tahoma" panose="020B0604030504040204" pitchFamily="34" charset="0"/>
                <a:ea typeface="Tahoma" panose="020B0604030504040204" pitchFamily="34" charset="0"/>
                <a:cs typeface="Tahoma" panose="020B0604030504040204" pitchFamily="34" charset="0"/>
              </a:rPr>
              <a:t>student_type</a:t>
            </a:r>
            <a:r>
              <a:rPr lang="en-US" sz="2200" dirty="0">
                <a:latin typeface="Tahoma" panose="020B0604030504040204" pitchFamily="34" charset="0"/>
                <a:ea typeface="Tahoma" panose="020B0604030504040204" pitchFamily="34" charset="0"/>
                <a:cs typeface="Tahoma" panose="020B0604030504040204" pitchFamily="34" charset="0"/>
              </a:rPr>
              <a:t>  {</a:t>
            </a:r>
          </a:p>
          <a:p>
            <a:pPr eaLnBrk="1" hangingPunct="1">
              <a:spcBef>
                <a:spcPct val="5000"/>
              </a:spcBef>
              <a:buFont typeface="Wingdings" pitchFamily="2" charset="2"/>
              <a:buNone/>
            </a:pP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int</a:t>
            </a:r>
            <a:r>
              <a:rPr lang="en-US" sz="2200" dirty="0">
                <a:latin typeface="Tahoma" panose="020B0604030504040204" pitchFamily="34" charset="0"/>
                <a:ea typeface="Tahoma" panose="020B0604030504040204" pitchFamily="34" charset="0"/>
                <a:cs typeface="Tahoma" panose="020B0604030504040204" pitchFamily="34" charset="0"/>
              </a:rPr>
              <a:t> id;</a:t>
            </a:r>
          </a:p>
          <a:p>
            <a:pPr eaLnBrk="1" hangingPunct="1">
              <a:spcBef>
                <a:spcPct val="5000"/>
              </a:spcBef>
              <a:buFont typeface="Wingdings" pitchFamily="2" charset="2"/>
              <a:buNone/>
            </a:pPr>
            <a:r>
              <a:rPr lang="en-US" sz="2200" dirty="0">
                <a:latin typeface="Tahoma" panose="020B0604030504040204" pitchFamily="34" charset="0"/>
                <a:ea typeface="Tahoma" panose="020B0604030504040204" pitchFamily="34" charset="0"/>
                <a:cs typeface="Tahoma" panose="020B0604030504040204" pitchFamily="34" charset="0"/>
              </a:rPr>
              <a:t>	   char grade;</a:t>
            </a:r>
          </a:p>
          <a:p>
            <a:pPr eaLnBrk="1" hangingPunct="1">
              <a:spcBef>
                <a:spcPct val="5000"/>
              </a:spcBef>
              <a:spcAft>
                <a:spcPts val="1200"/>
              </a:spcAft>
              <a:buFont typeface="Wingdings" pitchFamily="2" charset="2"/>
              <a:buNone/>
            </a:pP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student_t</a:t>
            </a:r>
            <a:r>
              <a:rPr lang="en-US" sz="2200" dirty="0">
                <a:latin typeface="Tahoma" panose="020B0604030504040204" pitchFamily="34" charset="0"/>
                <a:ea typeface="Tahoma" panose="020B0604030504040204" pitchFamily="34" charset="0"/>
                <a:cs typeface="Tahoma" panose="020B0604030504040204" pitchFamily="34" charset="0"/>
              </a:rPr>
              <a:t>;</a:t>
            </a:r>
          </a:p>
          <a:p>
            <a:pPr eaLnBrk="1" hangingPunct="1">
              <a:spcBef>
                <a:spcPct val="5000"/>
              </a:spcBef>
              <a:spcAft>
                <a:spcPts val="1200"/>
              </a:spcAft>
              <a:buFont typeface="Wingdings" pitchFamily="2" charset="2"/>
              <a:buNone/>
            </a:pPr>
            <a:endParaRPr lang="en-US" sz="1200"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5000"/>
              </a:spcBef>
              <a:buFont typeface="Wingdings" pitchFamily="2" charset="2"/>
              <a:buNone/>
            </a:pPr>
            <a:r>
              <a:rPr lang="en-US" sz="2200" dirty="0" err="1">
                <a:latin typeface="Tahoma" panose="020B0604030504040204" pitchFamily="34" charset="0"/>
                <a:ea typeface="Tahoma" panose="020B0604030504040204" pitchFamily="34" charset="0"/>
                <a:cs typeface="Tahoma" panose="020B0604030504040204" pitchFamily="34" charset="0"/>
              </a:rPr>
              <a:t>int</a:t>
            </a:r>
            <a:r>
              <a:rPr lang="en-US" sz="2200" dirty="0">
                <a:latin typeface="Tahoma" panose="020B0604030504040204" pitchFamily="34" charset="0"/>
                <a:ea typeface="Tahoma" panose="020B0604030504040204" pitchFamily="34" charset="0"/>
                <a:cs typeface="Tahoma" panose="020B0604030504040204" pitchFamily="34" charset="0"/>
              </a:rPr>
              <a:t> main( )   {</a:t>
            </a:r>
          </a:p>
          <a:p>
            <a:pPr eaLnBrk="1" hangingPunct="1">
              <a:spcBef>
                <a:spcPct val="5000"/>
              </a:spcBef>
              <a:buFont typeface="Wingdings" pitchFamily="2" charset="2"/>
              <a:buNone/>
            </a:pP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student_t</a:t>
            </a:r>
            <a:r>
              <a:rPr lang="en-US" sz="2200" dirty="0">
                <a:latin typeface="Tahoma" panose="020B0604030504040204" pitchFamily="34" charset="0"/>
                <a:ea typeface="Tahoma" panose="020B0604030504040204" pitchFamily="34" charset="0"/>
                <a:cs typeface="Tahoma" panose="020B0604030504040204" pitchFamily="34" charset="0"/>
              </a:rPr>
              <a:t> student;</a:t>
            </a:r>
          </a:p>
          <a:p>
            <a:pPr eaLnBrk="1" hangingPunct="1">
              <a:spcBef>
                <a:spcPct val="5000"/>
              </a:spcBef>
              <a:buFont typeface="Wingdings" pitchFamily="2" charset="2"/>
              <a:buNone/>
            </a:pPr>
            <a:r>
              <a:rPr lang="en-US" sz="2200" dirty="0">
                <a:latin typeface="Tahoma" panose="020B0604030504040204" pitchFamily="34" charset="0"/>
                <a:ea typeface="Tahoma" panose="020B0604030504040204" pitchFamily="34" charset="0"/>
                <a:cs typeface="Tahoma" panose="020B0604030504040204" pitchFamily="34" charset="0"/>
              </a:rPr>
              <a:t>      student.id = 2201;</a:t>
            </a:r>
          </a:p>
          <a:p>
            <a:pPr eaLnBrk="1" hangingPunct="1">
              <a:spcBef>
                <a:spcPct val="5000"/>
              </a:spcBef>
              <a:buFont typeface="Wingdings" pitchFamily="2" charset="2"/>
              <a:buNone/>
            </a:pP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student.grade</a:t>
            </a:r>
            <a:r>
              <a:rPr lang="en-US" sz="2200" dirty="0">
                <a:latin typeface="Tahoma" panose="020B0604030504040204" pitchFamily="34" charset="0"/>
                <a:ea typeface="Tahoma" panose="020B0604030504040204" pitchFamily="34" charset="0"/>
                <a:cs typeface="Tahoma" panose="020B0604030504040204" pitchFamily="34" charset="0"/>
              </a:rPr>
              <a:t> = ‘A’; </a:t>
            </a:r>
          </a:p>
          <a:p>
            <a:pPr eaLnBrk="1" hangingPunct="1">
              <a:spcBef>
                <a:spcPct val="5000"/>
              </a:spcBef>
              <a:buFont typeface="Wingdings" pitchFamily="2" charset="2"/>
              <a:buNone/>
            </a:pP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fprintf</a:t>
            </a:r>
            <a:r>
              <a:rPr lang="en-US" sz="2200" dirty="0">
                <a:latin typeface="Tahoma" panose="020B0604030504040204" pitchFamily="34" charset="0"/>
                <a:ea typeface="Tahoma" panose="020B0604030504040204" pitchFamily="34" charset="0"/>
                <a:cs typeface="Tahoma" panose="020B0604030504040204" pitchFamily="34" charset="0"/>
              </a:rPr>
              <a:t>(</a:t>
            </a:r>
            <a:r>
              <a:rPr lang="en-US" sz="2200" dirty="0" err="1">
                <a:latin typeface="Tahoma" panose="020B0604030504040204" pitchFamily="34" charset="0"/>
                <a:ea typeface="Tahoma" panose="020B0604030504040204" pitchFamily="34" charset="0"/>
                <a:cs typeface="Tahoma" panose="020B0604030504040204" pitchFamily="34" charset="0"/>
              </a:rPr>
              <a:t>stdout</a:t>
            </a:r>
            <a:r>
              <a:rPr lang="en-US" sz="2200" dirty="0">
                <a:latin typeface="Tahoma" panose="020B0604030504040204" pitchFamily="34" charset="0"/>
                <a:ea typeface="Tahoma" panose="020B0604030504040204" pitchFamily="34" charset="0"/>
                <a:cs typeface="Tahoma" panose="020B0604030504040204" pitchFamily="34" charset="0"/>
              </a:rPr>
              <a:t>, “id:  %d,  grade: %c\n”,    </a:t>
            </a:r>
          </a:p>
          <a:p>
            <a:pPr eaLnBrk="1" hangingPunct="1">
              <a:spcBef>
                <a:spcPct val="5000"/>
              </a:spcBef>
              <a:buFont typeface="Wingdings" pitchFamily="2" charset="2"/>
              <a:buNone/>
            </a:pP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student.id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student.grade</a:t>
            </a:r>
            <a:r>
              <a:rPr lang="en-US" sz="2200" dirty="0">
                <a:latin typeface="Tahoma" panose="020B0604030504040204" pitchFamily="34" charset="0"/>
                <a:ea typeface="Tahoma" panose="020B0604030504040204" pitchFamily="34" charset="0"/>
                <a:cs typeface="Tahoma" panose="020B0604030504040204" pitchFamily="34" charset="0"/>
              </a:rPr>
              <a:t>);</a:t>
            </a:r>
          </a:p>
          <a:p>
            <a:pPr eaLnBrk="1" hangingPunct="1">
              <a:spcBef>
                <a:spcPct val="5000"/>
              </a:spcBef>
              <a:buFont typeface="Wingdings" pitchFamily="2" charset="2"/>
              <a:buNone/>
            </a:pPr>
            <a:endParaRPr lang="en-US" sz="2200"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5000"/>
              </a:spcBef>
              <a:buFont typeface="Wingdings" pitchFamily="2" charset="2"/>
              <a:buNone/>
            </a:pPr>
            <a:r>
              <a:rPr lang="en-US" sz="2200" dirty="0">
                <a:latin typeface="Tahoma" panose="020B0604030504040204" pitchFamily="34" charset="0"/>
                <a:ea typeface="Tahoma" panose="020B0604030504040204" pitchFamily="34" charset="0"/>
                <a:cs typeface="Tahoma" panose="020B0604030504040204" pitchFamily="34" charset="0"/>
              </a:rPr>
              <a:t>      return 0;</a:t>
            </a:r>
          </a:p>
          <a:p>
            <a:pPr eaLnBrk="1" hangingPunct="1">
              <a:spcBef>
                <a:spcPct val="5000"/>
              </a:spcBef>
              <a:buFont typeface="Wingdings" pitchFamily="2" charset="2"/>
              <a:buNone/>
            </a:pPr>
            <a:r>
              <a:rPr lang="en-US" sz="2200" dirty="0">
                <a:latin typeface="Tahoma" panose="020B0604030504040204" pitchFamily="34" charset="0"/>
                <a:ea typeface="Tahoma" panose="020B0604030504040204" pitchFamily="34" charset="0"/>
                <a:cs typeface="Tahoma" panose="020B0604030504040204" pitchFamily="34" charset="0"/>
              </a:rPr>
              <a:t>}</a:t>
            </a:r>
          </a:p>
        </p:txBody>
      </p:sp>
      <p:sp>
        <p:nvSpPr>
          <p:cNvPr id="17412" name="Rectangle 4"/>
          <p:cNvSpPr>
            <a:spLocks noChangeArrowheads="1"/>
          </p:cNvSpPr>
          <p:nvPr/>
        </p:nvSpPr>
        <p:spPr bwMode="auto">
          <a:xfrm>
            <a:off x="7848600" y="62484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a:fld id="{C8D2DD98-04B9-493F-9BCB-FCB85AE73A96}" type="slidenum">
              <a:rPr lang="en-US" sz="1400">
                <a:latin typeface="Arial" pitchFamily="34" charset="0"/>
              </a:rPr>
              <a:pPr algn="r"/>
              <a:t>9</a:t>
            </a:fld>
            <a:endParaRPr lang="en-US" sz="1400">
              <a:latin typeface="Arial" pitchFamily="34" charset="0"/>
            </a:endParaRPr>
          </a:p>
        </p:txBody>
      </p:sp>
      <p:cxnSp>
        <p:nvCxnSpPr>
          <p:cNvPr id="5" name="Straight Connector 4"/>
          <p:cNvCxnSpPr/>
          <p:nvPr/>
        </p:nvCxnSpPr>
        <p:spPr>
          <a:xfrm>
            <a:off x="0" y="685800"/>
            <a:ext cx="9144000" cy="0"/>
          </a:xfrm>
          <a:prstGeom prst="line">
            <a:avLst/>
          </a:prstGeom>
          <a:ln w="22225"/>
          <a:effectLst/>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8543</TotalTime>
  <Words>2563</Words>
  <Application>Microsoft Macintosh PowerPoint</Application>
  <PresentationFormat>On-screen Show (4:3)</PresentationFormat>
  <Paragraphs>489</Paragraphs>
  <Slides>38</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Courier New</vt:lpstr>
      <vt:lpstr>Tahoma</vt:lpstr>
      <vt:lpstr>Times New Roman</vt:lpstr>
      <vt:lpstr>Wingdings</vt:lpstr>
      <vt:lpstr>Office Theme</vt:lpstr>
      <vt:lpstr>Structured Data Types</vt:lpstr>
      <vt:lpstr>Structured Data Types</vt:lpstr>
      <vt:lpstr>Structured Data Types</vt:lpstr>
      <vt:lpstr>Structured Data Types </vt:lpstr>
      <vt:lpstr>Structured Data Types </vt:lpstr>
      <vt:lpstr>Structured Data Types </vt:lpstr>
      <vt:lpstr>Structured Data Types </vt:lpstr>
      <vt:lpstr>Structured data types</vt:lpstr>
      <vt:lpstr>Example</vt:lpstr>
      <vt:lpstr>Initializing Structures</vt:lpstr>
      <vt:lpstr>Structured Data Types </vt:lpstr>
      <vt:lpstr>Use of sizeof() with structures</vt:lpstr>
      <vt:lpstr>PowerPoint Presentation</vt:lpstr>
      <vt:lpstr>PowerPoint Presentation</vt:lpstr>
      <vt:lpstr>PowerPoint Presentation</vt:lpstr>
      <vt:lpstr>PowerPoint Presentation</vt:lpstr>
      <vt:lpstr>Structures containing structures</vt:lpstr>
      <vt:lpstr>Structures containing structures</vt:lpstr>
      <vt:lpstr>Structures containing structures</vt:lpstr>
      <vt:lpstr>Arrays of structures</vt:lpstr>
      <vt:lpstr>Arrays of structures containing arrays</vt:lpstr>
      <vt:lpstr>Arrays within structures</vt:lpstr>
      <vt:lpstr>Structures as parameters to functions</vt:lpstr>
      <vt:lpstr>Structures as parameters to functions</vt:lpstr>
      <vt:lpstr>Structures as parameters to functions</vt:lpstr>
      <vt:lpstr>Structures as parameters to functions</vt:lpstr>
      <vt:lpstr>Passing the address of a struct</vt:lpstr>
      <vt:lpstr>Passing the address of a struct</vt:lpstr>
      <vt:lpstr>Passing the address of a struct</vt:lpstr>
      <vt:lpstr>Passing the address of a struct</vt:lpstr>
      <vt:lpstr>Using the const modifier</vt:lpstr>
      <vt:lpstr>Using the const modifier</vt:lpstr>
      <vt:lpstr>Structures as return values from functions</vt:lpstr>
      <vt:lpstr>Structures as return values from functions</vt:lpstr>
      <vt:lpstr>Structures as return values from functions</vt:lpstr>
      <vt:lpstr>Structures as return values from functions</vt:lpstr>
      <vt:lpstr>Structures as return values from functions</vt:lpstr>
      <vt:lpstr>Summary</vt:lpstr>
    </vt:vector>
  </TitlesOfParts>
  <Company>Clemson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 M Lowe</dc:creator>
  <cp:lastModifiedBy>Microsoft Office User</cp:lastModifiedBy>
  <cp:revision>84</cp:revision>
  <cp:lastPrinted>2019-01-25T13:34:24Z</cp:lastPrinted>
  <dcterms:created xsi:type="dcterms:W3CDTF">2013-01-11T09:56:07Z</dcterms:created>
  <dcterms:modified xsi:type="dcterms:W3CDTF">2019-09-09T13:16:16Z</dcterms:modified>
</cp:coreProperties>
</file>