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2" r:id="rId2"/>
    <p:sldId id="256" r:id="rId3"/>
    <p:sldId id="287" r:id="rId4"/>
    <p:sldId id="288" r:id="rId5"/>
    <p:sldId id="257" r:id="rId6"/>
    <p:sldId id="295" r:id="rId7"/>
    <p:sldId id="303" r:id="rId8"/>
    <p:sldId id="297" r:id="rId9"/>
    <p:sldId id="304" r:id="rId10"/>
    <p:sldId id="298" r:id="rId11"/>
    <p:sldId id="299" r:id="rId12"/>
    <p:sldId id="305" r:id="rId13"/>
    <p:sldId id="306" r:id="rId14"/>
    <p:sldId id="300" r:id="rId15"/>
    <p:sldId id="301" r:id="rId16"/>
    <p:sldId id="289" r:id="rId17"/>
    <p:sldId id="258" r:id="rId18"/>
    <p:sldId id="290" r:id="rId19"/>
    <p:sldId id="291" r:id="rId20"/>
    <p:sldId id="292" r:id="rId21"/>
    <p:sldId id="293" r:id="rId22"/>
    <p:sldId id="294" r:id="rId23"/>
    <p:sldId id="259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4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83368" autoAdjust="0"/>
  </p:normalViewPr>
  <p:slideViewPr>
    <p:cSldViewPr>
      <p:cViewPr varScale="1">
        <p:scale>
          <a:sx n="66" d="100"/>
          <a:sy n="66" d="100"/>
        </p:scale>
        <p:origin x="6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C76529-92A4-7A47-857B-22CAB3E843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916E8C-5057-4648-B31B-87DBBB05CD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AD913-007D-BA43-B435-F9136471E7E7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69193-2F5B-A146-8D9F-39BFC2B202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6C311-9856-5748-90BA-C70832DA62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90920-5C32-5946-872F-A477E7963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57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843B-C196-4A44-8B92-58E240D3101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180B-BB14-42F9-8F8A-98153BC3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 we don’t know the amount of space needed until run time.  That’s when memory needs to be dynamically allocated.  For example, if length in the code above is a variable that gets its value from user input, or if the array is very large, then dynamically allocated memory is what needs to be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97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F7E5A-7505-4538-9684-86B43A4D8A34}" type="slidenum">
              <a:rPr lang="en-US"/>
              <a:pPr/>
              <a:t>30</a:t>
            </a:fld>
            <a:endParaRPr 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5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AF2DC-A8A5-47FC-B8EF-0BEC0D775320}" type="slidenum">
              <a:rPr lang="en-US"/>
              <a:pPr/>
              <a:t>31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93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Often, a dynamically allocated object is a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91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02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D0B7B-32A4-4C8A-A772-810E77ECCA13}" type="slidenum">
              <a:rPr lang="en-US"/>
              <a:pPr/>
              <a:t>24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EE601-9AC0-4608-A1D3-B727554F36E7}" type="slidenum">
              <a:rPr lang="en-US"/>
              <a:pPr/>
              <a:t>25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70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8F351-7190-451E-B689-C511A9ED2084}" type="slidenum">
              <a:rPr lang="en-US"/>
              <a:pPr/>
              <a:t>26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5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28D00-54BB-4C14-8FC6-FEAC6EFA2F4B}" type="slidenum">
              <a:rPr lang="en-US"/>
              <a:pPr/>
              <a:t>27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03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0C7C37-3B63-4191-8493-E6C5D070A6ED}" type="slidenum">
              <a:rPr lang="en-US"/>
              <a:pPr/>
              <a:t>28</a:t>
            </a:fld>
            <a:endParaRPr lang="en-U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53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58556-A08C-4BF5-9206-CFE4D43270B1}" type="slidenum">
              <a:rPr lang="en-US"/>
              <a:pPr/>
              <a:t>29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3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0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6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7724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924300"/>
            <a:ext cx="77724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505200" y="61722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Linked Lists in C and C++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685800" y="6172200"/>
            <a:ext cx="1828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CS-2303, C-Term 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0" y="6172200"/>
            <a:ext cx="762000" cy="384175"/>
          </a:xfrm>
        </p:spPr>
        <p:txBody>
          <a:bodyPr/>
          <a:lstStyle>
            <a:lvl1pPr>
              <a:defRPr/>
            </a:lvl1pPr>
          </a:lstStyle>
          <a:p>
            <a:fld id="{00DBEEAC-5E34-43E5-B3C6-7020817110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8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4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6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2D8F-0DC8-40FB-9AFD-7C3A4EDA7B8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4003D-33C1-734C-98EB-E5811B78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07009"/>
            <a:ext cx="8229600" cy="2643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Linked-Lists </a:t>
            </a:r>
          </a:p>
          <a:p>
            <a:pPr marL="0" indent="0" algn="ctr">
              <a:buNone/>
            </a:pPr>
            <a:r>
              <a:rPr lang="en-US" sz="4000" dirty="0"/>
              <a:t>Dynamic Memory Allocation</a:t>
            </a:r>
          </a:p>
        </p:txBody>
      </p:sp>
    </p:spTree>
    <p:extLst>
      <p:ext uri="{BB962C8B-B14F-4D97-AF65-F5344CB8AC3E}">
        <p14:creationId xmlns:p14="http://schemas.microsoft.com/office/powerpoint/2010/main" val="2391545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59EB-DC88-484A-A0E3-2C9524C69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realloc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FF41F-6006-B646-BEF0-BF7F31FC9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r>
              <a:rPr lang="en-US" dirty="0"/>
              <a:t>changes the size of a previously allocated block</a:t>
            </a:r>
          </a:p>
          <a:p>
            <a:r>
              <a:rPr lang="en-US" dirty="0"/>
              <a:t>returned pointer may differ from passed pointer</a:t>
            </a:r>
          </a:p>
          <a:p>
            <a:pPr lvl="1"/>
            <a:r>
              <a:rPr lang="en-US" dirty="0"/>
              <a:t>NULL if not successful</a:t>
            </a:r>
          </a:p>
          <a:p>
            <a:pPr lvl="1"/>
            <a:r>
              <a:rPr lang="en-US" dirty="0"/>
              <a:t>or a pointer to a different part of the heap where the requested larger block was available (the previously allocated block is deallocated)</a:t>
            </a:r>
          </a:p>
          <a:p>
            <a:r>
              <a:rPr lang="en-US" dirty="0"/>
              <a:t>contents of allocated block are NOT initialized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36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59EB-DC88-484A-A0E3-2C9524C69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FF41F-6006-B646-BEF0-BF7F31FC9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in </a:t>
            </a:r>
            <a:r>
              <a:rPr lang="en-US" dirty="0" err="1"/>
              <a:t>stdlib.h</a:t>
            </a: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free (void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/>
              <a:t>should only use a pointer value (i.e. memory address) that was previously provided by a call to one of the allocation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28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7847D-B4C6-2D41-90C7-619AF129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5013E-4627-B046-909E-033CFE740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LENGTH 100</a:t>
            </a:r>
          </a:p>
          <a:p>
            <a:pPr marL="0" indent="0">
              <a:buNone/>
            </a:pP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*pa =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*) malloc(LENGTH *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(pa == NULL) {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(“out of memory\n”);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exit(1);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 LENGTH;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pa[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 = 0;  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can use array notation</a:t>
            </a:r>
          </a:p>
        </p:txBody>
      </p:sp>
    </p:spTree>
    <p:extLst>
      <p:ext uri="{BB962C8B-B14F-4D97-AF65-F5344CB8AC3E}">
        <p14:creationId xmlns:p14="http://schemas.microsoft.com/office/powerpoint/2010/main" val="3449446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2A6CB-7569-304C-9884-FC1CB528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1B531-3100-9543-AE7D-85C823914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data;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struct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 next;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*)malloc(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{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(“out of memory\n”);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exit(1);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25046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59EB-DC88-484A-A0E3-2C9524C69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FF41F-6006-B646-BEF0-BF7F31FC9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/>
              <a:t>dangling pointers</a:t>
            </a:r>
          </a:p>
          <a:p>
            <a:pPr lvl="1"/>
            <a:r>
              <a:rPr lang="en-US" dirty="0"/>
              <a:t>when an allocated block is freed but the pointer is not set to NULL and then later, the pointer is unknowingly dereferenced - this can lead to a crash or hard-to-find error</a:t>
            </a:r>
          </a:p>
          <a:p>
            <a:pPr lvl="1"/>
            <a:r>
              <a:rPr lang="en-US" dirty="0"/>
              <a:t>when two pointers point to the same object and one of them is used to free the object and then set to NULL but the other keeps the address</a:t>
            </a:r>
          </a:p>
          <a:p>
            <a:r>
              <a:rPr lang="en-US" dirty="0"/>
              <a:t>C does not check for dangling pointers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06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59EB-DC88-484A-A0E3-2C9524C69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FF41F-6006-B646-BEF0-BF7F31FC9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/>
              <a:t>storage leak</a:t>
            </a:r>
          </a:p>
          <a:p>
            <a:pPr lvl="1"/>
            <a:r>
              <a:rPr lang="en-US" dirty="0"/>
              <a:t>when you reassign the only pointer to an object, access to the original object is lost and that object can no longer be used or freed (it becomes “garbage”)</a:t>
            </a:r>
          </a:p>
          <a:p>
            <a:pPr lvl="1"/>
            <a:r>
              <a:rPr lang="en-US" dirty="0"/>
              <a:t>when a function returns without freeing an allocated object</a:t>
            </a:r>
          </a:p>
          <a:p>
            <a:r>
              <a:rPr lang="en-US" dirty="0"/>
              <a:t>Unlike Java, C provides no mechanism for garbage collection.  </a:t>
            </a:r>
          </a:p>
          <a:p>
            <a:r>
              <a:rPr lang="en-US" dirty="0" err="1"/>
              <a:t>valgrind</a:t>
            </a:r>
            <a:r>
              <a:rPr lang="en-US" dirty="0"/>
              <a:t> can help find memory leaks </a:t>
            </a:r>
          </a:p>
        </p:txBody>
      </p:sp>
    </p:spTree>
    <p:extLst>
      <p:ext uri="{BB962C8B-B14F-4D97-AF65-F5344CB8AC3E}">
        <p14:creationId xmlns:p14="http://schemas.microsoft.com/office/powerpoint/2010/main" val="3536681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867399"/>
          </a:xfrm>
        </p:spPr>
        <p:txBody>
          <a:bodyPr>
            <a:noAutofit/>
          </a:bodyPr>
          <a:lstStyle/>
          <a:p>
            <a:pPr marL="400050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element of the structure is typically called a </a:t>
            </a:r>
            <a:r>
              <a:rPr lang="en-US" sz="28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node</a:t>
            </a:r>
          </a:p>
          <a:p>
            <a:pPr marL="465138" indent="0">
              <a:spcBef>
                <a:spcPts val="1400"/>
              </a:spcBef>
              <a:buNone/>
            </a:pP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of a singly-linked list with a head pointer.   Nodes are added to the </a:t>
            </a:r>
            <a:r>
              <a:rPr lang="en-US" sz="28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front </a:t>
            </a: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list.</a:t>
            </a:r>
          </a:p>
          <a:p>
            <a:pPr marL="465138" indent="0">
              <a:buNone/>
            </a:pPr>
            <a:endParaRPr lang="en-US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5138" indent="0">
              <a:buNone/>
            </a:pPr>
            <a:endParaRPr lang="en-US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5138" indent="0">
              <a:buNone/>
            </a:pPr>
            <a:endParaRPr lang="en-US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5138" indent="0">
              <a:spcBef>
                <a:spcPts val="1200"/>
              </a:spcBef>
              <a:buNone/>
            </a:pP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</a:p>
          <a:p>
            <a:pPr marL="465138" indent="0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 flipV="1">
            <a:off x="6269357" y="556133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318" y="3703320"/>
            <a:ext cx="6483858" cy="10210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15076" y="5453390"/>
            <a:ext cx="2362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- indicates that the pointer is NULL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68586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Introduction to 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791200"/>
          </a:xfrm>
        </p:spPr>
        <p:txBody>
          <a:bodyPr>
            <a:noAutofit/>
          </a:bodyPr>
          <a:lstStyle/>
          <a:p>
            <a:pPr marL="0" indent="0">
              <a:spcBef>
                <a:spcPts val="1400"/>
              </a:spcBef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of a singly-linked list with a head and tail pointer. Nodes can be added to the front or the end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list.</a:t>
            </a:r>
          </a:p>
          <a:p>
            <a:pPr marL="465138" indent="0">
              <a:buNone/>
            </a:pPr>
            <a:endParaRPr lang="en-US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754" y="2543676"/>
            <a:ext cx="6598492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269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Comparing Arrays and 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Both arrays and linked lists can be used to store linear data of similar types, but they both have some advantages and disadvantages over each other.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Advantages of Arrays: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randomly access an element of an array by using its index.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sorted, we can use a binary search to improve the searching algorithm </a:t>
            </a:r>
          </a:p>
        </p:txBody>
      </p:sp>
    </p:spTree>
    <p:extLst>
      <p:ext uri="{BB962C8B-B14F-4D97-AF65-F5344CB8AC3E}">
        <p14:creationId xmlns:p14="http://schemas.microsoft.com/office/powerpoint/2010/main" val="2286510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Comparing Arrays and 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7912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Disadvantage of Arrays: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size of an array is fixed: So we must know the upper limit on the number of elements in advance. 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Generally, the allocated memory is equal to the upper limit irrespective of the usage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practical uses, upper limit is rarely reached; therefore wasted memory.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an array of fixed size, new items can be added only if there is room. </a:t>
            </a:r>
          </a:p>
        </p:txBody>
      </p:sp>
    </p:spTree>
    <p:extLst>
      <p:ext uri="{BB962C8B-B14F-4D97-AF65-F5344CB8AC3E}">
        <p14:creationId xmlns:p14="http://schemas.microsoft.com/office/powerpoint/2010/main" val="404759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20869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Introduction to 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499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Arrays organize and process data items 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sequentially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probably have learned operations on arrays such as sorting, inserting, deleting, and searching.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data items are not sorted, then searching for an item in the array can be very time-consuming, especially with large arrays. </a:t>
            </a:r>
          </a:p>
        </p:txBody>
      </p:sp>
    </p:spTree>
    <p:extLst>
      <p:ext uri="{BB962C8B-B14F-4D97-AF65-F5344CB8AC3E}">
        <p14:creationId xmlns:p14="http://schemas.microsoft.com/office/powerpoint/2010/main" val="1346655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Comparing Arrays and 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Disadvantage of Arrays: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Inserting new elements is time-consuming, because room has to be created for the new elements and, to create room, existing elements have to be shifted.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Deleting elements is time-consuming, if deleting elements not at the end of the array. e.g., to delete the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800" baseline="30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element, everything after the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800" baseline="30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element must be shifted up.</a:t>
            </a:r>
          </a:p>
        </p:txBody>
      </p:sp>
    </p:spTree>
    <p:extLst>
      <p:ext uri="{BB962C8B-B14F-4D97-AF65-F5344CB8AC3E}">
        <p14:creationId xmlns:p14="http://schemas.microsoft.com/office/powerpoint/2010/main" val="2146275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Comparing Arrays and 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7912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Advantages of Linked Lists: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increase the size of the linked list one item at a time, dynamically.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easily insert elements in a linked list.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easily delete elements from a linked list.</a:t>
            </a:r>
          </a:p>
        </p:txBody>
      </p:sp>
    </p:spTree>
    <p:extLst>
      <p:ext uri="{BB962C8B-B14F-4D97-AF65-F5344CB8AC3E}">
        <p14:creationId xmlns:p14="http://schemas.microsoft.com/office/powerpoint/2010/main" val="325584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Comparing Arrays and 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7912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Disadvantages of Linked Lists: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Random access is not allowed. We have to access elements sequentially, starting from the first node. So we cannot do binary search with linked lists.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 extra memory space for a pointer in each node of the list.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82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Introduction to 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of Linked Lists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singly linked list as previously described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doubly linked list - a list that has two references, one to the next node and another to the previous node. </a:t>
            </a:r>
          </a:p>
          <a:p>
            <a:pPr>
              <a:spcAft>
                <a:spcPts val="1800"/>
              </a:spcAft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69871"/>
              </p:ext>
            </p:extLst>
          </p:nvPr>
        </p:nvGraphicFramePr>
        <p:xfrm>
          <a:off x="1943100" y="3757523"/>
          <a:ext cx="12954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2706"/>
              </p:ext>
            </p:extLst>
          </p:nvPr>
        </p:nvGraphicFramePr>
        <p:xfrm>
          <a:off x="3429000" y="3733800"/>
          <a:ext cx="12954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044888"/>
              </p:ext>
            </p:extLst>
          </p:nvPr>
        </p:nvGraphicFramePr>
        <p:xfrm>
          <a:off x="5029200" y="3733800"/>
          <a:ext cx="12954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65206"/>
              </p:ext>
            </p:extLst>
          </p:nvPr>
        </p:nvGraphicFramePr>
        <p:xfrm>
          <a:off x="6629400" y="3733800"/>
          <a:ext cx="12954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2915728" y="3981809"/>
            <a:ext cx="818072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57700" y="3962400"/>
            <a:ext cx="8382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096000" y="3962400"/>
            <a:ext cx="8382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6096000" y="3824377"/>
            <a:ext cx="8382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457700" y="3824377"/>
            <a:ext cx="8382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2933700" y="3880549"/>
            <a:ext cx="8001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6028"/>
              </p:ext>
            </p:extLst>
          </p:nvPr>
        </p:nvGraphicFramePr>
        <p:xfrm>
          <a:off x="1181100" y="3748379"/>
          <a:ext cx="4318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587512"/>
              </p:ext>
            </p:extLst>
          </p:nvPr>
        </p:nvGraphicFramePr>
        <p:xfrm>
          <a:off x="8115300" y="3748379"/>
          <a:ext cx="4318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Straight Connector 65"/>
          <p:cNvCxnSpPr/>
          <p:nvPr/>
        </p:nvCxnSpPr>
        <p:spPr>
          <a:xfrm>
            <a:off x="1181100" y="3748379"/>
            <a:ext cx="457200" cy="390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115300" y="3746222"/>
            <a:ext cx="457200" cy="3923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1181100" y="3746222"/>
            <a:ext cx="457200" cy="3923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8115300" y="3748379"/>
            <a:ext cx="457200" cy="3923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696200" y="3930152"/>
            <a:ext cx="4191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1638300" y="3930152"/>
            <a:ext cx="533400" cy="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41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7371" y="152400"/>
            <a:ext cx="7772400" cy="5334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Singly Linked List 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8712" y="917574"/>
            <a:ext cx="7772400" cy="21050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typedef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listItemType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{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i="1" dirty="0">
                <a:latin typeface="Courier New" pitchFamily="49" charset="0"/>
              </a:rPr>
              <a:t>type</a:t>
            </a:r>
            <a:r>
              <a:rPr lang="en-US" sz="2400" b="1" dirty="0">
                <a:latin typeface="Courier New" pitchFamily="49" charset="0"/>
              </a:rPr>
              <a:t> payload;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 err="1">
                <a:latin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listItemType</a:t>
            </a:r>
            <a:r>
              <a:rPr lang="en-US" sz="2400" b="1" dirty="0">
                <a:latin typeface="Courier New" pitchFamily="49" charset="0"/>
              </a:rPr>
              <a:t> *next;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  <a:r>
              <a:rPr lang="en-US" sz="2400" b="1" dirty="0" err="1">
                <a:latin typeface="Courier New" pitchFamily="49" charset="0"/>
              </a:rPr>
              <a:t>listItem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listItem</a:t>
            </a:r>
            <a:r>
              <a:rPr lang="en-US" sz="2400" b="1" dirty="0">
                <a:latin typeface="Courier New" pitchFamily="49" charset="0"/>
              </a:rPr>
              <a:t> *head;</a:t>
            </a:r>
            <a:endParaRPr lang="en-US" sz="2400" b="1" dirty="0"/>
          </a:p>
        </p:txBody>
      </p:sp>
      <p:grpSp>
        <p:nvGrpSpPr>
          <p:cNvPr id="376836" name="Group 4"/>
          <p:cNvGrpSpPr>
            <a:grpSpLocks/>
          </p:cNvGrpSpPr>
          <p:nvPr/>
        </p:nvGrpSpPr>
        <p:grpSpPr bwMode="auto">
          <a:xfrm>
            <a:off x="838200" y="3886200"/>
            <a:ext cx="1447800" cy="838200"/>
            <a:chOff x="528" y="2448"/>
            <a:chExt cx="912" cy="528"/>
          </a:xfrm>
        </p:grpSpPr>
        <p:grpSp>
          <p:nvGrpSpPr>
            <p:cNvPr id="376837" name="Group 5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76838" name="Rectangle 6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839" name="Line 7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6840" name="Text Box 8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76841" name="Text Box 9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76842" name="Group 10"/>
          <p:cNvGrpSpPr>
            <a:grpSpLocks/>
          </p:cNvGrpSpPr>
          <p:nvPr/>
        </p:nvGrpSpPr>
        <p:grpSpPr bwMode="auto">
          <a:xfrm>
            <a:off x="6477000" y="4724400"/>
            <a:ext cx="1447800" cy="838200"/>
            <a:chOff x="528" y="2448"/>
            <a:chExt cx="912" cy="528"/>
          </a:xfrm>
        </p:grpSpPr>
        <p:grpSp>
          <p:nvGrpSpPr>
            <p:cNvPr id="376843" name="Group 11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76844" name="Rectangle 12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845" name="Line 13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6846" name="Text Box 14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76847" name="Text Box 15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76848" name="Group 16"/>
          <p:cNvGrpSpPr>
            <a:grpSpLocks/>
          </p:cNvGrpSpPr>
          <p:nvPr/>
        </p:nvGrpSpPr>
        <p:grpSpPr bwMode="auto">
          <a:xfrm>
            <a:off x="2667000" y="4953000"/>
            <a:ext cx="1447800" cy="838200"/>
            <a:chOff x="528" y="2448"/>
            <a:chExt cx="912" cy="528"/>
          </a:xfrm>
        </p:grpSpPr>
        <p:grpSp>
          <p:nvGrpSpPr>
            <p:cNvPr id="376849" name="Group 17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76850" name="Rectangle 18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851" name="Line 19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6852" name="Text Box 20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76853" name="Text Box 21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76854" name="Group 22"/>
          <p:cNvGrpSpPr>
            <a:grpSpLocks/>
          </p:cNvGrpSpPr>
          <p:nvPr/>
        </p:nvGrpSpPr>
        <p:grpSpPr bwMode="auto">
          <a:xfrm>
            <a:off x="4876800" y="3505200"/>
            <a:ext cx="1447800" cy="838200"/>
            <a:chOff x="528" y="2448"/>
            <a:chExt cx="912" cy="528"/>
          </a:xfrm>
        </p:grpSpPr>
        <p:grpSp>
          <p:nvGrpSpPr>
            <p:cNvPr id="376855" name="Group 23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76856" name="Rectangle 24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857" name="Line 25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6858" name="Text Box 26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76859" name="Text Box 27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76860" name="Freeform 28"/>
          <p:cNvSpPr>
            <a:spLocks/>
          </p:cNvSpPr>
          <p:nvPr/>
        </p:nvSpPr>
        <p:spPr bwMode="auto">
          <a:xfrm>
            <a:off x="3790950" y="3638550"/>
            <a:ext cx="1066800" cy="2270125"/>
          </a:xfrm>
          <a:custGeom>
            <a:avLst/>
            <a:gdLst>
              <a:gd name="T0" fmla="*/ 0 w 672"/>
              <a:gd name="T1" fmla="*/ 1278 h 1430"/>
              <a:gd name="T2" fmla="*/ 168 w 672"/>
              <a:gd name="T3" fmla="*/ 1428 h 1430"/>
              <a:gd name="T4" fmla="*/ 384 w 672"/>
              <a:gd name="T5" fmla="*/ 1290 h 1430"/>
              <a:gd name="T6" fmla="*/ 516 w 672"/>
              <a:gd name="T7" fmla="*/ 864 h 1430"/>
              <a:gd name="T8" fmla="*/ 414 w 672"/>
              <a:gd name="T9" fmla="*/ 246 h 1430"/>
              <a:gd name="T10" fmla="*/ 672 w 672"/>
              <a:gd name="T11" fmla="*/ 0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2" h="1430">
                <a:moveTo>
                  <a:pt x="0" y="1278"/>
                </a:moveTo>
                <a:cubicBezTo>
                  <a:pt x="28" y="1303"/>
                  <a:pt x="104" y="1426"/>
                  <a:pt x="168" y="1428"/>
                </a:cubicBezTo>
                <a:cubicBezTo>
                  <a:pt x="232" y="1430"/>
                  <a:pt x="326" y="1384"/>
                  <a:pt x="384" y="1290"/>
                </a:cubicBezTo>
                <a:cubicBezTo>
                  <a:pt x="442" y="1196"/>
                  <a:pt x="511" y="1038"/>
                  <a:pt x="516" y="864"/>
                </a:cubicBezTo>
                <a:cubicBezTo>
                  <a:pt x="521" y="690"/>
                  <a:pt x="388" y="390"/>
                  <a:pt x="414" y="246"/>
                </a:cubicBezTo>
                <a:cubicBezTo>
                  <a:pt x="440" y="102"/>
                  <a:pt x="618" y="51"/>
                  <a:pt x="67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861" name="Freeform 29"/>
          <p:cNvSpPr>
            <a:spLocks/>
          </p:cNvSpPr>
          <p:nvPr/>
        </p:nvSpPr>
        <p:spPr bwMode="auto">
          <a:xfrm>
            <a:off x="1600200" y="4495800"/>
            <a:ext cx="1054100" cy="539750"/>
          </a:xfrm>
          <a:custGeom>
            <a:avLst/>
            <a:gdLst>
              <a:gd name="T0" fmla="*/ 0 w 664"/>
              <a:gd name="T1" fmla="*/ 0 h 340"/>
              <a:gd name="T2" fmla="*/ 151 w 664"/>
              <a:gd name="T3" fmla="*/ 238 h 340"/>
              <a:gd name="T4" fmla="*/ 327 w 664"/>
              <a:gd name="T5" fmla="*/ 329 h 340"/>
              <a:gd name="T6" fmla="*/ 664 w 664"/>
              <a:gd name="T7" fmla="*/ 30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4" h="340">
                <a:moveTo>
                  <a:pt x="0" y="0"/>
                </a:moveTo>
                <a:cubicBezTo>
                  <a:pt x="25" y="40"/>
                  <a:pt x="96" y="183"/>
                  <a:pt x="151" y="238"/>
                </a:cubicBezTo>
                <a:cubicBezTo>
                  <a:pt x="206" y="293"/>
                  <a:pt x="242" y="318"/>
                  <a:pt x="327" y="329"/>
                </a:cubicBezTo>
                <a:cubicBezTo>
                  <a:pt x="412" y="340"/>
                  <a:pt x="594" y="307"/>
                  <a:pt x="664" y="30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6862" name="Group 30"/>
          <p:cNvGrpSpPr>
            <a:grpSpLocks/>
          </p:cNvGrpSpPr>
          <p:nvPr/>
        </p:nvGrpSpPr>
        <p:grpSpPr bwMode="auto">
          <a:xfrm>
            <a:off x="8153400" y="6096000"/>
            <a:ext cx="304800" cy="228600"/>
            <a:chOff x="461" y="3552"/>
            <a:chExt cx="192" cy="144"/>
          </a:xfrm>
        </p:grpSpPr>
        <p:sp>
          <p:nvSpPr>
            <p:cNvPr id="376863" name="Line 31"/>
            <p:cNvSpPr>
              <a:spLocks noChangeShapeType="1"/>
            </p:cNvSpPr>
            <p:nvPr/>
          </p:nvSpPr>
          <p:spPr bwMode="auto">
            <a:xfrm>
              <a:off x="461" y="35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864" name="Line 32"/>
            <p:cNvSpPr>
              <a:spLocks noChangeShapeType="1"/>
            </p:cNvSpPr>
            <p:nvPr/>
          </p:nvSpPr>
          <p:spPr bwMode="auto">
            <a:xfrm>
              <a:off x="485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865" name="Line 33"/>
            <p:cNvSpPr>
              <a:spLocks noChangeShapeType="1"/>
            </p:cNvSpPr>
            <p:nvPr/>
          </p:nvSpPr>
          <p:spPr bwMode="auto">
            <a:xfrm>
              <a:off x="508" y="3648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866" name="Line 34"/>
            <p:cNvSpPr>
              <a:spLocks noChangeShapeType="1"/>
            </p:cNvSpPr>
            <p:nvPr/>
          </p:nvSpPr>
          <p:spPr bwMode="auto">
            <a:xfrm>
              <a:off x="528" y="3696"/>
              <a:ext cx="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6867" name="Freeform 35"/>
          <p:cNvSpPr>
            <a:spLocks/>
          </p:cNvSpPr>
          <p:nvPr/>
        </p:nvSpPr>
        <p:spPr bwMode="auto">
          <a:xfrm>
            <a:off x="7800975" y="5391150"/>
            <a:ext cx="506413" cy="685800"/>
          </a:xfrm>
          <a:custGeom>
            <a:avLst/>
            <a:gdLst>
              <a:gd name="T0" fmla="*/ 0 w 319"/>
              <a:gd name="T1" fmla="*/ 0 h 432"/>
              <a:gd name="T2" fmla="*/ 144 w 319"/>
              <a:gd name="T3" fmla="*/ 54 h 432"/>
              <a:gd name="T4" fmla="*/ 252 w 319"/>
              <a:gd name="T5" fmla="*/ 198 h 432"/>
              <a:gd name="T6" fmla="*/ 319 w 319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" h="432">
                <a:moveTo>
                  <a:pt x="0" y="0"/>
                </a:moveTo>
                <a:cubicBezTo>
                  <a:pt x="25" y="9"/>
                  <a:pt x="102" y="21"/>
                  <a:pt x="144" y="54"/>
                </a:cubicBezTo>
                <a:cubicBezTo>
                  <a:pt x="186" y="87"/>
                  <a:pt x="223" y="135"/>
                  <a:pt x="252" y="198"/>
                </a:cubicBezTo>
                <a:cubicBezTo>
                  <a:pt x="281" y="261"/>
                  <a:pt x="305" y="383"/>
                  <a:pt x="319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868" name="Freeform 36"/>
          <p:cNvSpPr>
            <a:spLocks/>
          </p:cNvSpPr>
          <p:nvPr/>
        </p:nvSpPr>
        <p:spPr bwMode="auto">
          <a:xfrm>
            <a:off x="741363" y="2895600"/>
            <a:ext cx="2097087" cy="984250"/>
          </a:xfrm>
          <a:custGeom>
            <a:avLst/>
            <a:gdLst>
              <a:gd name="T0" fmla="*/ 1973 w 1973"/>
              <a:gd name="T1" fmla="*/ 0 h 332"/>
              <a:gd name="T2" fmla="*/ 1822 w 1973"/>
              <a:gd name="T3" fmla="*/ 238 h 332"/>
              <a:gd name="T4" fmla="*/ 1563 w 1973"/>
              <a:gd name="T5" fmla="*/ 297 h 332"/>
              <a:gd name="T6" fmla="*/ 1121 w 1973"/>
              <a:gd name="T7" fmla="*/ 199 h 332"/>
              <a:gd name="T8" fmla="*/ 629 w 1973"/>
              <a:gd name="T9" fmla="*/ 66 h 332"/>
              <a:gd name="T10" fmla="*/ 95 w 1973"/>
              <a:gd name="T11" fmla="*/ 115 h 332"/>
              <a:gd name="T12" fmla="*/ 60 w 1973"/>
              <a:gd name="T13" fmla="*/ 332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73" h="332">
                <a:moveTo>
                  <a:pt x="1973" y="0"/>
                </a:moveTo>
                <a:cubicBezTo>
                  <a:pt x="1948" y="40"/>
                  <a:pt x="1890" y="189"/>
                  <a:pt x="1822" y="238"/>
                </a:cubicBezTo>
                <a:cubicBezTo>
                  <a:pt x="1754" y="287"/>
                  <a:pt x="1680" y="303"/>
                  <a:pt x="1563" y="297"/>
                </a:cubicBezTo>
                <a:cubicBezTo>
                  <a:pt x="1446" y="291"/>
                  <a:pt x="1277" y="237"/>
                  <a:pt x="1121" y="199"/>
                </a:cubicBezTo>
                <a:cubicBezTo>
                  <a:pt x="965" y="161"/>
                  <a:pt x="800" y="80"/>
                  <a:pt x="629" y="66"/>
                </a:cubicBezTo>
                <a:cubicBezTo>
                  <a:pt x="458" y="52"/>
                  <a:pt x="190" y="71"/>
                  <a:pt x="95" y="115"/>
                </a:cubicBezTo>
                <a:cubicBezTo>
                  <a:pt x="0" y="159"/>
                  <a:pt x="67" y="287"/>
                  <a:pt x="60" y="3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869" name="Freeform 37"/>
          <p:cNvSpPr>
            <a:spLocks/>
          </p:cNvSpPr>
          <p:nvPr/>
        </p:nvSpPr>
        <p:spPr bwMode="auto">
          <a:xfrm>
            <a:off x="6143625" y="4011613"/>
            <a:ext cx="1133475" cy="693737"/>
          </a:xfrm>
          <a:custGeom>
            <a:avLst/>
            <a:gdLst>
              <a:gd name="T0" fmla="*/ 0 w 714"/>
              <a:gd name="T1" fmla="*/ 41 h 437"/>
              <a:gd name="T2" fmla="*/ 384 w 714"/>
              <a:gd name="T3" fmla="*/ 23 h 437"/>
              <a:gd name="T4" fmla="*/ 648 w 714"/>
              <a:gd name="T5" fmla="*/ 179 h 437"/>
              <a:gd name="T6" fmla="*/ 714 w 714"/>
              <a:gd name="T7" fmla="*/ 437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4" h="437">
                <a:moveTo>
                  <a:pt x="0" y="41"/>
                </a:moveTo>
                <a:cubicBezTo>
                  <a:pt x="64" y="38"/>
                  <a:pt x="276" y="0"/>
                  <a:pt x="384" y="23"/>
                </a:cubicBezTo>
                <a:cubicBezTo>
                  <a:pt x="492" y="46"/>
                  <a:pt x="593" y="110"/>
                  <a:pt x="648" y="179"/>
                </a:cubicBezTo>
                <a:cubicBezTo>
                  <a:pt x="703" y="248"/>
                  <a:pt x="700" y="383"/>
                  <a:pt x="714" y="437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200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844" y="152400"/>
            <a:ext cx="7772400" cy="5334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an Item to a List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982662"/>
            <a:ext cx="7772400" cy="22479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listItem</a:t>
            </a:r>
            <a:r>
              <a:rPr lang="en-US" sz="2400" b="1" dirty="0">
                <a:latin typeface="Courier New" pitchFamily="49" charset="0"/>
              </a:rPr>
              <a:t> *p, *q;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Add an item pointed to by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item pointed to by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Neither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nor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884" name="Freeform 4"/>
          <p:cNvSpPr>
            <a:spLocks/>
          </p:cNvSpPr>
          <p:nvPr/>
        </p:nvSpPr>
        <p:spPr bwMode="auto">
          <a:xfrm rot="20538858">
            <a:off x="2301227" y="1425542"/>
            <a:ext cx="950041" cy="3824080"/>
          </a:xfrm>
          <a:custGeom>
            <a:avLst/>
            <a:gdLst>
              <a:gd name="T0" fmla="*/ 663 w 663"/>
              <a:gd name="T1" fmla="*/ 0 h 1986"/>
              <a:gd name="T2" fmla="*/ 420 w 663"/>
              <a:gd name="T3" fmla="*/ 532 h 1986"/>
              <a:gd name="T4" fmla="*/ 160 w 663"/>
              <a:gd name="T5" fmla="*/ 741 h 1986"/>
              <a:gd name="T6" fmla="*/ 53 w 663"/>
              <a:gd name="T7" fmla="*/ 1080 h 1986"/>
              <a:gd name="T8" fmla="*/ 477 w 663"/>
              <a:gd name="T9" fmla="*/ 1986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" h="1986">
                <a:moveTo>
                  <a:pt x="663" y="0"/>
                </a:moveTo>
                <a:cubicBezTo>
                  <a:pt x="623" y="89"/>
                  <a:pt x="504" y="408"/>
                  <a:pt x="420" y="532"/>
                </a:cubicBezTo>
                <a:cubicBezTo>
                  <a:pt x="336" y="656"/>
                  <a:pt x="221" y="650"/>
                  <a:pt x="160" y="741"/>
                </a:cubicBezTo>
                <a:cubicBezTo>
                  <a:pt x="99" y="832"/>
                  <a:pt x="0" y="873"/>
                  <a:pt x="53" y="1080"/>
                </a:cubicBezTo>
                <a:cubicBezTo>
                  <a:pt x="106" y="1287"/>
                  <a:pt x="389" y="1797"/>
                  <a:pt x="477" y="198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8885" name="Group 5"/>
          <p:cNvGrpSpPr>
            <a:grpSpLocks/>
          </p:cNvGrpSpPr>
          <p:nvPr/>
        </p:nvGrpSpPr>
        <p:grpSpPr bwMode="auto">
          <a:xfrm>
            <a:off x="990600" y="4038600"/>
            <a:ext cx="1447800" cy="838200"/>
            <a:chOff x="528" y="2448"/>
            <a:chExt cx="912" cy="528"/>
          </a:xfrm>
        </p:grpSpPr>
        <p:grpSp>
          <p:nvGrpSpPr>
            <p:cNvPr id="378886" name="Group 6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78887" name="Rectangle 7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888" name="Line 8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8889" name="Text Box 9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78890" name="Text Box 10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78891" name="Group 11"/>
          <p:cNvGrpSpPr>
            <a:grpSpLocks/>
          </p:cNvGrpSpPr>
          <p:nvPr/>
        </p:nvGrpSpPr>
        <p:grpSpPr bwMode="auto">
          <a:xfrm>
            <a:off x="6629400" y="4876800"/>
            <a:ext cx="1447800" cy="838200"/>
            <a:chOff x="528" y="2448"/>
            <a:chExt cx="912" cy="528"/>
          </a:xfrm>
        </p:grpSpPr>
        <p:grpSp>
          <p:nvGrpSpPr>
            <p:cNvPr id="378892" name="Group 12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78893" name="Rectangle 13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894" name="Line 14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8895" name="Text Box 15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78896" name="Text Box 16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78897" name="Group 17"/>
          <p:cNvGrpSpPr>
            <a:grpSpLocks/>
          </p:cNvGrpSpPr>
          <p:nvPr/>
        </p:nvGrpSpPr>
        <p:grpSpPr bwMode="auto">
          <a:xfrm>
            <a:off x="2819400" y="5105400"/>
            <a:ext cx="1447800" cy="838200"/>
            <a:chOff x="528" y="2448"/>
            <a:chExt cx="912" cy="528"/>
          </a:xfrm>
        </p:grpSpPr>
        <p:grpSp>
          <p:nvGrpSpPr>
            <p:cNvPr id="378898" name="Group 18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78899" name="Rectangle 19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00" name="Line 20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8901" name="Text Box 21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78902" name="Text Box 22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78903" name="Group 23"/>
          <p:cNvGrpSpPr>
            <a:grpSpLocks/>
          </p:cNvGrpSpPr>
          <p:nvPr/>
        </p:nvGrpSpPr>
        <p:grpSpPr bwMode="auto">
          <a:xfrm>
            <a:off x="5562600" y="3810000"/>
            <a:ext cx="1447800" cy="838200"/>
            <a:chOff x="528" y="2448"/>
            <a:chExt cx="912" cy="528"/>
          </a:xfrm>
        </p:grpSpPr>
        <p:grpSp>
          <p:nvGrpSpPr>
            <p:cNvPr id="378904" name="Group 24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78905" name="Rectangle 25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06" name="Line 26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8907" name="Text Box 27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78908" name="Text Box 28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78909" name="Freeform 29"/>
          <p:cNvSpPr>
            <a:spLocks/>
          </p:cNvSpPr>
          <p:nvPr/>
        </p:nvSpPr>
        <p:spPr bwMode="auto">
          <a:xfrm>
            <a:off x="3943350" y="3943350"/>
            <a:ext cx="1619250" cy="2117725"/>
          </a:xfrm>
          <a:custGeom>
            <a:avLst/>
            <a:gdLst>
              <a:gd name="T0" fmla="*/ 0 w 1020"/>
              <a:gd name="T1" fmla="*/ 1182 h 1334"/>
              <a:gd name="T2" fmla="*/ 168 w 1020"/>
              <a:gd name="T3" fmla="*/ 1332 h 1334"/>
              <a:gd name="T4" fmla="*/ 384 w 1020"/>
              <a:gd name="T5" fmla="*/ 1194 h 1334"/>
              <a:gd name="T6" fmla="*/ 516 w 1020"/>
              <a:gd name="T7" fmla="*/ 768 h 1334"/>
              <a:gd name="T8" fmla="*/ 624 w 1020"/>
              <a:gd name="T9" fmla="*/ 408 h 1334"/>
              <a:gd name="T10" fmla="*/ 1020 w 1020"/>
              <a:gd name="T11" fmla="*/ 0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0" h="1334">
                <a:moveTo>
                  <a:pt x="0" y="1182"/>
                </a:moveTo>
                <a:cubicBezTo>
                  <a:pt x="28" y="1207"/>
                  <a:pt x="104" y="1330"/>
                  <a:pt x="168" y="1332"/>
                </a:cubicBezTo>
                <a:cubicBezTo>
                  <a:pt x="232" y="1334"/>
                  <a:pt x="326" y="1288"/>
                  <a:pt x="384" y="1194"/>
                </a:cubicBezTo>
                <a:cubicBezTo>
                  <a:pt x="442" y="1100"/>
                  <a:pt x="476" y="899"/>
                  <a:pt x="516" y="768"/>
                </a:cubicBezTo>
                <a:cubicBezTo>
                  <a:pt x="556" y="637"/>
                  <a:pt x="540" y="536"/>
                  <a:pt x="624" y="408"/>
                </a:cubicBezTo>
                <a:cubicBezTo>
                  <a:pt x="708" y="280"/>
                  <a:pt x="938" y="85"/>
                  <a:pt x="102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0" name="Freeform 30"/>
          <p:cNvSpPr>
            <a:spLocks/>
          </p:cNvSpPr>
          <p:nvPr/>
        </p:nvSpPr>
        <p:spPr bwMode="auto">
          <a:xfrm>
            <a:off x="1752600" y="4648200"/>
            <a:ext cx="1054100" cy="539750"/>
          </a:xfrm>
          <a:custGeom>
            <a:avLst/>
            <a:gdLst>
              <a:gd name="T0" fmla="*/ 0 w 664"/>
              <a:gd name="T1" fmla="*/ 0 h 340"/>
              <a:gd name="T2" fmla="*/ 151 w 664"/>
              <a:gd name="T3" fmla="*/ 238 h 340"/>
              <a:gd name="T4" fmla="*/ 327 w 664"/>
              <a:gd name="T5" fmla="*/ 329 h 340"/>
              <a:gd name="T6" fmla="*/ 664 w 664"/>
              <a:gd name="T7" fmla="*/ 30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4" h="340">
                <a:moveTo>
                  <a:pt x="0" y="0"/>
                </a:moveTo>
                <a:cubicBezTo>
                  <a:pt x="25" y="40"/>
                  <a:pt x="96" y="183"/>
                  <a:pt x="151" y="238"/>
                </a:cubicBezTo>
                <a:cubicBezTo>
                  <a:pt x="206" y="293"/>
                  <a:pt x="242" y="318"/>
                  <a:pt x="327" y="329"/>
                </a:cubicBezTo>
                <a:cubicBezTo>
                  <a:pt x="412" y="340"/>
                  <a:pt x="594" y="307"/>
                  <a:pt x="664" y="30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8911" name="Group 31"/>
          <p:cNvGrpSpPr>
            <a:grpSpLocks/>
          </p:cNvGrpSpPr>
          <p:nvPr/>
        </p:nvGrpSpPr>
        <p:grpSpPr bwMode="auto">
          <a:xfrm>
            <a:off x="8305800" y="6248400"/>
            <a:ext cx="304800" cy="228600"/>
            <a:chOff x="461" y="3552"/>
            <a:chExt cx="192" cy="144"/>
          </a:xfrm>
        </p:grpSpPr>
        <p:sp>
          <p:nvSpPr>
            <p:cNvPr id="378912" name="Line 32"/>
            <p:cNvSpPr>
              <a:spLocks noChangeShapeType="1"/>
            </p:cNvSpPr>
            <p:nvPr/>
          </p:nvSpPr>
          <p:spPr bwMode="auto">
            <a:xfrm>
              <a:off x="461" y="35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13" name="Line 33"/>
            <p:cNvSpPr>
              <a:spLocks noChangeShapeType="1"/>
            </p:cNvSpPr>
            <p:nvPr/>
          </p:nvSpPr>
          <p:spPr bwMode="auto">
            <a:xfrm>
              <a:off x="485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14" name="Line 34"/>
            <p:cNvSpPr>
              <a:spLocks noChangeShapeType="1"/>
            </p:cNvSpPr>
            <p:nvPr/>
          </p:nvSpPr>
          <p:spPr bwMode="auto">
            <a:xfrm>
              <a:off x="508" y="3648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15" name="Line 35"/>
            <p:cNvSpPr>
              <a:spLocks noChangeShapeType="1"/>
            </p:cNvSpPr>
            <p:nvPr/>
          </p:nvSpPr>
          <p:spPr bwMode="auto">
            <a:xfrm>
              <a:off x="528" y="3696"/>
              <a:ext cx="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16" name="Freeform 36"/>
          <p:cNvSpPr>
            <a:spLocks/>
          </p:cNvSpPr>
          <p:nvPr/>
        </p:nvSpPr>
        <p:spPr bwMode="auto">
          <a:xfrm>
            <a:off x="7953375" y="5543550"/>
            <a:ext cx="506413" cy="685800"/>
          </a:xfrm>
          <a:custGeom>
            <a:avLst/>
            <a:gdLst>
              <a:gd name="T0" fmla="*/ 0 w 319"/>
              <a:gd name="T1" fmla="*/ 0 h 432"/>
              <a:gd name="T2" fmla="*/ 144 w 319"/>
              <a:gd name="T3" fmla="*/ 54 h 432"/>
              <a:gd name="T4" fmla="*/ 252 w 319"/>
              <a:gd name="T5" fmla="*/ 198 h 432"/>
              <a:gd name="T6" fmla="*/ 319 w 319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" h="432">
                <a:moveTo>
                  <a:pt x="0" y="0"/>
                </a:moveTo>
                <a:cubicBezTo>
                  <a:pt x="25" y="9"/>
                  <a:pt x="102" y="21"/>
                  <a:pt x="144" y="54"/>
                </a:cubicBezTo>
                <a:cubicBezTo>
                  <a:pt x="186" y="87"/>
                  <a:pt x="223" y="135"/>
                  <a:pt x="252" y="198"/>
                </a:cubicBezTo>
                <a:cubicBezTo>
                  <a:pt x="281" y="261"/>
                  <a:pt x="305" y="383"/>
                  <a:pt x="319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7" name="Freeform 37"/>
          <p:cNvSpPr>
            <a:spLocks/>
          </p:cNvSpPr>
          <p:nvPr/>
        </p:nvSpPr>
        <p:spPr bwMode="auto">
          <a:xfrm>
            <a:off x="7038975" y="4352925"/>
            <a:ext cx="512763" cy="504825"/>
          </a:xfrm>
          <a:custGeom>
            <a:avLst/>
            <a:gdLst>
              <a:gd name="T0" fmla="*/ 0 w 323"/>
              <a:gd name="T1" fmla="*/ 0 h 318"/>
              <a:gd name="T2" fmla="*/ 282 w 323"/>
              <a:gd name="T3" fmla="*/ 114 h 318"/>
              <a:gd name="T4" fmla="*/ 246 w 323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" h="318">
                <a:moveTo>
                  <a:pt x="0" y="0"/>
                </a:moveTo>
                <a:cubicBezTo>
                  <a:pt x="47" y="19"/>
                  <a:pt x="241" y="61"/>
                  <a:pt x="282" y="114"/>
                </a:cubicBezTo>
                <a:cubicBezTo>
                  <a:pt x="323" y="167"/>
                  <a:pt x="253" y="276"/>
                  <a:pt x="246" y="31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8918" name="Group 38"/>
          <p:cNvGrpSpPr>
            <a:grpSpLocks/>
          </p:cNvGrpSpPr>
          <p:nvPr/>
        </p:nvGrpSpPr>
        <p:grpSpPr bwMode="auto">
          <a:xfrm>
            <a:off x="3810000" y="3048000"/>
            <a:ext cx="1447800" cy="838200"/>
            <a:chOff x="528" y="2448"/>
            <a:chExt cx="912" cy="528"/>
          </a:xfrm>
        </p:grpSpPr>
        <p:grpSp>
          <p:nvGrpSpPr>
            <p:cNvPr id="378919" name="Group 39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78920" name="Rectangle 40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21" name="Line 41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8922" name="Text Box 42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78923" name="Text Box 43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78924" name="Freeform 44"/>
          <p:cNvSpPr>
            <a:spLocks/>
          </p:cNvSpPr>
          <p:nvPr/>
        </p:nvSpPr>
        <p:spPr bwMode="auto">
          <a:xfrm rot="20678979" flipH="1">
            <a:off x="3647151" y="1283070"/>
            <a:ext cx="458400" cy="1858759"/>
          </a:xfrm>
          <a:custGeom>
            <a:avLst/>
            <a:gdLst>
              <a:gd name="T0" fmla="*/ 622 w 622"/>
              <a:gd name="T1" fmla="*/ 0 h 734"/>
              <a:gd name="T2" fmla="*/ 504 w 622"/>
              <a:gd name="T3" fmla="*/ 362 h 734"/>
              <a:gd name="T4" fmla="*/ 69 w 622"/>
              <a:gd name="T5" fmla="*/ 531 h 734"/>
              <a:gd name="T6" fmla="*/ 91 w 622"/>
              <a:gd name="T7" fmla="*/ 734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2" h="734">
                <a:moveTo>
                  <a:pt x="622" y="0"/>
                </a:moveTo>
                <a:cubicBezTo>
                  <a:pt x="602" y="61"/>
                  <a:pt x="596" y="274"/>
                  <a:pt x="504" y="362"/>
                </a:cubicBezTo>
                <a:cubicBezTo>
                  <a:pt x="412" y="450"/>
                  <a:pt x="138" y="469"/>
                  <a:pt x="69" y="531"/>
                </a:cubicBezTo>
                <a:cubicBezTo>
                  <a:pt x="0" y="593"/>
                  <a:pt x="87" y="692"/>
                  <a:pt x="91" y="73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588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90500"/>
            <a:ext cx="7772400" cy="49530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an Item to a List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8013" y="1440180"/>
            <a:ext cx="7772400" cy="22479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</a:t>
            </a:r>
            <a:r>
              <a:rPr lang="en-US" sz="2000" b="1" dirty="0" err="1">
                <a:latin typeface="Courier New" pitchFamily="49" charset="0"/>
              </a:rPr>
              <a:t>addAfter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*p, 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*q){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q -&gt; next = p -&gt; next;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p -&gt; next = q;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return p;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380932" name="Group 4"/>
          <p:cNvGrpSpPr>
            <a:grpSpLocks/>
          </p:cNvGrpSpPr>
          <p:nvPr/>
        </p:nvGrpSpPr>
        <p:grpSpPr bwMode="auto">
          <a:xfrm>
            <a:off x="990600" y="4038600"/>
            <a:ext cx="1447800" cy="838200"/>
            <a:chOff x="528" y="2448"/>
            <a:chExt cx="912" cy="528"/>
          </a:xfrm>
        </p:grpSpPr>
        <p:grpSp>
          <p:nvGrpSpPr>
            <p:cNvPr id="380933" name="Group 5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0934" name="Rectangle 6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935" name="Line 7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0936" name="Text Box 8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0937" name="Text Box 9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0938" name="Group 10"/>
          <p:cNvGrpSpPr>
            <a:grpSpLocks/>
          </p:cNvGrpSpPr>
          <p:nvPr/>
        </p:nvGrpSpPr>
        <p:grpSpPr bwMode="auto">
          <a:xfrm>
            <a:off x="6629400" y="4876800"/>
            <a:ext cx="1447800" cy="838200"/>
            <a:chOff x="528" y="2448"/>
            <a:chExt cx="912" cy="528"/>
          </a:xfrm>
        </p:grpSpPr>
        <p:grpSp>
          <p:nvGrpSpPr>
            <p:cNvPr id="380939" name="Group 11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0940" name="Rectangle 12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941" name="Line 13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0942" name="Text Box 14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0943" name="Text Box 15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0944" name="Group 16"/>
          <p:cNvGrpSpPr>
            <a:grpSpLocks/>
          </p:cNvGrpSpPr>
          <p:nvPr/>
        </p:nvGrpSpPr>
        <p:grpSpPr bwMode="auto">
          <a:xfrm>
            <a:off x="2819400" y="5105400"/>
            <a:ext cx="1447800" cy="838200"/>
            <a:chOff x="528" y="2448"/>
            <a:chExt cx="912" cy="528"/>
          </a:xfrm>
        </p:grpSpPr>
        <p:grpSp>
          <p:nvGrpSpPr>
            <p:cNvPr id="380945" name="Group 17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0946" name="Rectangle 18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947" name="Line 19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0948" name="Text Box 20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0949" name="Text Box 21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0950" name="Group 22"/>
          <p:cNvGrpSpPr>
            <a:grpSpLocks/>
          </p:cNvGrpSpPr>
          <p:nvPr/>
        </p:nvGrpSpPr>
        <p:grpSpPr bwMode="auto">
          <a:xfrm>
            <a:off x="5562600" y="3810000"/>
            <a:ext cx="1447800" cy="838200"/>
            <a:chOff x="528" y="2448"/>
            <a:chExt cx="912" cy="528"/>
          </a:xfrm>
        </p:grpSpPr>
        <p:grpSp>
          <p:nvGrpSpPr>
            <p:cNvPr id="380951" name="Group 23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0952" name="Rectangle 24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953" name="Line 25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0954" name="Text Box 26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0955" name="Text Box 27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80956" name="Freeform 28"/>
          <p:cNvSpPr>
            <a:spLocks/>
          </p:cNvSpPr>
          <p:nvPr/>
        </p:nvSpPr>
        <p:spPr bwMode="auto">
          <a:xfrm>
            <a:off x="3943350" y="3943350"/>
            <a:ext cx="1619250" cy="2117725"/>
          </a:xfrm>
          <a:custGeom>
            <a:avLst/>
            <a:gdLst>
              <a:gd name="T0" fmla="*/ 0 w 1020"/>
              <a:gd name="T1" fmla="*/ 1182 h 1334"/>
              <a:gd name="T2" fmla="*/ 168 w 1020"/>
              <a:gd name="T3" fmla="*/ 1332 h 1334"/>
              <a:gd name="T4" fmla="*/ 384 w 1020"/>
              <a:gd name="T5" fmla="*/ 1194 h 1334"/>
              <a:gd name="T6" fmla="*/ 516 w 1020"/>
              <a:gd name="T7" fmla="*/ 768 h 1334"/>
              <a:gd name="T8" fmla="*/ 624 w 1020"/>
              <a:gd name="T9" fmla="*/ 408 h 1334"/>
              <a:gd name="T10" fmla="*/ 1020 w 1020"/>
              <a:gd name="T11" fmla="*/ 0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0" h="1334">
                <a:moveTo>
                  <a:pt x="0" y="1182"/>
                </a:moveTo>
                <a:cubicBezTo>
                  <a:pt x="28" y="1207"/>
                  <a:pt x="104" y="1330"/>
                  <a:pt x="168" y="1332"/>
                </a:cubicBezTo>
                <a:cubicBezTo>
                  <a:pt x="232" y="1334"/>
                  <a:pt x="326" y="1288"/>
                  <a:pt x="384" y="1194"/>
                </a:cubicBezTo>
                <a:cubicBezTo>
                  <a:pt x="442" y="1100"/>
                  <a:pt x="476" y="899"/>
                  <a:pt x="516" y="768"/>
                </a:cubicBezTo>
                <a:cubicBezTo>
                  <a:pt x="556" y="637"/>
                  <a:pt x="540" y="536"/>
                  <a:pt x="624" y="408"/>
                </a:cubicBezTo>
                <a:cubicBezTo>
                  <a:pt x="708" y="280"/>
                  <a:pt x="938" y="85"/>
                  <a:pt x="102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57" name="Freeform 29"/>
          <p:cNvSpPr>
            <a:spLocks/>
          </p:cNvSpPr>
          <p:nvPr/>
        </p:nvSpPr>
        <p:spPr bwMode="auto">
          <a:xfrm>
            <a:off x="1752600" y="4648200"/>
            <a:ext cx="1054100" cy="539750"/>
          </a:xfrm>
          <a:custGeom>
            <a:avLst/>
            <a:gdLst>
              <a:gd name="T0" fmla="*/ 0 w 664"/>
              <a:gd name="T1" fmla="*/ 0 h 340"/>
              <a:gd name="T2" fmla="*/ 151 w 664"/>
              <a:gd name="T3" fmla="*/ 238 h 340"/>
              <a:gd name="T4" fmla="*/ 327 w 664"/>
              <a:gd name="T5" fmla="*/ 329 h 340"/>
              <a:gd name="T6" fmla="*/ 664 w 664"/>
              <a:gd name="T7" fmla="*/ 30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4" h="340">
                <a:moveTo>
                  <a:pt x="0" y="0"/>
                </a:moveTo>
                <a:cubicBezTo>
                  <a:pt x="25" y="40"/>
                  <a:pt x="96" y="183"/>
                  <a:pt x="151" y="238"/>
                </a:cubicBezTo>
                <a:cubicBezTo>
                  <a:pt x="206" y="293"/>
                  <a:pt x="242" y="318"/>
                  <a:pt x="327" y="329"/>
                </a:cubicBezTo>
                <a:cubicBezTo>
                  <a:pt x="412" y="340"/>
                  <a:pt x="594" y="307"/>
                  <a:pt x="664" y="30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0958" name="Group 30"/>
          <p:cNvGrpSpPr>
            <a:grpSpLocks/>
          </p:cNvGrpSpPr>
          <p:nvPr/>
        </p:nvGrpSpPr>
        <p:grpSpPr bwMode="auto">
          <a:xfrm>
            <a:off x="8305800" y="6248400"/>
            <a:ext cx="304800" cy="228600"/>
            <a:chOff x="461" y="3552"/>
            <a:chExt cx="192" cy="144"/>
          </a:xfrm>
        </p:grpSpPr>
        <p:sp>
          <p:nvSpPr>
            <p:cNvPr id="380959" name="Line 31"/>
            <p:cNvSpPr>
              <a:spLocks noChangeShapeType="1"/>
            </p:cNvSpPr>
            <p:nvPr/>
          </p:nvSpPr>
          <p:spPr bwMode="auto">
            <a:xfrm>
              <a:off x="461" y="35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60" name="Line 32"/>
            <p:cNvSpPr>
              <a:spLocks noChangeShapeType="1"/>
            </p:cNvSpPr>
            <p:nvPr/>
          </p:nvSpPr>
          <p:spPr bwMode="auto">
            <a:xfrm>
              <a:off x="485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61" name="Line 33"/>
            <p:cNvSpPr>
              <a:spLocks noChangeShapeType="1"/>
            </p:cNvSpPr>
            <p:nvPr/>
          </p:nvSpPr>
          <p:spPr bwMode="auto">
            <a:xfrm>
              <a:off x="508" y="3648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62" name="Line 34"/>
            <p:cNvSpPr>
              <a:spLocks noChangeShapeType="1"/>
            </p:cNvSpPr>
            <p:nvPr/>
          </p:nvSpPr>
          <p:spPr bwMode="auto">
            <a:xfrm>
              <a:off x="528" y="3696"/>
              <a:ext cx="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0963" name="Freeform 35"/>
          <p:cNvSpPr>
            <a:spLocks/>
          </p:cNvSpPr>
          <p:nvPr/>
        </p:nvSpPr>
        <p:spPr bwMode="auto">
          <a:xfrm>
            <a:off x="7953375" y="5543550"/>
            <a:ext cx="506413" cy="685800"/>
          </a:xfrm>
          <a:custGeom>
            <a:avLst/>
            <a:gdLst>
              <a:gd name="T0" fmla="*/ 0 w 319"/>
              <a:gd name="T1" fmla="*/ 0 h 432"/>
              <a:gd name="T2" fmla="*/ 144 w 319"/>
              <a:gd name="T3" fmla="*/ 54 h 432"/>
              <a:gd name="T4" fmla="*/ 252 w 319"/>
              <a:gd name="T5" fmla="*/ 198 h 432"/>
              <a:gd name="T6" fmla="*/ 319 w 319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" h="432">
                <a:moveTo>
                  <a:pt x="0" y="0"/>
                </a:moveTo>
                <a:cubicBezTo>
                  <a:pt x="25" y="9"/>
                  <a:pt x="102" y="21"/>
                  <a:pt x="144" y="54"/>
                </a:cubicBezTo>
                <a:cubicBezTo>
                  <a:pt x="186" y="87"/>
                  <a:pt x="223" y="135"/>
                  <a:pt x="252" y="198"/>
                </a:cubicBezTo>
                <a:cubicBezTo>
                  <a:pt x="281" y="261"/>
                  <a:pt x="305" y="383"/>
                  <a:pt x="319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64" name="Freeform 36"/>
          <p:cNvSpPr>
            <a:spLocks/>
          </p:cNvSpPr>
          <p:nvPr/>
        </p:nvSpPr>
        <p:spPr bwMode="auto">
          <a:xfrm rot="834735">
            <a:off x="3356585" y="1605906"/>
            <a:ext cx="1348661" cy="3493143"/>
          </a:xfrm>
          <a:custGeom>
            <a:avLst/>
            <a:gdLst>
              <a:gd name="T0" fmla="*/ 405 w 405"/>
              <a:gd name="T1" fmla="*/ 0 h 1986"/>
              <a:gd name="T2" fmla="*/ 339 w 405"/>
              <a:gd name="T3" fmla="*/ 498 h 1986"/>
              <a:gd name="T4" fmla="*/ 165 w 405"/>
              <a:gd name="T5" fmla="*/ 744 h 1986"/>
              <a:gd name="T6" fmla="*/ 9 w 405"/>
              <a:gd name="T7" fmla="*/ 1068 h 1986"/>
              <a:gd name="T8" fmla="*/ 219 w 405"/>
              <a:gd name="T9" fmla="*/ 1986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86">
                <a:moveTo>
                  <a:pt x="405" y="0"/>
                </a:moveTo>
                <a:cubicBezTo>
                  <a:pt x="394" y="83"/>
                  <a:pt x="379" y="374"/>
                  <a:pt x="339" y="498"/>
                </a:cubicBezTo>
                <a:cubicBezTo>
                  <a:pt x="299" y="622"/>
                  <a:pt x="220" y="649"/>
                  <a:pt x="165" y="744"/>
                </a:cubicBezTo>
                <a:cubicBezTo>
                  <a:pt x="110" y="839"/>
                  <a:pt x="0" y="861"/>
                  <a:pt x="9" y="1068"/>
                </a:cubicBezTo>
                <a:cubicBezTo>
                  <a:pt x="18" y="1275"/>
                  <a:pt x="184" y="1833"/>
                  <a:pt x="219" y="198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965" name="Freeform 37"/>
          <p:cNvSpPr>
            <a:spLocks/>
          </p:cNvSpPr>
          <p:nvPr/>
        </p:nvSpPr>
        <p:spPr bwMode="auto">
          <a:xfrm>
            <a:off x="7038975" y="4352925"/>
            <a:ext cx="512763" cy="504825"/>
          </a:xfrm>
          <a:custGeom>
            <a:avLst/>
            <a:gdLst>
              <a:gd name="T0" fmla="*/ 0 w 323"/>
              <a:gd name="T1" fmla="*/ 0 h 318"/>
              <a:gd name="T2" fmla="*/ 282 w 323"/>
              <a:gd name="T3" fmla="*/ 114 h 318"/>
              <a:gd name="T4" fmla="*/ 246 w 323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" h="318">
                <a:moveTo>
                  <a:pt x="0" y="0"/>
                </a:moveTo>
                <a:cubicBezTo>
                  <a:pt x="47" y="19"/>
                  <a:pt x="241" y="61"/>
                  <a:pt x="282" y="114"/>
                </a:cubicBezTo>
                <a:cubicBezTo>
                  <a:pt x="323" y="167"/>
                  <a:pt x="253" y="276"/>
                  <a:pt x="246" y="31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0966" name="Group 38"/>
          <p:cNvGrpSpPr>
            <a:grpSpLocks/>
          </p:cNvGrpSpPr>
          <p:nvPr/>
        </p:nvGrpSpPr>
        <p:grpSpPr bwMode="auto">
          <a:xfrm>
            <a:off x="3886200" y="3200400"/>
            <a:ext cx="1447800" cy="838200"/>
            <a:chOff x="528" y="2448"/>
            <a:chExt cx="912" cy="528"/>
          </a:xfrm>
        </p:grpSpPr>
        <p:grpSp>
          <p:nvGrpSpPr>
            <p:cNvPr id="380967" name="Group 39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0968" name="Rectangle 40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969" name="Line 41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0970" name="Text Box 42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0971" name="Text Box 43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80972" name="Freeform 44"/>
          <p:cNvSpPr>
            <a:spLocks/>
          </p:cNvSpPr>
          <p:nvPr/>
        </p:nvSpPr>
        <p:spPr bwMode="auto">
          <a:xfrm>
            <a:off x="5324475" y="1819275"/>
            <a:ext cx="2049463" cy="1400175"/>
          </a:xfrm>
          <a:custGeom>
            <a:avLst/>
            <a:gdLst>
              <a:gd name="T0" fmla="*/ 1212 w 1291"/>
              <a:gd name="T1" fmla="*/ 0 h 882"/>
              <a:gd name="T2" fmla="*/ 1266 w 1291"/>
              <a:gd name="T3" fmla="*/ 120 h 882"/>
              <a:gd name="T4" fmla="*/ 1062 w 1291"/>
              <a:gd name="T5" fmla="*/ 522 h 882"/>
              <a:gd name="T6" fmla="*/ 0 w 1291"/>
              <a:gd name="T7" fmla="*/ 882 h 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1" h="882">
                <a:moveTo>
                  <a:pt x="1212" y="0"/>
                </a:moveTo>
                <a:cubicBezTo>
                  <a:pt x="1221" y="21"/>
                  <a:pt x="1291" y="33"/>
                  <a:pt x="1266" y="120"/>
                </a:cubicBezTo>
                <a:cubicBezTo>
                  <a:pt x="1241" y="207"/>
                  <a:pt x="1273" y="395"/>
                  <a:pt x="1062" y="522"/>
                </a:cubicBezTo>
                <a:cubicBezTo>
                  <a:pt x="851" y="649"/>
                  <a:pt x="221" y="807"/>
                  <a:pt x="0" y="88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308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24774" y="76200"/>
            <a:ext cx="7772400" cy="6096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an Item to a List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</a:t>
            </a:r>
            <a:r>
              <a:rPr lang="en-US" sz="2000" b="1" dirty="0" err="1">
                <a:latin typeface="Courier New" pitchFamily="49" charset="0"/>
              </a:rPr>
              <a:t>addAfter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*p, 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*q){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q -&gt; next = p -&gt; next;</a:t>
            </a:r>
            <a:b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p -&gt; next = q;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return p;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382980" name="Group 4"/>
          <p:cNvGrpSpPr>
            <a:grpSpLocks/>
          </p:cNvGrpSpPr>
          <p:nvPr/>
        </p:nvGrpSpPr>
        <p:grpSpPr bwMode="auto">
          <a:xfrm>
            <a:off x="990600" y="4038600"/>
            <a:ext cx="1447800" cy="838200"/>
            <a:chOff x="528" y="2448"/>
            <a:chExt cx="912" cy="528"/>
          </a:xfrm>
        </p:grpSpPr>
        <p:grpSp>
          <p:nvGrpSpPr>
            <p:cNvPr id="382981" name="Group 5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2982" name="Rectangle 6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83" name="Line 7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2984" name="Text Box 8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2985" name="Text Box 9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2986" name="Group 10"/>
          <p:cNvGrpSpPr>
            <a:grpSpLocks/>
          </p:cNvGrpSpPr>
          <p:nvPr/>
        </p:nvGrpSpPr>
        <p:grpSpPr bwMode="auto">
          <a:xfrm>
            <a:off x="6629400" y="4876800"/>
            <a:ext cx="1447800" cy="838200"/>
            <a:chOff x="528" y="2448"/>
            <a:chExt cx="912" cy="528"/>
          </a:xfrm>
        </p:grpSpPr>
        <p:grpSp>
          <p:nvGrpSpPr>
            <p:cNvPr id="382987" name="Group 11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2988" name="Rectangle 12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89" name="Line 13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2990" name="Text Box 14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2991" name="Text Box 15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2992" name="Group 16"/>
          <p:cNvGrpSpPr>
            <a:grpSpLocks/>
          </p:cNvGrpSpPr>
          <p:nvPr/>
        </p:nvGrpSpPr>
        <p:grpSpPr bwMode="auto">
          <a:xfrm>
            <a:off x="2819400" y="5105400"/>
            <a:ext cx="1447800" cy="838200"/>
            <a:chOff x="528" y="2448"/>
            <a:chExt cx="912" cy="528"/>
          </a:xfrm>
        </p:grpSpPr>
        <p:grpSp>
          <p:nvGrpSpPr>
            <p:cNvPr id="382993" name="Group 17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2994" name="Rectangle 18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5" name="Line 19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2996" name="Text Box 20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2997" name="Text Box 21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2998" name="Group 22"/>
          <p:cNvGrpSpPr>
            <a:grpSpLocks/>
          </p:cNvGrpSpPr>
          <p:nvPr/>
        </p:nvGrpSpPr>
        <p:grpSpPr bwMode="auto">
          <a:xfrm>
            <a:off x="5562600" y="3810000"/>
            <a:ext cx="1447800" cy="838200"/>
            <a:chOff x="528" y="2448"/>
            <a:chExt cx="912" cy="528"/>
          </a:xfrm>
        </p:grpSpPr>
        <p:grpSp>
          <p:nvGrpSpPr>
            <p:cNvPr id="382999" name="Group 23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3000" name="Rectangle 24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1" name="Line 25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3002" name="Text Box 26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3003" name="Text Box 27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83004" name="Freeform 28"/>
          <p:cNvSpPr>
            <a:spLocks/>
          </p:cNvSpPr>
          <p:nvPr/>
        </p:nvSpPr>
        <p:spPr bwMode="auto">
          <a:xfrm>
            <a:off x="3943350" y="3943350"/>
            <a:ext cx="1619250" cy="2117725"/>
          </a:xfrm>
          <a:custGeom>
            <a:avLst/>
            <a:gdLst>
              <a:gd name="T0" fmla="*/ 0 w 1020"/>
              <a:gd name="T1" fmla="*/ 1182 h 1334"/>
              <a:gd name="T2" fmla="*/ 168 w 1020"/>
              <a:gd name="T3" fmla="*/ 1332 h 1334"/>
              <a:gd name="T4" fmla="*/ 384 w 1020"/>
              <a:gd name="T5" fmla="*/ 1194 h 1334"/>
              <a:gd name="T6" fmla="*/ 516 w 1020"/>
              <a:gd name="T7" fmla="*/ 768 h 1334"/>
              <a:gd name="T8" fmla="*/ 624 w 1020"/>
              <a:gd name="T9" fmla="*/ 408 h 1334"/>
              <a:gd name="T10" fmla="*/ 1020 w 1020"/>
              <a:gd name="T11" fmla="*/ 0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0" h="1334">
                <a:moveTo>
                  <a:pt x="0" y="1182"/>
                </a:moveTo>
                <a:cubicBezTo>
                  <a:pt x="28" y="1207"/>
                  <a:pt x="104" y="1330"/>
                  <a:pt x="168" y="1332"/>
                </a:cubicBezTo>
                <a:cubicBezTo>
                  <a:pt x="232" y="1334"/>
                  <a:pt x="326" y="1288"/>
                  <a:pt x="384" y="1194"/>
                </a:cubicBezTo>
                <a:cubicBezTo>
                  <a:pt x="442" y="1100"/>
                  <a:pt x="476" y="899"/>
                  <a:pt x="516" y="768"/>
                </a:cubicBezTo>
                <a:cubicBezTo>
                  <a:pt x="556" y="637"/>
                  <a:pt x="540" y="536"/>
                  <a:pt x="624" y="408"/>
                </a:cubicBezTo>
                <a:cubicBezTo>
                  <a:pt x="708" y="280"/>
                  <a:pt x="938" y="85"/>
                  <a:pt x="102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005" name="Freeform 29"/>
          <p:cNvSpPr>
            <a:spLocks/>
          </p:cNvSpPr>
          <p:nvPr/>
        </p:nvSpPr>
        <p:spPr bwMode="auto">
          <a:xfrm>
            <a:off x="1752600" y="4648200"/>
            <a:ext cx="1054100" cy="539750"/>
          </a:xfrm>
          <a:custGeom>
            <a:avLst/>
            <a:gdLst>
              <a:gd name="T0" fmla="*/ 0 w 664"/>
              <a:gd name="T1" fmla="*/ 0 h 340"/>
              <a:gd name="T2" fmla="*/ 151 w 664"/>
              <a:gd name="T3" fmla="*/ 238 h 340"/>
              <a:gd name="T4" fmla="*/ 327 w 664"/>
              <a:gd name="T5" fmla="*/ 329 h 340"/>
              <a:gd name="T6" fmla="*/ 664 w 664"/>
              <a:gd name="T7" fmla="*/ 30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4" h="340">
                <a:moveTo>
                  <a:pt x="0" y="0"/>
                </a:moveTo>
                <a:cubicBezTo>
                  <a:pt x="25" y="40"/>
                  <a:pt x="96" y="183"/>
                  <a:pt x="151" y="238"/>
                </a:cubicBezTo>
                <a:cubicBezTo>
                  <a:pt x="206" y="293"/>
                  <a:pt x="242" y="318"/>
                  <a:pt x="327" y="329"/>
                </a:cubicBezTo>
                <a:cubicBezTo>
                  <a:pt x="412" y="340"/>
                  <a:pt x="594" y="307"/>
                  <a:pt x="664" y="30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3006" name="Group 30"/>
          <p:cNvGrpSpPr>
            <a:grpSpLocks/>
          </p:cNvGrpSpPr>
          <p:nvPr/>
        </p:nvGrpSpPr>
        <p:grpSpPr bwMode="auto">
          <a:xfrm>
            <a:off x="8305800" y="6248400"/>
            <a:ext cx="304800" cy="228600"/>
            <a:chOff x="461" y="3552"/>
            <a:chExt cx="192" cy="144"/>
          </a:xfrm>
        </p:grpSpPr>
        <p:sp>
          <p:nvSpPr>
            <p:cNvPr id="383007" name="Line 31"/>
            <p:cNvSpPr>
              <a:spLocks noChangeShapeType="1"/>
            </p:cNvSpPr>
            <p:nvPr/>
          </p:nvSpPr>
          <p:spPr bwMode="auto">
            <a:xfrm>
              <a:off x="461" y="35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008" name="Line 32"/>
            <p:cNvSpPr>
              <a:spLocks noChangeShapeType="1"/>
            </p:cNvSpPr>
            <p:nvPr/>
          </p:nvSpPr>
          <p:spPr bwMode="auto">
            <a:xfrm>
              <a:off x="485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009" name="Line 33"/>
            <p:cNvSpPr>
              <a:spLocks noChangeShapeType="1"/>
            </p:cNvSpPr>
            <p:nvPr/>
          </p:nvSpPr>
          <p:spPr bwMode="auto">
            <a:xfrm>
              <a:off x="508" y="3648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010" name="Line 34"/>
            <p:cNvSpPr>
              <a:spLocks noChangeShapeType="1"/>
            </p:cNvSpPr>
            <p:nvPr/>
          </p:nvSpPr>
          <p:spPr bwMode="auto">
            <a:xfrm>
              <a:off x="528" y="3696"/>
              <a:ext cx="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3011" name="Freeform 35"/>
          <p:cNvSpPr>
            <a:spLocks/>
          </p:cNvSpPr>
          <p:nvPr/>
        </p:nvSpPr>
        <p:spPr bwMode="auto">
          <a:xfrm>
            <a:off x="7953375" y="5543550"/>
            <a:ext cx="506413" cy="685800"/>
          </a:xfrm>
          <a:custGeom>
            <a:avLst/>
            <a:gdLst>
              <a:gd name="T0" fmla="*/ 0 w 319"/>
              <a:gd name="T1" fmla="*/ 0 h 432"/>
              <a:gd name="T2" fmla="*/ 144 w 319"/>
              <a:gd name="T3" fmla="*/ 54 h 432"/>
              <a:gd name="T4" fmla="*/ 252 w 319"/>
              <a:gd name="T5" fmla="*/ 198 h 432"/>
              <a:gd name="T6" fmla="*/ 319 w 319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" h="432">
                <a:moveTo>
                  <a:pt x="0" y="0"/>
                </a:moveTo>
                <a:cubicBezTo>
                  <a:pt x="25" y="9"/>
                  <a:pt x="102" y="21"/>
                  <a:pt x="144" y="54"/>
                </a:cubicBezTo>
                <a:cubicBezTo>
                  <a:pt x="186" y="87"/>
                  <a:pt x="223" y="135"/>
                  <a:pt x="252" y="198"/>
                </a:cubicBezTo>
                <a:cubicBezTo>
                  <a:pt x="281" y="261"/>
                  <a:pt x="305" y="383"/>
                  <a:pt x="319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012" name="Freeform 36"/>
          <p:cNvSpPr>
            <a:spLocks/>
          </p:cNvSpPr>
          <p:nvPr/>
        </p:nvSpPr>
        <p:spPr bwMode="auto">
          <a:xfrm rot="990640">
            <a:off x="3533549" y="1572835"/>
            <a:ext cx="1144807" cy="3525118"/>
          </a:xfrm>
          <a:custGeom>
            <a:avLst/>
            <a:gdLst>
              <a:gd name="T0" fmla="*/ 405 w 405"/>
              <a:gd name="T1" fmla="*/ 0 h 1986"/>
              <a:gd name="T2" fmla="*/ 339 w 405"/>
              <a:gd name="T3" fmla="*/ 498 h 1986"/>
              <a:gd name="T4" fmla="*/ 165 w 405"/>
              <a:gd name="T5" fmla="*/ 744 h 1986"/>
              <a:gd name="T6" fmla="*/ 9 w 405"/>
              <a:gd name="T7" fmla="*/ 1068 h 1986"/>
              <a:gd name="T8" fmla="*/ 219 w 405"/>
              <a:gd name="T9" fmla="*/ 1986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86">
                <a:moveTo>
                  <a:pt x="405" y="0"/>
                </a:moveTo>
                <a:cubicBezTo>
                  <a:pt x="394" y="83"/>
                  <a:pt x="379" y="374"/>
                  <a:pt x="339" y="498"/>
                </a:cubicBezTo>
                <a:cubicBezTo>
                  <a:pt x="299" y="622"/>
                  <a:pt x="220" y="649"/>
                  <a:pt x="165" y="744"/>
                </a:cubicBezTo>
                <a:cubicBezTo>
                  <a:pt x="110" y="839"/>
                  <a:pt x="0" y="861"/>
                  <a:pt x="9" y="1068"/>
                </a:cubicBezTo>
                <a:cubicBezTo>
                  <a:pt x="18" y="1275"/>
                  <a:pt x="184" y="1833"/>
                  <a:pt x="219" y="198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013" name="Freeform 37"/>
          <p:cNvSpPr>
            <a:spLocks/>
          </p:cNvSpPr>
          <p:nvPr/>
        </p:nvSpPr>
        <p:spPr bwMode="auto">
          <a:xfrm>
            <a:off x="7038975" y="4352925"/>
            <a:ext cx="512763" cy="504825"/>
          </a:xfrm>
          <a:custGeom>
            <a:avLst/>
            <a:gdLst>
              <a:gd name="T0" fmla="*/ 0 w 323"/>
              <a:gd name="T1" fmla="*/ 0 h 318"/>
              <a:gd name="T2" fmla="*/ 282 w 323"/>
              <a:gd name="T3" fmla="*/ 114 h 318"/>
              <a:gd name="T4" fmla="*/ 246 w 323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" h="318">
                <a:moveTo>
                  <a:pt x="0" y="0"/>
                </a:moveTo>
                <a:cubicBezTo>
                  <a:pt x="47" y="19"/>
                  <a:pt x="241" y="61"/>
                  <a:pt x="282" y="114"/>
                </a:cubicBezTo>
                <a:cubicBezTo>
                  <a:pt x="323" y="167"/>
                  <a:pt x="253" y="276"/>
                  <a:pt x="246" y="31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3014" name="Group 38"/>
          <p:cNvGrpSpPr>
            <a:grpSpLocks/>
          </p:cNvGrpSpPr>
          <p:nvPr/>
        </p:nvGrpSpPr>
        <p:grpSpPr bwMode="auto">
          <a:xfrm>
            <a:off x="3886200" y="3200400"/>
            <a:ext cx="1447800" cy="838200"/>
            <a:chOff x="528" y="2448"/>
            <a:chExt cx="912" cy="528"/>
          </a:xfrm>
        </p:grpSpPr>
        <p:grpSp>
          <p:nvGrpSpPr>
            <p:cNvPr id="383015" name="Group 39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3016" name="Rectangle 40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7" name="Line 41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3018" name="Text Box 42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3019" name="Text Box 43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83020" name="Freeform 44"/>
          <p:cNvSpPr>
            <a:spLocks/>
          </p:cNvSpPr>
          <p:nvPr/>
        </p:nvSpPr>
        <p:spPr bwMode="auto">
          <a:xfrm>
            <a:off x="5324475" y="1819275"/>
            <a:ext cx="2049463" cy="1400175"/>
          </a:xfrm>
          <a:custGeom>
            <a:avLst/>
            <a:gdLst>
              <a:gd name="T0" fmla="*/ 1212 w 1291"/>
              <a:gd name="T1" fmla="*/ 0 h 882"/>
              <a:gd name="T2" fmla="*/ 1266 w 1291"/>
              <a:gd name="T3" fmla="*/ 120 h 882"/>
              <a:gd name="T4" fmla="*/ 1062 w 1291"/>
              <a:gd name="T5" fmla="*/ 522 h 882"/>
              <a:gd name="T6" fmla="*/ 0 w 1291"/>
              <a:gd name="T7" fmla="*/ 882 h 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1" h="882">
                <a:moveTo>
                  <a:pt x="1212" y="0"/>
                </a:moveTo>
                <a:cubicBezTo>
                  <a:pt x="1221" y="21"/>
                  <a:pt x="1291" y="33"/>
                  <a:pt x="1266" y="120"/>
                </a:cubicBezTo>
                <a:cubicBezTo>
                  <a:pt x="1241" y="207"/>
                  <a:pt x="1273" y="395"/>
                  <a:pt x="1062" y="522"/>
                </a:cubicBezTo>
                <a:cubicBezTo>
                  <a:pt x="851" y="649"/>
                  <a:pt x="221" y="807"/>
                  <a:pt x="0" y="88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021" name="Freeform 45"/>
          <p:cNvSpPr>
            <a:spLocks/>
          </p:cNvSpPr>
          <p:nvPr/>
        </p:nvSpPr>
        <p:spPr bwMode="auto">
          <a:xfrm>
            <a:off x="4876800" y="3810000"/>
            <a:ext cx="695325" cy="590550"/>
          </a:xfrm>
          <a:custGeom>
            <a:avLst/>
            <a:gdLst>
              <a:gd name="T0" fmla="*/ 0 w 438"/>
              <a:gd name="T1" fmla="*/ 0 h 372"/>
              <a:gd name="T2" fmla="*/ 192 w 438"/>
              <a:gd name="T3" fmla="*/ 270 h 372"/>
              <a:gd name="T4" fmla="*/ 438 w 438"/>
              <a:gd name="T5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8" h="372">
                <a:moveTo>
                  <a:pt x="0" y="0"/>
                </a:moveTo>
                <a:cubicBezTo>
                  <a:pt x="32" y="45"/>
                  <a:pt x="119" y="208"/>
                  <a:pt x="192" y="270"/>
                </a:cubicBezTo>
                <a:cubicBezTo>
                  <a:pt x="265" y="332"/>
                  <a:pt x="387" y="351"/>
                  <a:pt x="438" y="372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022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127000"/>
            <a:ext cx="7772400" cy="5588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an Item to a List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</a:t>
            </a:r>
            <a:r>
              <a:rPr lang="en-US" sz="2000" b="1" dirty="0" err="1">
                <a:latin typeface="Courier New" pitchFamily="49" charset="0"/>
              </a:rPr>
              <a:t>addAfter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*p, 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*q){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q -&gt; next = p -&gt; next;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 -&gt; next = q;</a:t>
            </a:r>
            <a:b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return p;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385028" name="Group 4"/>
          <p:cNvGrpSpPr>
            <a:grpSpLocks/>
          </p:cNvGrpSpPr>
          <p:nvPr/>
        </p:nvGrpSpPr>
        <p:grpSpPr bwMode="auto">
          <a:xfrm>
            <a:off x="990600" y="4038600"/>
            <a:ext cx="1447800" cy="838200"/>
            <a:chOff x="528" y="2448"/>
            <a:chExt cx="912" cy="528"/>
          </a:xfrm>
        </p:grpSpPr>
        <p:grpSp>
          <p:nvGrpSpPr>
            <p:cNvPr id="385029" name="Group 5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5030" name="Rectangle 6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031" name="Line 7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5032" name="Text Box 8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5033" name="Text Box 9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5034" name="Group 10"/>
          <p:cNvGrpSpPr>
            <a:grpSpLocks/>
          </p:cNvGrpSpPr>
          <p:nvPr/>
        </p:nvGrpSpPr>
        <p:grpSpPr bwMode="auto">
          <a:xfrm>
            <a:off x="6629400" y="4876800"/>
            <a:ext cx="1447800" cy="838200"/>
            <a:chOff x="528" y="2448"/>
            <a:chExt cx="912" cy="528"/>
          </a:xfrm>
        </p:grpSpPr>
        <p:grpSp>
          <p:nvGrpSpPr>
            <p:cNvPr id="385035" name="Group 11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5036" name="Rectangle 12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037" name="Line 13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5038" name="Text Box 14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5039" name="Text Box 15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5040" name="Group 16"/>
          <p:cNvGrpSpPr>
            <a:grpSpLocks/>
          </p:cNvGrpSpPr>
          <p:nvPr/>
        </p:nvGrpSpPr>
        <p:grpSpPr bwMode="auto">
          <a:xfrm>
            <a:off x="2819400" y="5105400"/>
            <a:ext cx="1447800" cy="838200"/>
            <a:chOff x="528" y="2448"/>
            <a:chExt cx="912" cy="528"/>
          </a:xfrm>
        </p:grpSpPr>
        <p:grpSp>
          <p:nvGrpSpPr>
            <p:cNvPr id="385041" name="Group 17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5042" name="Rectangle 18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043" name="Line 19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5044" name="Text Box 20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5045" name="Text Box 21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5046" name="Group 22"/>
          <p:cNvGrpSpPr>
            <a:grpSpLocks/>
          </p:cNvGrpSpPr>
          <p:nvPr/>
        </p:nvGrpSpPr>
        <p:grpSpPr bwMode="auto">
          <a:xfrm>
            <a:off x="5562600" y="3810000"/>
            <a:ext cx="1447800" cy="838200"/>
            <a:chOff x="528" y="2448"/>
            <a:chExt cx="912" cy="528"/>
          </a:xfrm>
        </p:grpSpPr>
        <p:grpSp>
          <p:nvGrpSpPr>
            <p:cNvPr id="385047" name="Group 23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5048" name="Rectangle 24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049" name="Line 25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5050" name="Text Box 26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5051" name="Text Box 27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85052" name="Freeform 28"/>
          <p:cNvSpPr>
            <a:spLocks/>
          </p:cNvSpPr>
          <p:nvPr/>
        </p:nvSpPr>
        <p:spPr bwMode="auto">
          <a:xfrm>
            <a:off x="3632200" y="3438525"/>
            <a:ext cx="996950" cy="2295525"/>
          </a:xfrm>
          <a:custGeom>
            <a:avLst/>
            <a:gdLst>
              <a:gd name="T0" fmla="*/ 412 w 628"/>
              <a:gd name="T1" fmla="*/ 1446 h 1446"/>
              <a:gd name="T2" fmla="*/ 610 w 628"/>
              <a:gd name="T3" fmla="*/ 1272 h 1446"/>
              <a:gd name="T4" fmla="*/ 520 w 628"/>
              <a:gd name="T5" fmla="*/ 894 h 1446"/>
              <a:gd name="T6" fmla="*/ 178 w 628"/>
              <a:gd name="T7" fmla="*/ 594 h 1446"/>
              <a:gd name="T8" fmla="*/ 4 w 628"/>
              <a:gd name="T9" fmla="*/ 306 h 1446"/>
              <a:gd name="T10" fmla="*/ 154 w 628"/>
              <a:gd name="T11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8" h="1446">
                <a:moveTo>
                  <a:pt x="412" y="1446"/>
                </a:moveTo>
                <a:cubicBezTo>
                  <a:pt x="445" y="1417"/>
                  <a:pt x="592" y="1364"/>
                  <a:pt x="610" y="1272"/>
                </a:cubicBezTo>
                <a:cubicBezTo>
                  <a:pt x="628" y="1180"/>
                  <a:pt x="592" y="1007"/>
                  <a:pt x="520" y="894"/>
                </a:cubicBezTo>
                <a:cubicBezTo>
                  <a:pt x="448" y="781"/>
                  <a:pt x="264" y="692"/>
                  <a:pt x="178" y="594"/>
                </a:cubicBezTo>
                <a:cubicBezTo>
                  <a:pt x="92" y="496"/>
                  <a:pt x="8" y="405"/>
                  <a:pt x="4" y="306"/>
                </a:cubicBezTo>
                <a:cubicBezTo>
                  <a:pt x="0" y="207"/>
                  <a:pt x="123" y="64"/>
                  <a:pt x="154" y="0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85053" name="Freeform 29"/>
          <p:cNvSpPr>
            <a:spLocks/>
          </p:cNvSpPr>
          <p:nvPr/>
        </p:nvSpPr>
        <p:spPr bwMode="auto">
          <a:xfrm>
            <a:off x="1752600" y="4648200"/>
            <a:ext cx="1054100" cy="539750"/>
          </a:xfrm>
          <a:custGeom>
            <a:avLst/>
            <a:gdLst>
              <a:gd name="T0" fmla="*/ 0 w 664"/>
              <a:gd name="T1" fmla="*/ 0 h 340"/>
              <a:gd name="T2" fmla="*/ 151 w 664"/>
              <a:gd name="T3" fmla="*/ 238 h 340"/>
              <a:gd name="T4" fmla="*/ 327 w 664"/>
              <a:gd name="T5" fmla="*/ 329 h 340"/>
              <a:gd name="T6" fmla="*/ 664 w 664"/>
              <a:gd name="T7" fmla="*/ 30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4" h="340">
                <a:moveTo>
                  <a:pt x="0" y="0"/>
                </a:moveTo>
                <a:cubicBezTo>
                  <a:pt x="25" y="40"/>
                  <a:pt x="96" y="183"/>
                  <a:pt x="151" y="238"/>
                </a:cubicBezTo>
                <a:cubicBezTo>
                  <a:pt x="206" y="293"/>
                  <a:pt x="242" y="318"/>
                  <a:pt x="327" y="329"/>
                </a:cubicBezTo>
                <a:cubicBezTo>
                  <a:pt x="412" y="340"/>
                  <a:pt x="594" y="307"/>
                  <a:pt x="664" y="30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5054" name="Group 30"/>
          <p:cNvGrpSpPr>
            <a:grpSpLocks/>
          </p:cNvGrpSpPr>
          <p:nvPr/>
        </p:nvGrpSpPr>
        <p:grpSpPr bwMode="auto">
          <a:xfrm>
            <a:off x="8305800" y="6248400"/>
            <a:ext cx="304800" cy="228600"/>
            <a:chOff x="461" y="3552"/>
            <a:chExt cx="192" cy="144"/>
          </a:xfrm>
        </p:grpSpPr>
        <p:sp>
          <p:nvSpPr>
            <p:cNvPr id="385055" name="Line 31"/>
            <p:cNvSpPr>
              <a:spLocks noChangeShapeType="1"/>
            </p:cNvSpPr>
            <p:nvPr/>
          </p:nvSpPr>
          <p:spPr bwMode="auto">
            <a:xfrm>
              <a:off x="461" y="35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056" name="Line 32"/>
            <p:cNvSpPr>
              <a:spLocks noChangeShapeType="1"/>
            </p:cNvSpPr>
            <p:nvPr/>
          </p:nvSpPr>
          <p:spPr bwMode="auto">
            <a:xfrm>
              <a:off x="485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057" name="Line 33"/>
            <p:cNvSpPr>
              <a:spLocks noChangeShapeType="1"/>
            </p:cNvSpPr>
            <p:nvPr/>
          </p:nvSpPr>
          <p:spPr bwMode="auto">
            <a:xfrm>
              <a:off x="508" y="3648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058" name="Line 34"/>
            <p:cNvSpPr>
              <a:spLocks noChangeShapeType="1"/>
            </p:cNvSpPr>
            <p:nvPr/>
          </p:nvSpPr>
          <p:spPr bwMode="auto">
            <a:xfrm>
              <a:off x="528" y="3696"/>
              <a:ext cx="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5059" name="Freeform 35"/>
          <p:cNvSpPr>
            <a:spLocks/>
          </p:cNvSpPr>
          <p:nvPr/>
        </p:nvSpPr>
        <p:spPr bwMode="auto">
          <a:xfrm>
            <a:off x="7953375" y="5543550"/>
            <a:ext cx="506413" cy="685800"/>
          </a:xfrm>
          <a:custGeom>
            <a:avLst/>
            <a:gdLst>
              <a:gd name="T0" fmla="*/ 0 w 319"/>
              <a:gd name="T1" fmla="*/ 0 h 432"/>
              <a:gd name="T2" fmla="*/ 144 w 319"/>
              <a:gd name="T3" fmla="*/ 54 h 432"/>
              <a:gd name="T4" fmla="*/ 252 w 319"/>
              <a:gd name="T5" fmla="*/ 198 h 432"/>
              <a:gd name="T6" fmla="*/ 319 w 319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" h="432">
                <a:moveTo>
                  <a:pt x="0" y="0"/>
                </a:moveTo>
                <a:cubicBezTo>
                  <a:pt x="25" y="9"/>
                  <a:pt x="102" y="21"/>
                  <a:pt x="144" y="54"/>
                </a:cubicBezTo>
                <a:cubicBezTo>
                  <a:pt x="186" y="87"/>
                  <a:pt x="223" y="135"/>
                  <a:pt x="252" y="198"/>
                </a:cubicBezTo>
                <a:cubicBezTo>
                  <a:pt x="281" y="261"/>
                  <a:pt x="305" y="383"/>
                  <a:pt x="319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60" name="Freeform 36"/>
          <p:cNvSpPr>
            <a:spLocks/>
          </p:cNvSpPr>
          <p:nvPr/>
        </p:nvSpPr>
        <p:spPr bwMode="auto">
          <a:xfrm rot="1102995">
            <a:off x="3364169" y="1518253"/>
            <a:ext cx="1308285" cy="3712382"/>
          </a:xfrm>
          <a:custGeom>
            <a:avLst/>
            <a:gdLst>
              <a:gd name="T0" fmla="*/ 405 w 405"/>
              <a:gd name="T1" fmla="*/ 0 h 1986"/>
              <a:gd name="T2" fmla="*/ 339 w 405"/>
              <a:gd name="T3" fmla="*/ 498 h 1986"/>
              <a:gd name="T4" fmla="*/ 165 w 405"/>
              <a:gd name="T5" fmla="*/ 744 h 1986"/>
              <a:gd name="T6" fmla="*/ 9 w 405"/>
              <a:gd name="T7" fmla="*/ 1068 h 1986"/>
              <a:gd name="T8" fmla="*/ 219 w 405"/>
              <a:gd name="T9" fmla="*/ 1986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86">
                <a:moveTo>
                  <a:pt x="405" y="0"/>
                </a:moveTo>
                <a:cubicBezTo>
                  <a:pt x="394" y="83"/>
                  <a:pt x="379" y="374"/>
                  <a:pt x="339" y="498"/>
                </a:cubicBezTo>
                <a:cubicBezTo>
                  <a:pt x="299" y="622"/>
                  <a:pt x="220" y="649"/>
                  <a:pt x="165" y="744"/>
                </a:cubicBezTo>
                <a:cubicBezTo>
                  <a:pt x="110" y="839"/>
                  <a:pt x="0" y="861"/>
                  <a:pt x="9" y="1068"/>
                </a:cubicBezTo>
                <a:cubicBezTo>
                  <a:pt x="18" y="1275"/>
                  <a:pt x="184" y="1833"/>
                  <a:pt x="219" y="198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61" name="Freeform 37"/>
          <p:cNvSpPr>
            <a:spLocks/>
          </p:cNvSpPr>
          <p:nvPr/>
        </p:nvSpPr>
        <p:spPr bwMode="auto">
          <a:xfrm>
            <a:off x="7038975" y="4352925"/>
            <a:ext cx="512763" cy="504825"/>
          </a:xfrm>
          <a:custGeom>
            <a:avLst/>
            <a:gdLst>
              <a:gd name="T0" fmla="*/ 0 w 323"/>
              <a:gd name="T1" fmla="*/ 0 h 318"/>
              <a:gd name="T2" fmla="*/ 282 w 323"/>
              <a:gd name="T3" fmla="*/ 114 h 318"/>
              <a:gd name="T4" fmla="*/ 246 w 323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" h="318">
                <a:moveTo>
                  <a:pt x="0" y="0"/>
                </a:moveTo>
                <a:cubicBezTo>
                  <a:pt x="47" y="19"/>
                  <a:pt x="241" y="61"/>
                  <a:pt x="282" y="114"/>
                </a:cubicBezTo>
                <a:cubicBezTo>
                  <a:pt x="323" y="167"/>
                  <a:pt x="253" y="276"/>
                  <a:pt x="246" y="31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5062" name="Group 38"/>
          <p:cNvGrpSpPr>
            <a:grpSpLocks/>
          </p:cNvGrpSpPr>
          <p:nvPr/>
        </p:nvGrpSpPr>
        <p:grpSpPr bwMode="auto">
          <a:xfrm>
            <a:off x="3886200" y="3336925"/>
            <a:ext cx="1447800" cy="838200"/>
            <a:chOff x="528" y="2448"/>
            <a:chExt cx="912" cy="528"/>
          </a:xfrm>
        </p:grpSpPr>
        <p:grpSp>
          <p:nvGrpSpPr>
            <p:cNvPr id="385063" name="Group 39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5064" name="Rectangle 40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065" name="Line 41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5066" name="Text Box 42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5067" name="Text Box 43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85068" name="Freeform 44"/>
          <p:cNvSpPr>
            <a:spLocks/>
          </p:cNvSpPr>
          <p:nvPr/>
        </p:nvSpPr>
        <p:spPr bwMode="auto">
          <a:xfrm>
            <a:off x="5324475" y="1819275"/>
            <a:ext cx="2049463" cy="1400175"/>
          </a:xfrm>
          <a:custGeom>
            <a:avLst/>
            <a:gdLst>
              <a:gd name="T0" fmla="*/ 1212 w 1291"/>
              <a:gd name="T1" fmla="*/ 0 h 882"/>
              <a:gd name="T2" fmla="*/ 1266 w 1291"/>
              <a:gd name="T3" fmla="*/ 120 h 882"/>
              <a:gd name="T4" fmla="*/ 1062 w 1291"/>
              <a:gd name="T5" fmla="*/ 522 h 882"/>
              <a:gd name="T6" fmla="*/ 0 w 1291"/>
              <a:gd name="T7" fmla="*/ 882 h 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1" h="882">
                <a:moveTo>
                  <a:pt x="1212" y="0"/>
                </a:moveTo>
                <a:cubicBezTo>
                  <a:pt x="1221" y="21"/>
                  <a:pt x="1291" y="33"/>
                  <a:pt x="1266" y="120"/>
                </a:cubicBezTo>
                <a:cubicBezTo>
                  <a:pt x="1241" y="207"/>
                  <a:pt x="1273" y="395"/>
                  <a:pt x="1062" y="522"/>
                </a:cubicBezTo>
                <a:cubicBezTo>
                  <a:pt x="851" y="649"/>
                  <a:pt x="221" y="807"/>
                  <a:pt x="0" y="88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69" name="Freeform 45"/>
          <p:cNvSpPr>
            <a:spLocks/>
          </p:cNvSpPr>
          <p:nvPr/>
        </p:nvSpPr>
        <p:spPr bwMode="auto">
          <a:xfrm>
            <a:off x="4876800" y="3810000"/>
            <a:ext cx="695325" cy="590550"/>
          </a:xfrm>
          <a:custGeom>
            <a:avLst/>
            <a:gdLst>
              <a:gd name="T0" fmla="*/ 0 w 438"/>
              <a:gd name="T1" fmla="*/ 0 h 372"/>
              <a:gd name="T2" fmla="*/ 192 w 438"/>
              <a:gd name="T3" fmla="*/ 270 h 372"/>
              <a:gd name="T4" fmla="*/ 438 w 438"/>
              <a:gd name="T5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8" h="372">
                <a:moveTo>
                  <a:pt x="0" y="0"/>
                </a:moveTo>
                <a:cubicBezTo>
                  <a:pt x="32" y="45"/>
                  <a:pt x="119" y="208"/>
                  <a:pt x="192" y="270"/>
                </a:cubicBezTo>
                <a:cubicBezTo>
                  <a:pt x="265" y="332"/>
                  <a:pt x="387" y="351"/>
                  <a:pt x="438" y="372"/>
                </a:cubicBezTo>
              </a:path>
            </a:pathLst>
          </a:custGeom>
          <a:noFill/>
          <a:ln w="22225" cap="flat" cmpd="sng">
            <a:solidFill>
              <a:schemeClr val="folHlink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070" name="Text Box 46"/>
          <p:cNvSpPr txBox="1">
            <a:spLocks noChangeArrowheads="1"/>
          </p:cNvSpPr>
          <p:nvPr/>
        </p:nvSpPr>
        <p:spPr bwMode="auto">
          <a:xfrm>
            <a:off x="4267200" y="762000"/>
            <a:ext cx="4727575" cy="7112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Question: What should we  do if we cannot</a:t>
            </a:r>
            <a:br>
              <a:rPr lang="en-US" sz="2000" dirty="0"/>
            </a:br>
            <a:r>
              <a:rPr lang="en-US" sz="2000" dirty="0"/>
              <a:t>guarantee that </a:t>
            </a:r>
            <a:r>
              <a:rPr lang="en-US" sz="2000" i="1" dirty="0"/>
              <a:t>p</a:t>
            </a:r>
            <a:r>
              <a:rPr lang="en-US" sz="2000" dirty="0"/>
              <a:t> and </a:t>
            </a:r>
            <a:r>
              <a:rPr lang="en-US" sz="2000" i="1" dirty="0"/>
              <a:t>q</a:t>
            </a:r>
            <a:r>
              <a:rPr lang="en-US" sz="2000" dirty="0"/>
              <a:t> are non-NULL?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32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7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an Item to a List (continued)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</a:t>
            </a:r>
            <a:r>
              <a:rPr lang="en-US" sz="2000" b="1" dirty="0" err="1">
                <a:latin typeface="Courier New" pitchFamily="49" charset="0"/>
              </a:rPr>
              <a:t>addAfter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*p, 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*q){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if (p &amp;&amp; q) {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	q -&gt; next = p -&gt; next;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	p -&gt; next = q;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return 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387076" name="Group 4"/>
          <p:cNvGrpSpPr>
            <a:grpSpLocks/>
          </p:cNvGrpSpPr>
          <p:nvPr/>
        </p:nvGrpSpPr>
        <p:grpSpPr bwMode="auto">
          <a:xfrm>
            <a:off x="990600" y="4038600"/>
            <a:ext cx="1447800" cy="838200"/>
            <a:chOff x="528" y="2448"/>
            <a:chExt cx="912" cy="528"/>
          </a:xfrm>
        </p:grpSpPr>
        <p:grpSp>
          <p:nvGrpSpPr>
            <p:cNvPr id="387077" name="Group 5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7078" name="Rectangle 6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079" name="Line 7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7080" name="Text Box 8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7081" name="Text Box 9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7082" name="Group 10"/>
          <p:cNvGrpSpPr>
            <a:grpSpLocks/>
          </p:cNvGrpSpPr>
          <p:nvPr/>
        </p:nvGrpSpPr>
        <p:grpSpPr bwMode="auto">
          <a:xfrm>
            <a:off x="6629400" y="4876800"/>
            <a:ext cx="1447800" cy="838200"/>
            <a:chOff x="528" y="2448"/>
            <a:chExt cx="912" cy="528"/>
          </a:xfrm>
        </p:grpSpPr>
        <p:grpSp>
          <p:nvGrpSpPr>
            <p:cNvPr id="387083" name="Group 11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7084" name="Rectangle 12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085" name="Line 13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7086" name="Text Box 14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7087" name="Text Box 15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2819400" y="5105400"/>
            <a:ext cx="1447800" cy="838200"/>
            <a:chOff x="528" y="2448"/>
            <a:chExt cx="912" cy="528"/>
          </a:xfrm>
        </p:grpSpPr>
        <p:grpSp>
          <p:nvGrpSpPr>
            <p:cNvPr id="387089" name="Group 17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7090" name="Rectangle 18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091" name="Line 19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7092" name="Text Box 20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7093" name="Text Box 21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7094" name="Group 22"/>
          <p:cNvGrpSpPr>
            <a:grpSpLocks/>
          </p:cNvGrpSpPr>
          <p:nvPr/>
        </p:nvGrpSpPr>
        <p:grpSpPr bwMode="auto">
          <a:xfrm>
            <a:off x="5562600" y="3810000"/>
            <a:ext cx="1447800" cy="838200"/>
            <a:chOff x="528" y="2448"/>
            <a:chExt cx="912" cy="528"/>
          </a:xfrm>
        </p:grpSpPr>
        <p:grpSp>
          <p:nvGrpSpPr>
            <p:cNvPr id="387095" name="Group 23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7096" name="Rectangle 24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097" name="Line 25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7098" name="Text Box 26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7099" name="Text Box 27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87100" name="Freeform 28"/>
          <p:cNvSpPr>
            <a:spLocks/>
          </p:cNvSpPr>
          <p:nvPr/>
        </p:nvSpPr>
        <p:spPr bwMode="auto">
          <a:xfrm>
            <a:off x="3632200" y="3438525"/>
            <a:ext cx="996950" cy="2295525"/>
          </a:xfrm>
          <a:custGeom>
            <a:avLst/>
            <a:gdLst>
              <a:gd name="T0" fmla="*/ 412 w 628"/>
              <a:gd name="T1" fmla="*/ 1446 h 1446"/>
              <a:gd name="T2" fmla="*/ 610 w 628"/>
              <a:gd name="T3" fmla="*/ 1272 h 1446"/>
              <a:gd name="T4" fmla="*/ 520 w 628"/>
              <a:gd name="T5" fmla="*/ 894 h 1446"/>
              <a:gd name="T6" fmla="*/ 178 w 628"/>
              <a:gd name="T7" fmla="*/ 594 h 1446"/>
              <a:gd name="T8" fmla="*/ 4 w 628"/>
              <a:gd name="T9" fmla="*/ 306 h 1446"/>
              <a:gd name="T10" fmla="*/ 154 w 628"/>
              <a:gd name="T11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8" h="1446">
                <a:moveTo>
                  <a:pt x="412" y="1446"/>
                </a:moveTo>
                <a:cubicBezTo>
                  <a:pt x="445" y="1417"/>
                  <a:pt x="592" y="1364"/>
                  <a:pt x="610" y="1272"/>
                </a:cubicBezTo>
                <a:cubicBezTo>
                  <a:pt x="628" y="1180"/>
                  <a:pt x="592" y="1007"/>
                  <a:pt x="520" y="894"/>
                </a:cubicBezTo>
                <a:cubicBezTo>
                  <a:pt x="448" y="781"/>
                  <a:pt x="264" y="692"/>
                  <a:pt x="178" y="594"/>
                </a:cubicBezTo>
                <a:cubicBezTo>
                  <a:pt x="92" y="496"/>
                  <a:pt x="8" y="405"/>
                  <a:pt x="4" y="306"/>
                </a:cubicBezTo>
                <a:cubicBezTo>
                  <a:pt x="0" y="207"/>
                  <a:pt x="123" y="64"/>
                  <a:pt x="154" y="0"/>
                </a:cubicBezTo>
              </a:path>
            </a:pathLst>
          </a:custGeom>
          <a:noFill/>
          <a:ln w="22225" cap="flat" cmpd="sng">
            <a:solidFill>
              <a:schemeClr val="folHlink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1" name="Freeform 29"/>
          <p:cNvSpPr>
            <a:spLocks/>
          </p:cNvSpPr>
          <p:nvPr/>
        </p:nvSpPr>
        <p:spPr bwMode="auto">
          <a:xfrm>
            <a:off x="1752600" y="4648200"/>
            <a:ext cx="1054100" cy="539750"/>
          </a:xfrm>
          <a:custGeom>
            <a:avLst/>
            <a:gdLst>
              <a:gd name="T0" fmla="*/ 0 w 664"/>
              <a:gd name="T1" fmla="*/ 0 h 340"/>
              <a:gd name="T2" fmla="*/ 151 w 664"/>
              <a:gd name="T3" fmla="*/ 238 h 340"/>
              <a:gd name="T4" fmla="*/ 327 w 664"/>
              <a:gd name="T5" fmla="*/ 329 h 340"/>
              <a:gd name="T6" fmla="*/ 664 w 664"/>
              <a:gd name="T7" fmla="*/ 30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4" h="340">
                <a:moveTo>
                  <a:pt x="0" y="0"/>
                </a:moveTo>
                <a:cubicBezTo>
                  <a:pt x="25" y="40"/>
                  <a:pt x="96" y="183"/>
                  <a:pt x="151" y="238"/>
                </a:cubicBezTo>
                <a:cubicBezTo>
                  <a:pt x="206" y="293"/>
                  <a:pt x="242" y="318"/>
                  <a:pt x="327" y="329"/>
                </a:cubicBezTo>
                <a:cubicBezTo>
                  <a:pt x="412" y="340"/>
                  <a:pt x="594" y="307"/>
                  <a:pt x="664" y="30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7102" name="Group 30"/>
          <p:cNvGrpSpPr>
            <a:grpSpLocks/>
          </p:cNvGrpSpPr>
          <p:nvPr/>
        </p:nvGrpSpPr>
        <p:grpSpPr bwMode="auto">
          <a:xfrm>
            <a:off x="8305800" y="6248400"/>
            <a:ext cx="304800" cy="228600"/>
            <a:chOff x="461" y="3552"/>
            <a:chExt cx="192" cy="144"/>
          </a:xfrm>
        </p:grpSpPr>
        <p:sp>
          <p:nvSpPr>
            <p:cNvPr id="387103" name="Line 31"/>
            <p:cNvSpPr>
              <a:spLocks noChangeShapeType="1"/>
            </p:cNvSpPr>
            <p:nvPr/>
          </p:nvSpPr>
          <p:spPr bwMode="auto">
            <a:xfrm>
              <a:off x="461" y="35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104" name="Line 32"/>
            <p:cNvSpPr>
              <a:spLocks noChangeShapeType="1"/>
            </p:cNvSpPr>
            <p:nvPr/>
          </p:nvSpPr>
          <p:spPr bwMode="auto">
            <a:xfrm>
              <a:off x="485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105" name="Line 33"/>
            <p:cNvSpPr>
              <a:spLocks noChangeShapeType="1"/>
            </p:cNvSpPr>
            <p:nvPr/>
          </p:nvSpPr>
          <p:spPr bwMode="auto">
            <a:xfrm>
              <a:off x="508" y="3648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106" name="Line 34"/>
            <p:cNvSpPr>
              <a:spLocks noChangeShapeType="1"/>
            </p:cNvSpPr>
            <p:nvPr/>
          </p:nvSpPr>
          <p:spPr bwMode="auto">
            <a:xfrm>
              <a:off x="528" y="3696"/>
              <a:ext cx="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107" name="Freeform 35"/>
          <p:cNvSpPr>
            <a:spLocks/>
          </p:cNvSpPr>
          <p:nvPr/>
        </p:nvSpPr>
        <p:spPr bwMode="auto">
          <a:xfrm>
            <a:off x="7953375" y="5543550"/>
            <a:ext cx="506413" cy="685800"/>
          </a:xfrm>
          <a:custGeom>
            <a:avLst/>
            <a:gdLst>
              <a:gd name="T0" fmla="*/ 0 w 319"/>
              <a:gd name="T1" fmla="*/ 0 h 432"/>
              <a:gd name="T2" fmla="*/ 144 w 319"/>
              <a:gd name="T3" fmla="*/ 54 h 432"/>
              <a:gd name="T4" fmla="*/ 252 w 319"/>
              <a:gd name="T5" fmla="*/ 198 h 432"/>
              <a:gd name="T6" fmla="*/ 319 w 319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" h="432">
                <a:moveTo>
                  <a:pt x="0" y="0"/>
                </a:moveTo>
                <a:cubicBezTo>
                  <a:pt x="25" y="9"/>
                  <a:pt x="102" y="21"/>
                  <a:pt x="144" y="54"/>
                </a:cubicBezTo>
                <a:cubicBezTo>
                  <a:pt x="186" y="87"/>
                  <a:pt x="223" y="135"/>
                  <a:pt x="252" y="198"/>
                </a:cubicBezTo>
                <a:cubicBezTo>
                  <a:pt x="281" y="261"/>
                  <a:pt x="305" y="383"/>
                  <a:pt x="319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8" name="Freeform 36"/>
          <p:cNvSpPr>
            <a:spLocks/>
          </p:cNvSpPr>
          <p:nvPr/>
        </p:nvSpPr>
        <p:spPr bwMode="auto">
          <a:xfrm rot="750948">
            <a:off x="3465014" y="1626339"/>
            <a:ext cx="1389271" cy="3568698"/>
          </a:xfrm>
          <a:custGeom>
            <a:avLst/>
            <a:gdLst>
              <a:gd name="T0" fmla="*/ 405 w 405"/>
              <a:gd name="T1" fmla="*/ 0 h 1986"/>
              <a:gd name="T2" fmla="*/ 339 w 405"/>
              <a:gd name="T3" fmla="*/ 498 h 1986"/>
              <a:gd name="T4" fmla="*/ 165 w 405"/>
              <a:gd name="T5" fmla="*/ 744 h 1986"/>
              <a:gd name="T6" fmla="*/ 9 w 405"/>
              <a:gd name="T7" fmla="*/ 1068 h 1986"/>
              <a:gd name="T8" fmla="*/ 219 w 405"/>
              <a:gd name="T9" fmla="*/ 1986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86">
                <a:moveTo>
                  <a:pt x="405" y="0"/>
                </a:moveTo>
                <a:cubicBezTo>
                  <a:pt x="394" y="83"/>
                  <a:pt x="379" y="374"/>
                  <a:pt x="339" y="498"/>
                </a:cubicBezTo>
                <a:cubicBezTo>
                  <a:pt x="299" y="622"/>
                  <a:pt x="220" y="649"/>
                  <a:pt x="165" y="744"/>
                </a:cubicBezTo>
                <a:cubicBezTo>
                  <a:pt x="110" y="839"/>
                  <a:pt x="0" y="861"/>
                  <a:pt x="9" y="1068"/>
                </a:cubicBezTo>
                <a:cubicBezTo>
                  <a:pt x="18" y="1275"/>
                  <a:pt x="184" y="1833"/>
                  <a:pt x="219" y="198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9" name="Freeform 37"/>
          <p:cNvSpPr>
            <a:spLocks/>
          </p:cNvSpPr>
          <p:nvPr/>
        </p:nvSpPr>
        <p:spPr bwMode="auto">
          <a:xfrm>
            <a:off x="7038975" y="4352925"/>
            <a:ext cx="512763" cy="504825"/>
          </a:xfrm>
          <a:custGeom>
            <a:avLst/>
            <a:gdLst>
              <a:gd name="T0" fmla="*/ 0 w 323"/>
              <a:gd name="T1" fmla="*/ 0 h 318"/>
              <a:gd name="T2" fmla="*/ 282 w 323"/>
              <a:gd name="T3" fmla="*/ 114 h 318"/>
              <a:gd name="T4" fmla="*/ 246 w 323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" h="318">
                <a:moveTo>
                  <a:pt x="0" y="0"/>
                </a:moveTo>
                <a:cubicBezTo>
                  <a:pt x="47" y="19"/>
                  <a:pt x="241" y="61"/>
                  <a:pt x="282" y="114"/>
                </a:cubicBezTo>
                <a:cubicBezTo>
                  <a:pt x="323" y="167"/>
                  <a:pt x="253" y="276"/>
                  <a:pt x="246" y="31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7110" name="Group 38"/>
          <p:cNvGrpSpPr>
            <a:grpSpLocks/>
          </p:cNvGrpSpPr>
          <p:nvPr/>
        </p:nvGrpSpPr>
        <p:grpSpPr bwMode="auto">
          <a:xfrm>
            <a:off x="3886200" y="3200400"/>
            <a:ext cx="1447800" cy="838200"/>
            <a:chOff x="528" y="2448"/>
            <a:chExt cx="912" cy="528"/>
          </a:xfrm>
        </p:grpSpPr>
        <p:grpSp>
          <p:nvGrpSpPr>
            <p:cNvPr id="387111" name="Group 39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7112" name="Rectangle 40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113" name="Line 41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7114" name="Text Box 42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7115" name="Text Box 43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87116" name="Freeform 44"/>
          <p:cNvSpPr>
            <a:spLocks/>
          </p:cNvSpPr>
          <p:nvPr/>
        </p:nvSpPr>
        <p:spPr bwMode="auto">
          <a:xfrm>
            <a:off x="5324475" y="1819275"/>
            <a:ext cx="2049463" cy="1400175"/>
          </a:xfrm>
          <a:custGeom>
            <a:avLst/>
            <a:gdLst>
              <a:gd name="T0" fmla="*/ 1212 w 1291"/>
              <a:gd name="T1" fmla="*/ 0 h 882"/>
              <a:gd name="T2" fmla="*/ 1266 w 1291"/>
              <a:gd name="T3" fmla="*/ 120 h 882"/>
              <a:gd name="T4" fmla="*/ 1062 w 1291"/>
              <a:gd name="T5" fmla="*/ 522 h 882"/>
              <a:gd name="T6" fmla="*/ 0 w 1291"/>
              <a:gd name="T7" fmla="*/ 882 h 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1" h="882">
                <a:moveTo>
                  <a:pt x="1212" y="0"/>
                </a:moveTo>
                <a:cubicBezTo>
                  <a:pt x="1221" y="21"/>
                  <a:pt x="1291" y="33"/>
                  <a:pt x="1266" y="120"/>
                </a:cubicBezTo>
                <a:cubicBezTo>
                  <a:pt x="1241" y="207"/>
                  <a:pt x="1273" y="395"/>
                  <a:pt x="1062" y="522"/>
                </a:cubicBezTo>
                <a:cubicBezTo>
                  <a:pt x="851" y="649"/>
                  <a:pt x="221" y="807"/>
                  <a:pt x="0" y="88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7" name="Freeform 45"/>
          <p:cNvSpPr>
            <a:spLocks/>
          </p:cNvSpPr>
          <p:nvPr/>
        </p:nvSpPr>
        <p:spPr bwMode="auto">
          <a:xfrm>
            <a:off x="4876800" y="3810000"/>
            <a:ext cx="695325" cy="590550"/>
          </a:xfrm>
          <a:custGeom>
            <a:avLst/>
            <a:gdLst>
              <a:gd name="T0" fmla="*/ 0 w 438"/>
              <a:gd name="T1" fmla="*/ 0 h 372"/>
              <a:gd name="T2" fmla="*/ 192 w 438"/>
              <a:gd name="T3" fmla="*/ 270 h 372"/>
              <a:gd name="T4" fmla="*/ 438 w 438"/>
              <a:gd name="T5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8" h="372">
                <a:moveTo>
                  <a:pt x="0" y="0"/>
                </a:moveTo>
                <a:cubicBezTo>
                  <a:pt x="32" y="45"/>
                  <a:pt x="119" y="208"/>
                  <a:pt x="192" y="270"/>
                </a:cubicBezTo>
                <a:cubicBezTo>
                  <a:pt x="265" y="332"/>
                  <a:pt x="387" y="351"/>
                  <a:pt x="438" y="372"/>
                </a:cubicBezTo>
              </a:path>
            </a:pathLst>
          </a:custGeom>
          <a:noFill/>
          <a:ln w="22225" cap="flat" cmpd="sng">
            <a:solidFill>
              <a:schemeClr val="folHlink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7118" name="Group 46"/>
          <p:cNvGrpSpPr>
            <a:grpSpLocks/>
          </p:cNvGrpSpPr>
          <p:nvPr/>
        </p:nvGrpSpPr>
        <p:grpSpPr bwMode="auto">
          <a:xfrm rot="20882092">
            <a:off x="2734619" y="1014538"/>
            <a:ext cx="3965576" cy="461963"/>
            <a:chOff x="3336" y="584"/>
            <a:chExt cx="2498" cy="291"/>
          </a:xfrm>
        </p:grpSpPr>
        <p:sp>
          <p:nvSpPr>
            <p:cNvPr id="387119" name="Line 47"/>
            <p:cNvSpPr>
              <a:spLocks noChangeShapeType="1"/>
            </p:cNvSpPr>
            <p:nvPr/>
          </p:nvSpPr>
          <p:spPr bwMode="auto">
            <a:xfrm flipH="1">
              <a:off x="3336" y="666"/>
              <a:ext cx="525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120" name="Text Box 48"/>
            <p:cNvSpPr txBox="1">
              <a:spLocks noChangeArrowheads="1"/>
            </p:cNvSpPr>
            <p:nvPr/>
          </p:nvSpPr>
          <p:spPr bwMode="auto">
            <a:xfrm>
              <a:off x="3803" y="584"/>
              <a:ext cx="2031" cy="233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marL="227013" indent="-227013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dirty="0"/>
                <a:t>Note: test for non-null </a:t>
              </a:r>
              <a:r>
                <a:rPr lang="en-US" i="1" dirty="0"/>
                <a:t>p </a:t>
              </a:r>
              <a:r>
                <a:rPr lang="en-US" dirty="0"/>
                <a:t>and</a:t>
              </a:r>
              <a:r>
                <a:rPr lang="en-US" i="1" dirty="0"/>
                <a:t> q</a:t>
              </a:r>
              <a:endParaRPr lang="en-US" dirty="0"/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37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Introduction to 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79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Once the data items are sorted, we can use a binary search and improve the search algorithm; however, insertion and deletion become time-consuming, especially with large arrays, because these operations require data movement. 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an array of fixed size, new items can be added only if there is room. Thus, there are limitations when  organizing data in an array.</a:t>
            </a:r>
          </a:p>
        </p:txBody>
      </p:sp>
    </p:spTree>
    <p:extLst>
      <p:ext uri="{BB962C8B-B14F-4D97-AF65-F5344CB8AC3E}">
        <p14:creationId xmlns:p14="http://schemas.microsoft.com/office/powerpoint/2010/main" val="4226904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52400"/>
            <a:ext cx="8191500" cy="53340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about Adding an Item </a:t>
            </a: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another Item?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9763" y="1165225"/>
            <a:ext cx="7772400" cy="22479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listItem</a:t>
            </a:r>
            <a:r>
              <a:rPr lang="en-US" sz="2400" b="1" dirty="0">
                <a:latin typeface="Courier New" pitchFamily="49" charset="0"/>
              </a:rPr>
              <a:t> *p;</a:t>
            </a:r>
          </a:p>
          <a:p>
            <a:r>
              <a:rPr lang="en-US" sz="2400" dirty="0"/>
              <a:t>Add an item </a:t>
            </a:r>
            <a:r>
              <a:rPr lang="en-US" sz="2400" i="1" dirty="0"/>
              <a:t>before</a:t>
            </a:r>
            <a:r>
              <a:rPr lang="en-US" sz="2400" dirty="0"/>
              <a:t> item pointed to by </a:t>
            </a:r>
            <a:r>
              <a:rPr lang="en-US" sz="2400" b="1" dirty="0">
                <a:latin typeface="Courier New" pitchFamily="49" charset="0"/>
              </a:rPr>
              <a:t>p</a:t>
            </a:r>
            <a:r>
              <a:rPr lang="en-US" sz="2400" dirty="0"/>
              <a:t> (</a:t>
            </a:r>
            <a:r>
              <a:rPr lang="en-US" sz="2400" b="1" dirty="0">
                <a:latin typeface="Courier New" pitchFamily="49" charset="0"/>
              </a:rPr>
              <a:t>p != NULL</a:t>
            </a:r>
            <a:r>
              <a:rPr lang="en-US" sz="2400" dirty="0"/>
              <a:t>)</a:t>
            </a:r>
          </a:p>
        </p:txBody>
      </p:sp>
      <p:sp>
        <p:nvSpPr>
          <p:cNvPr id="389124" name="Freeform 4"/>
          <p:cNvSpPr>
            <a:spLocks/>
          </p:cNvSpPr>
          <p:nvPr/>
        </p:nvSpPr>
        <p:spPr bwMode="auto">
          <a:xfrm>
            <a:off x="3943350" y="1524000"/>
            <a:ext cx="2266950" cy="2286000"/>
          </a:xfrm>
          <a:custGeom>
            <a:avLst/>
            <a:gdLst>
              <a:gd name="T0" fmla="*/ 0 w 1416"/>
              <a:gd name="T1" fmla="*/ 0 h 1176"/>
              <a:gd name="T2" fmla="*/ 678 w 1416"/>
              <a:gd name="T3" fmla="*/ 474 h 1176"/>
              <a:gd name="T4" fmla="*/ 1200 w 1416"/>
              <a:gd name="T5" fmla="*/ 930 h 1176"/>
              <a:gd name="T6" fmla="*/ 1416 w 1416"/>
              <a:gd name="T7" fmla="*/ 117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16" h="1176">
                <a:moveTo>
                  <a:pt x="0" y="0"/>
                </a:moveTo>
                <a:cubicBezTo>
                  <a:pt x="113" y="79"/>
                  <a:pt x="478" y="319"/>
                  <a:pt x="678" y="474"/>
                </a:cubicBezTo>
                <a:cubicBezTo>
                  <a:pt x="878" y="629"/>
                  <a:pt x="1077" y="813"/>
                  <a:pt x="1200" y="930"/>
                </a:cubicBezTo>
                <a:cubicBezTo>
                  <a:pt x="1323" y="1047"/>
                  <a:pt x="1371" y="1125"/>
                  <a:pt x="1416" y="117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125" name="Group 5"/>
          <p:cNvGrpSpPr>
            <a:grpSpLocks/>
          </p:cNvGrpSpPr>
          <p:nvPr/>
        </p:nvGrpSpPr>
        <p:grpSpPr bwMode="auto">
          <a:xfrm>
            <a:off x="990600" y="4038600"/>
            <a:ext cx="1447800" cy="838200"/>
            <a:chOff x="528" y="2448"/>
            <a:chExt cx="912" cy="528"/>
          </a:xfrm>
        </p:grpSpPr>
        <p:grpSp>
          <p:nvGrpSpPr>
            <p:cNvPr id="389126" name="Group 6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27" name="Rectangle 7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28" name="Line 8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29" name="Text Box 9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9130" name="Text Box 10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9131" name="Group 11"/>
          <p:cNvGrpSpPr>
            <a:grpSpLocks/>
          </p:cNvGrpSpPr>
          <p:nvPr/>
        </p:nvGrpSpPr>
        <p:grpSpPr bwMode="auto">
          <a:xfrm>
            <a:off x="6629400" y="4876800"/>
            <a:ext cx="1447800" cy="838200"/>
            <a:chOff x="528" y="2448"/>
            <a:chExt cx="912" cy="528"/>
          </a:xfrm>
        </p:grpSpPr>
        <p:grpSp>
          <p:nvGrpSpPr>
            <p:cNvPr id="389132" name="Group 12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33" name="Rectangle 13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34" name="Line 14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35" name="Text Box 15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9136" name="Text Box 16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9137" name="Group 17"/>
          <p:cNvGrpSpPr>
            <a:grpSpLocks/>
          </p:cNvGrpSpPr>
          <p:nvPr/>
        </p:nvGrpSpPr>
        <p:grpSpPr bwMode="auto">
          <a:xfrm>
            <a:off x="2819400" y="5105400"/>
            <a:ext cx="1447800" cy="838200"/>
            <a:chOff x="528" y="2448"/>
            <a:chExt cx="912" cy="528"/>
          </a:xfrm>
        </p:grpSpPr>
        <p:grpSp>
          <p:nvGrpSpPr>
            <p:cNvPr id="389138" name="Group 18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39" name="Rectangle 19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40" name="Line 20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9142" name="Text Box 22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9143" name="Group 23"/>
          <p:cNvGrpSpPr>
            <a:grpSpLocks/>
          </p:cNvGrpSpPr>
          <p:nvPr/>
        </p:nvGrpSpPr>
        <p:grpSpPr bwMode="auto">
          <a:xfrm>
            <a:off x="5562600" y="3810000"/>
            <a:ext cx="1447800" cy="838200"/>
            <a:chOff x="528" y="2448"/>
            <a:chExt cx="912" cy="528"/>
          </a:xfrm>
        </p:grpSpPr>
        <p:grpSp>
          <p:nvGrpSpPr>
            <p:cNvPr id="389144" name="Group 24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45" name="Rectangle 25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46" name="Line 26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47" name="Text Box 27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9148" name="Text Box 28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89149" name="Freeform 29"/>
          <p:cNvSpPr>
            <a:spLocks/>
          </p:cNvSpPr>
          <p:nvPr/>
        </p:nvSpPr>
        <p:spPr bwMode="auto">
          <a:xfrm>
            <a:off x="3943350" y="3943350"/>
            <a:ext cx="1619250" cy="2117725"/>
          </a:xfrm>
          <a:custGeom>
            <a:avLst/>
            <a:gdLst>
              <a:gd name="T0" fmla="*/ 0 w 1020"/>
              <a:gd name="T1" fmla="*/ 1182 h 1334"/>
              <a:gd name="T2" fmla="*/ 168 w 1020"/>
              <a:gd name="T3" fmla="*/ 1332 h 1334"/>
              <a:gd name="T4" fmla="*/ 384 w 1020"/>
              <a:gd name="T5" fmla="*/ 1194 h 1334"/>
              <a:gd name="T6" fmla="*/ 516 w 1020"/>
              <a:gd name="T7" fmla="*/ 768 h 1334"/>
              <a:gd name="T8" fmla="*/ 624 w 1020"/>
              <a:gd name="T9" fmla="*/ 408 h 1334"/>
              <a:gd name="T10" fmla="*/ 1020 w 1020"/>
              <a:gd name="T11" fmla="*/ 0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0" h="1334">
                <a:moveTo>
                  <a:pt x="0" y="1182"/>
                </a:moveTo>
                <a:cubicBezTo>
                  <a:pt x="28" y="1207"/>
                  <a:pt x="104" y="1330"/>
                  <a:pt x="168" y="1332"/>
                </a:cubicBezTo>
                <a:cubicBezTo>
                  <a:pt x="232" y="1334"/>
                  <a:pt x="326" y="1288"/>
                  <a:pt x="384" y="1194"/>
                </a:cubicBezTo>
                <a:cubicBezTo>
                  <a:pt x="442" y="1100"/>
                  <a:pt x="476" y="899"/>
                  <a:pt x="516" y="768"/>
                </a:cubicBezTo>
                <a:cubicBezTo>
                  <a:pt x="556" y="637"/>
                  <a:pt x="540" y="536"/>
                  <a:pt x="624" y="408"/>
                </a:cubicBezTo>
                <a:cubicBezTo>
                  <a:pt x="708" y="280"/>
                  <a:pt x="938" y="85"/>
                  <a:pt x="102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0" name="Freeform 30"/>
          <p:cNvSpPr>
            <a:spLocks/>
          </p:cNvSpPr>
          <p:nvPr/>
        </p:nvSpPr>
        <p:spPr bwMode="auto">
          <a:xfrm>
            <a:off x="1752600" y="4648200"/>
            <a:ext cx="1054100" cy="539750"/>
          </a:xfrm>
          <a:custGeom>
            <a:avLst/>
            <a:gdLst>
              <a:gd name="T0" fmla="*/ 0 w 664"/>
              <a:gd name="T1" fmla="*/ 0 h 340"/>
              <a:gd name="T2" fmla="*/ 151 w 664"/>
              <a:gd name="T3" fmla="*/ 238 h 340"/>
              <a:gd name="T4" fmla="*/ 327 w 664"/>
              <a:gd name="T5" fmla="*/ 329 h 340"/>
              <a:gd name="T6" fmla="*/ 664 w 664"/>
              <a:gd name="T7" fmla="*/ 30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4" h="340">
                <a:moveTo>
                  <a:pt x="0" y="0"/>
                </a:moveTo>
                <a:cubicBezTo>
                  <a:pt x="25" y="40"/>
                  <a:pt x="96" y="183"/>
                  <a:pt x="151" y="238"/>
                </a:cubicBezTo>
                <a:cubicBezTo>
                  <a:pt x="206" y="293"/>
                  <a:pt x="242" y="318"/>
                  <a:pt x="327" y="329"/>
                </a:cubicBezTo>
                <a:cubicBezTo>
                  <a:pt x="412" y="340"/>
                  <a:pt x="594" y="307"/>
                  <a:pt x="664" y="30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151" name="Group 31"/>
          <p:cNvGrpSpPr>
            <a:grpSpLocks/>
          </p:cNvGrpSpPr>
          <p:nvPr/>
        </p:nvGrpSpPr>
        <p:grpSpPr bwMode="auto">
          <a:xfrm>
            <a:off x="8305800" y="6248400"/>
            <a:ext cx="304800" cy="228600"/>
            <a:chOff x="461" y="3552"/>
            <a:chExt cx="192" cy="144"/>
          </a:xfrm>
        </p:grpSpPr>
        <p:sp>
          <p:nvSpPr>
            <p:cNvPr id="389152" name="Line 32"/>
            <p:cNvSpPr>
              <a:spLocks noChangeShapeType="1"/>
            </p:cNvSpPr>
            <p:nvPr/>
          </p:nvSpPr>
          <p:spPr bwMode="auto">
            <a:xfrm>
              <a:off x="461" y="35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53" name="Line 33"/>
            <p:cNvSpPr>
              <a:spLocks noChangeShapeType="1"/>
            </p:cNvSpPr>
            <p:nvPr/>
          </p:nvSpPr>
          <p:spPr bwMode="auto">
            <a:xfrm>
              <a:off x="485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54" name="Line 34"/>
            <p:cNvSpPr>
              <a:spLocks noChangeShapeType="1"/>
            </p:cNvSpPr>
            <p:nvPr/>
          </p:nvSpPr>
          <p:spPr bwMode="auto">
            <a:xfrm>
              <a:off x="508" y="3648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55" name="Line 35"/>
            <p:cNvSpPr>
              <a:spLocks noChangeShapeType="1"/>
            </p:cNvSpPr>
            <p:nvPr/>
          </p:nvSpPr>
          <p:spPr bwMode="auto">
            <a:xfrm>
              <a:off x="528" y="3696"/>
              <a:ext cx="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56" name="Freeform 36"/>
          <p:cNvSpPr>
            <a:spLocks/>
          </p:cNvSpPr>
          <p:nvPr/>
        </p:nvSpPr>
        <p:spPr bwMode="auto">
          <a:xfrm>
            <a:off x="7953375" y="5543550"/>
            <a:ext cx="506413" cy="685800"/>
          </a:xfrm>
          <a:custGeom>
            <a:avLst/>
            <a:gdLst>
              <a:gd name="T0" fmla="*/ 0 w 319"/>
              <a:gd name="T1" fmla="*/ 0 h 432"/>
              <a:gd name="T2" fmla="*/ 144 w 319"/>
              <a:gd name="T3" fmla="*/ 54 h 432"/>
              <a:gd name="T4" fmla="*/ 252 w 319"/>
              <a:gd name="T5" fmla="*/ 198 h 432"/>
              <a:gd name="T6" fmla="*/ 319 w 319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" h="432">
                <a:moveTo>
                  <a:pt x="0" y="0"/>
                </a:moveTo>
                <a:cubicBezTo>
                  <a:pt x="25" y="9"/>
                  <a:pt x="102" y="21"/>
                  <a:pt x="144" y="54"/>
                </a:cubicBezTo>
                <a:cubicBezTo>
                  <a:pt x="186" y="87"/>
                  <a:pt x="223" y="135"/>
                  <a:pt x="252" y="198"/>
                </a:cubicBezTo>
                <a:cubicBezTo>
                  <a:pt x="281" y="261"/>
                  <a:pt x="305" y="383"/>
                  <a:pt x="319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7" name="Freeform 37"/>
          <p:cNvSpPr>
            <a:spLocks/>
          </p:cNvSpPr>
          <p:nvPr/>
        </p:nvSpPr>
        <p:spPr bwMode="auto">
          <a:xfrm>
            <a:off x="7038975" y="4352925"/>
            <a:ext cx="512763" cy="504825"/>
          </a:xfrm>
          <a:custGeom>
            <a:avLst/>
            <a:gdLst>
              <a:gd name="T0" fmla="*/ 0 w 323"/>
              <a:gd name="T1" fmla="*/ 0 h 318"/>
              <a:gd name="T2" fmla="*/ 282 w 323"/>
              <a:gd name="T3" fmla="*/ 114 h 318"/>
              <a:gd name="T4" fmla="*/ 246 w 323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" h="318">
                <a:moveTo>
                  <a:pt x="0" y="0"/>
                </a:moveTo>
                <a:cubicBezTo>
                  <a:pt x="47" y="19"/>
                  <a:pt x="241" y="61"/>
                  <a:pt x="282" y="114"/>
                </a:cubicBezTo>
                <a:cubicBezTo>
                  <a:pt x="323" y="167"/>
                  <a:pt x="253" y="276"/>
                  <a:pt x="246" y="31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158" name="Group 38"/>
          <p:cNvGrpSpPr>
            <a:grpSpLocks/>
          </p:cNvGrpSpPr>
          <p:nvPr/>
        </p:nvGrpSpPr>
        <p:grpSpPr bwMode="auto">
          <a:xfrm>
            <a:off x="3810000" y="3048000"/>
            <a:ext cx="1447800" cy="838200"/>
            <a:chOff x="528" y="2448"/>
            <a:chExt cx="912" cy="528"/>
          </a:xfrm>
        </p:grpSpPr>
        <p:grpSp>
          <p:nvGrpSpPr>
            <p:cNvPr id="389159" name="Group 39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60" name="Rectangle 40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61" name="Line 41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62" name="Text Box 42"/>
            <p:cNvSpPr txBox="1">
              <a:spLocks noChangeArrowheads="1"/>
            </p:cNvSpPr>
            <p:nvPr/>
          </p:nvSpPr>
          <p:spPr bwMode="auto">
            <a:xfrm>
              <a:off x="528" y="2448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payload</a:t>
              </a:r>
            </a:p>
          </p:txBody>
        </p:sp>
        <p:sp>
          <p:nvSpPr>
            <p:cNvPr id="389163" name="Text Box 43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cxnSp>
        <p:nvCxnSpPr>
          <p:cNvPr id="47" name="Straight Connector 46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338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77939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about Adding an Item </a:t>
            </a: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another Item?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Answer: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search list from beginning to find previous item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new item after previous item</a:t>
            </a:r>
          </a:p>
          <a:p>
            <a:pPr lvl="3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33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Introduction to 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59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way to improve performance when there is a need to insert and/or delete items is to use a data structure that is not contiguous in memory, such as a linked list.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Linked Lists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4999"/>
          </a:xfrm>
        </p:spPr>
        <p:txBody>
          <a:bodyPr>
            <a:noAutofit/>
          </a:bodyPr>
          <a:lstStyle/>
          <a:p>
            <a:pPr marL="400050"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data structure in which each element is 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dynamically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allocated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in which elements point to each other to define a </a:t>
            </a: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linear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relationship.</a:t>
            </a:r>
          </a:p>
          <a:p>
            <a:pPr marL="400050"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elements are allocated separately and only when needed</a:t>
            </a:r>
          </a:p>
          <a:p>
            <a:pPr marL="400050"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elements  are </a:t>
            </a:r>
            <a:r>
              <a:rPr lang="en-US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usually the same type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(but not always)</a:t>
            </a:r>
          </a:p>
        </p:txBody>
      </p:sp>
    </p:spTree>
    <p:extLst>
      <p:ext uri="{BB962C8B-B14F-4D97-AF65-F5344CB8AC3E}">
        <p14:creationId xmlns:p14="http://schemas.microsoft.com/office/powerpoint/2010/main" val="1514288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22514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Dynamic memory allocation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4999"/>
          </a:xfrm>
        </p:spPr>
        <p:txBody>
          <a:bodyPr>
            <a:noAutofit/>
          </a:bodyPr>
          <a:lstStyle/>
          <a:p>
            <a:pPr marL="400050"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Programmer-initiated allocation from the heap</a:t>
            </a:r>
          </a:p>
          <a:p>
            <a:pPr marL="400050">
              <a:spcBef>
                <a:spcPts val="1200"/>
              </a:spcBef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C, three functions (from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stdlib.h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00100" lvl="1">
              <a:spcBef>
                <a:spcPts val="1200"/>
              </a:spcBef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malloc</a:t>
            </a:r>
          </a:p>
          <a:p>
            <a:pPr marL="800100" lvl="1">
              <a:spcBef>
                <a:spcPts val="1200"/>
              </a:spcBef>
            </a:pP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calloc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>
              <a:spcBef>
                <a:spcPts val="1200"/>
              </a:spcBef>
            </a:pP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realloc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59EB-DC88-484A-A0E3-2C9524C69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malloc()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FF41F-6006-B646-BEF0-BF7F31FC9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* malloc(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r>
              <a:rPr lang="en-US" dirty="0"/>
              <a:t>returns a void pointer to allocated memory (which can be assigned without a cast but you should cast the return type), or NULL</a:t>
            </a:r>
          </a:p>
          <a:p>
            <a:r>
              <a:rPr lang="en-US" dirty="0"/>
              <a:t>allocated block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(size)</a:t>
            </a:r>
            <a:r>
              <a:rPr lang="en-US" dirty="0"/>
              <a:t> number of bytes; size is the size of each item multiplied by the number of items</a:t>
            </a:r>
          </a:p>
          <a:p>
            <a:r>
              <a:rPr lang="en-US" dirty="0"/>
              <a:t>contents of allocated block are NOT initialized</a:t>
            </a:r>
          </a:p>
          <a:p>
            <a:r>
              <a:rPr lang="en-US" dirty="0"/>
              <a:t>(</a:t>
            </a:r>
            <a:r>
              <a:rPr lang="en-US" dirty="0" err="1"/>
              <a:t>size_t</a:t>
            </a:r>
            <a:r>
              <a:rPr lang="en-US" dirty="0"/>
              <a:t> is an unsigned integer)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2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59EB-DC88-484A-A0E3-2C9524C69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calloc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FF41F-6006-B646-BEF0-BF7F31FC9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single_item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number_of_items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/>
              <a:t>returns a void pointer to allocated memory (which can be assigned without a cast but you should cast the return type), or NULL</a:t>
            </a:r>
          </a:p>
          <a:p>
            <a:r>
              <a:rPr lang="en-US" dirty="0"/>
              <a:t>allocated block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single_item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number_of_items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bytes</a:t>
            </a:r>
          </a:p>
          <a:p>
            <a:r>
              <a:rPr lang="en-US" dirty="0"/>
              <a:t>contents of allocated block are initialized to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16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7ADE-7B52-D44E-92E0-1EB25B1A1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malloc() and </a:t>
            </a:r>
            <a:r>
              <a:rPr lang="en-US" dirty="0" err="1"/>
              <a:t>calloc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EA977-E952-8044-8B51-1322A024D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you should always check to see if returned value is NULL or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 p;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 =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*)malloc(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));	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if(p == NULL)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(“out of memory\n”);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exit(1);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5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12143</TotalTime>
  <Words>1465</Words>
  <Application>Microsoft Macintosh PowerPoint</Application>
  <PresentationFormat>On-screen Show (4:3)</PresentationFormat>
  <Paragraphs>242</Paragraphs>
  <Slides>31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Courier New</vt:lpstr>
      <vt:lpstr>Tahoma</vt:lpstr>
      <vt:lpstr>Times New Roman</vt:lpstr>
      <vt:lpstr>Office Theme</vt:lpstr>
      <vt:lpstr>PowerPoint Presentation</vt:lpstr>
      <vt:lpstr>Introduction to Linked Lists</vt:lpstr>
      <vt:lpstr>Introduction to Linked Lists</vt:lpstr>
      <vt:lpstr>Introduction to Linked Lists</vt:lpstr>
      <vt:lpstr>Linked Lists</vt:lpstr>
      <vt:lpstr>Dynamic memory allocation</vt:lpstr>
      <vt:lpstr>malloc()</vt:lpstr>
      <vt:lpstr>calloc()</vt:lpstr>
      <vt:lpstr>malloc() and calloc()</vt:lpstr>
      <vt:lpstr>realloc()</vt:lpstr>
      <vt:lpstr>deallocation</vt:lpstr>
      <vt:lpstr>Allocating arrays</vt:lpstr>
      <vt:lpstr>Allocating a structure</vt:lpstr>
      <vt:lpstr>Pointer problems</vt:lpstr>
      <vt:lpstr>Pointer problems</vt:lpstr>
      <vt:lpstr>Linked Lists</vt:lpstr>
      <vt:lpstr>Introduction to Linked Lists</vt:lpstr>
      <vt:lpstr>Comparing Arrays and Linked Lists</vt:lpstr>
      <vt:lpstr>Comparing Arrays and Linked Lists</vt:lpstr>
      <vt:lpstr>Comparing Arrays and Linked Lists</vt:lpstr>
      <vt:lpstr>Comparing Arrays and Linked Lists</vt:lpstr>
      <vt:lpstr>Comparing Arrays and Linked Lists</vt:lpstr>
      <vt:lpstr>Introduction to Linked Lists</vt:lpstr>
      <vt:lpstr>Singly Linked List </vt:lpstr>
      <vt:lpstr>Adding an Item to a List</vt:lpstr>
      <vt:lpstr>Adding an Item to a List</vt:lpstr>
      <vt:lpstr>Adding an Item to a List</vt:lpstr>
      <vt:lpstr>Adding an Item to a List</vt:lpstr>
      <vt:lpstr>Adding an Item to a List (continued)</vt:lpstr>
      <vt:lpstr>What about Adding an Item before another Item?</vt:lpstr>
      <vt:lpstr>What about Adding an Item before another Item?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M Lowe</dc:creator>
  <cp:lastModifiedBy>Microsoft Office User</cp:lastModifiedBy>
  <cp:revision>97</cp:revision>
  <cp:lastPrinted>2018-09-21T13:52:22Z</cp:lastPrinted>
  <dcterms:created xsi:type="dcterms:W3CDTF">2013-06-20T05:02:42Z</dcterms:created>
  <dcterms:modified xsi:type="dcterms:W3CDTF">2019-01-28T00:25:26Z</dcterms:modified>
</cp:coreProperties>
</file>