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6"/>
    <p:restoredTop sz="76599"/>
  </p:normalViewPr>
  <p:slideViewPr>
    <p:cSldViewPr snapToGrid="0" snapToObjects="1">
      <p:cViewPr varScale="1">
        <p:scale>
          <a:sx n="96" d="100"/>
          <a:sy n="96" d="100"/>
        </p:scale>
        <p:origin x="576"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5CEF87-4F34-274A-BECC-478D70319D0C}" type="datetimeFigureOut">
              <a:rPr lang="en-US" smtClean="0"/>
              <a:t>8/16/20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1564C7-0832-CE41-A9B4-FC770C14BA49}" type="slidenum">
              <a:rPr lang="en-US" smtClean="0"/>
              <a:t>‹#›</a:t>
            </a:fld>
            <a:endParaRPr lang="en-US"/>
          </a:p>
        </p:txBody>
      </p:sp>
    </p:spTree>
    <p:extLst>
      <p:ext uri="{BB962C8B-B14F-4D97-AF65-F5344CB8AC3E}">
        <p14:creationId xmlns:p14="http://schemas.microsoft.com/office/powerpoint/2010/main" val="1668055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Your “Programming in C” book explains </a:t>
            </a:r>
            <a:r>
              <a:rPr lang="en-US" sz="1200" kern="1200" dirty="0" err="1">
                <a:solidFill>
                  <a:schemeClr val="tx1"/>
                </a:solidFill>
                <a:effectLst/>
                <a:latin typeface="+mn-lt"/>
                <a:ea typeface="+mn-ea"/>
                <a:cs typeface="+mn-cs"/>
              </a:rPr>
              <a:t>makefiles</a:t>
            </a:r>
            <a:r>
              <a:rPr lang="en-US" sz="1200" kern="1200" dirty="0">
                <a:solidFill>
                  <a:schemeClr val="tx1"/>
                </a:solidFill>
                <a:effectLst/>
                <a:latin typeface="+mn-lt"/>
                <a:ea typeface="+mn-ea"/>
                <a:cs typeface="+mn-cs"/>
              </a:rPr>
              <a:t> on pages 341-342.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Real world programs usually consist of many files that are all compiled and linked together to form one executable.  If a programmer makes a change or fixes a bug in just one of those files, by typing   make  (or   make compile   if the target is named  compile) at the command prompt, only that file that was modified will be recompiled rather than recompiling every single file.  The  make  utility can tell which source files need to be compiled based on the modification times of the files.   If  make  finds that your source (.c) file is newer than the corresponding executable file (e.g., lab6) or object (.o) file (we’ll learn about these later), it automatically recompiles the source file to create a new executable or object file.</a:t>
            </a:r>
          </a:p>
          <a:p>
            <a:endParaRPr lang="en-US" dirty="0"/>
          </a:p>
        </p:txBody>
      </p:sp>
      <p:sp>
        <p:nvSpPr>
          <p:cNvPr id="4" name="Slide Number Placeholder 3"/>
          <p:cNvSpPr>
            <a:spLocks noGrp="1"/>
          </p:cNvSpPr>
          <p:nvPr>
            <p:ph type="sldNum" sz="quarter" idx="10"/>
          </p:nvPr>
        </p:nvSpPr>
        <p:spPr/>
        <p:txBody>
          <a:bodyPr/>
          <a:lstStyle/>
          <a:p>
            <a:fld id="{D41564C7-0832-CE41-A9B4-FC770C14BA49}" type="slidenum">
              <a:rPr lang="en-US" smtClean="0"/>
              <a:t>2</a:t>
            </a:fld>
            <a:endParaRPr lang="en-US"/>
          </a:p>
        </p:txBody>
      </p:sp>
    </p:spTree>
    <p:extLst>
      <p:ext uri="{BB962C8B-B14F-4D97-AF65-F5344CB8AC3E}">
        <p14:creationId xmlns:p14="http://schemas.microsoft.com/office/powerpoint/2010/main" val="1753932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D41564C7-0832-CE41-A9B4-FC770C14BA49}" type="slidenum">
              <a:rPr lang="en-US" smtClean="0"/>
              <a:t>5</a:t>
            </a:fld>
            <a:endParaRPr lang="en-US"/>
          </a:p>
        </p:txBody>
      </p:sp>
    </p:spTree>
    <p:extLst>
      <p:ext uri="{BB962C8B-B14F-4D97-AF65-F5344CB8AC3E}">
        <p14:creationId xmlns:p14="http://schemas.microsoft.com/office/powerpoint/2010/main" val="1586726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D41564C7-0832-CE41-A9B4-FC770C14BA49}" type="slidenum">
              <a:rPr lang="en-US" smtClean="0"/>
              <a:t>6</a:t>
            </a:fld>
            <a:endParaRPr lang="en-US"/>
          </a:p>
        </p:txBody>
      </p:sp>
    </p:spTree>
    <p:extLst>
      <p:ext uri="{BB962C8B-B14F-4D97-AF65-F5344CB8AC3E}">
        <p14:creationId xmlns:p14="http://schemas.microsoft.com/office/powerpoint/2010/main" val="1810071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D41564C7-0832-CE41-A9B4-FC770C14BA49}" type="slidenum">
              <a:rPr lang="en-US" smtClean="0"/>
              <a:t>7</a:t>
            </a:fld>
            <a:endParaRPr lang="en-US"/>
          </a:p>
        </p:txBody>
      </p:sp>
    </p:spTree>
    <p:extLst>
      <p:ext uri="{BB962C8B-B14F-4D97-AF65-F5344CB8AC3E}">
        <p14:creationId xmlns:p14="http://schemas.microsoft.com/office/powerpoint/2010/main" val="2185191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D41564C7-0832-CE41-A9B4-FC770C14BA49}" type="slidenum">
              <a:rPr lang="en-US" smtClean="0"/>
              <a:t>8</a:t>
            </a:fld>
            <a:endParaRPr lang="en-US"/>
          </a:p>
        </p:txBody>
      </p:sp>
    </p:spTree>
    <p:extLst>
      <p:ext uri="{BB962C8B-B14F-4D97-AF65-F5344CB8AC3E}">
        <p14:creationId xmlns:p14="http://schemas.microsoft.com/office/powerpoint/2010/main" val="626101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D41564C7-0832-CE41-A9B4-FC770C14BA49}" type="slidenum">
              <a:rPr lang="en-US" smtClean="0"/>
              <a:t>9</a:t>
            </a:fld>
            <a:endParaRPr lang="en-US"/>
          </a:p>
        </p:txBody>
      </p:sp>
    </p:spTree>
    <p:extLst>
      <p:ext uri="{BB962C8B-B14F-4D97-AF65-F5344CB8AC3E}">
        <p14:creationId xmlns:p14="http://schemas.microsoft.com/office/powerpoint/2010/main" val="309358360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157CC2-0FC8-4686-B024-99790E0F5162}" type="datetimeFigureOut">
              <a:rPr lang="en-US" smtClean="0"/>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8/16/20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8/16/20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8/16/20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8/16/20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8/16/20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8/16/20</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8/16/20</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8/16/20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Makefiles</a:t>
            </a:r>
            <a:endParaRPr lang="en-US" dirty="0"/>
          </a:p>
        </p:txBody>
      </p:sp>
    </p:spTree>
    <p:extLst>
      <p:ext uri="{BB962C8B-B14F-4D97-AF65-F5344CB8AC3E}">
        <p14:creationId xmlns:p14="http://schemas.microsoft.com/office/powerpoint/2010/main" val="1333722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a:t>
            </a:r>
            <a:r>
              <a:rPr lang="en-US" dirty="0" err="1"/>
              <a:t>makefile</a:t>
            </a:r>
            <a:r>
              <a:rPr lang="en-US" dirty="0"/>
              <a:t>?</a:t>
            </a:r>
          </a:p>
        </p:txBody>
      </p:sp>
      <p:sp>
        <p:nvSpPr>
          <p:cNvPr id="3" name="Content Placeholder 2"/>
          <p:cNvSpPr>
            <a:spLocks noGrp="1"/>
          </p:cNvSpPr>
          <p:nvPr>
            <p:ph idx="1"/>
          </p:nvPr>
        </p:nvSpPr>
        <p:spPr/>
        <p:txBody>
          <a:bodyPr/>
          <a:lstStyle/>
          <a:p>
            <a:r>
              <a:rPr lang="en-US" dirty="0"/>
              <a:t>A file that contains a list of files and their dependencies along with commands that you would otherwise type at the command prompt.</a:t>
            </a:r>
          </a:p>
          <a:p>
            <a:r>
              <a:rPr lang="en-US" dirty="0"/>
              <a:t>Type    </a:t>
            </a:r>
            <a:r>
              <a:rPr lang="en-US" dirty="0">
                <a:latin typeface="Courier New" charset="0"/>
                <a:ea typeface="Courier New" charset="0"/>
                <a:cs typeface="Courier New" charset="0"/>
              </a:rPr>
              <a:t>make</a:t>
            </a:r>
            <a:r>
              <a:rPr lang="en-US" dirty="0"/>
              <a:t>    at the command prompt and the system searches for a file called </a:t>
            </a:r>
            <a:r>
              <a:rPr lang="en-US" dirty="0" err="1"/>
              <a:t>makefile</a:t>
            </a:r>
            <a:r>
              <a:rPr lang="en-US" dirty="0"/>
              <a:t> or </a:t>
            </a:r>
            <a:r>
              <a:rPr lang="en-US" dirty="0" err="1"/>
              <a:t>Makefile</a:t>
            </a:r>
            <a:r>
              <a:rPr lang="en-US" dirty="0"/>
              <a:t>, and if found, the command for the first target in that file will be run.</a:t>
            </a:r>
          </a:p>
          <a:p>
            <a:r>
              <a:rPr lang="en-US" dirty="0"/>
              <a:t>A </a:t>
            </a:r>
            <a:r>
              <a:rPr lang="en-US" dirty="0" err="1"/>
              <a:t>makefile</a:t>
            </a:r>
            <a:r>
              <a:rPr lang="en-US" dirty="0"/>
              <a:t> can have more than one target.  If you wanted to execute other targets, you would have specify which one when you type make:    </a:t>
            </a:r>
            <a:r>
              <a:rPr lang="en-US" dirty="0">
                <a:latin typeface="Courier New" charset="0"/>
                <a:ea typeface="Courier New" charset="0"/>
                <a:cs typeface="Courier New" charset="0"/>
              </a:rPr>
              <a:t>make &lt;target&gt;</a:t>
            </a:r>
          </a:p>
        </p:txBody>
      </p:sp>
    </p:spTree>
    <p:extLst>
      <p:ext uri="{BB962C8B-B14F-4D97-AF65-F5344CB8AC3E}">
        <p14:creationId xmlns:p14="http://schemas.microsoft.com/office/powerpoint/2010/main" val="442220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3" name="Content Placeholder 2"/>
          <p:cNvSpPr>
            <a:spLocks noGrp="1"/>
          </p:cNvSpPr>
          <p:nvPr>
            <p:ph idx="1"/>
          </p:nvPr>
        </p:nvSpPr>
        <p:spPr>
          <a:xfrm>
            <a:off x="1069847" y="2121408"/>
            <a:ext cx="8355507" cy="1348623"/>
          </a:xfrm>
          <a:ln>
            <a:solidFill>
              <a:srgbClr val="FF9C00"/>
            </a:solidFill>
          </a:ln>
        </p:spPr>
        <p:txBody>
          <a:bodyPr/>
          <a:lstStyle/>
          <a:p>
            <a:pPr marL="0" indent="0">
              <a:buNone/>
            </a:pPr>
            <a:r>
              <a:rPr lang="en-US" dirty="0">
                <a:latin typeface="Courier New" charset="0"/>
                <a:ea typeface="Courier New" charset="0"/>
                <a:cs typeface="Courier New" charset="0"/>
              </a:rPr>
              <a:t>main: </a:t>
            </a:r>
            <a:r>
              <a:rPr lang="en-US" dirty="0" err="1">
                <a:latin typeface="Courier New" charset="0"/>
                <a:ea typeface="Courier New" charset="0"/>
                <a:cs typeface="Courier New" charset="0"/>
              </a:rPr>
              <a:t>main.c</a:t>
            </a:r>
            <a:endParaRPr lang="en-US" dirty="0">
              <a:latin typeface="Courier New" charset="0"/>
              <a:ea typeface="Courier New" charset="0"/>
              <a:cs typeface="Courier New" charset="0"/>
            </a:endParaRPr>
          </a:p>
          <a:p>
            <a:pPr marL="0" indent="0">
              <a:buNone/>
            </a:pPr>
            <a:r>
              <a:rPr lang="en-US" dirty="0">
                <a:latin typeface="Courier New" charset="0"/>
                <a:ea typeface="Courier New" charset="0"/>
                <a:cs typeface="Courier New" charset="0"/>
              </a:rPr>
              <a:t>	</a:t>
            </a:r>
            <a:r>
              <a:rPr lang="en-US" dirty="0" err="1">
                <a:latin typeface="Courier New" charset="0"/>
                <a:ea typeface="Courier New" charset="0"/>
                <a:cs typeface="Courier New" charset="0"/>
              </a:rPr>
              <a:t>gcc</a:t>
            </a:r>
            <a:r>
              <a:rPr lang="en-US" dirty="0">
                <a:latin typeface="Courier New" charset="0"/>
                <a:ea typeface="Courier New" charset="0"/>
                <a:cs typeface="Courier New" charset="0"/>
              </a:rPr>
              <a:t> </a:t>
            </a:r>
            <a:r>
              <a:rPr lang="mr-IN" dirty="0">
                <a:latin typeface="Courier New" charset="0"/>
                <a:ea typeface="Courier New" charset="0"/>
                <a:cs typeface="Courier New" charset="0"/>
              </a:rPr>
              <a:t>–</a:t>
            </a:r>
            <a:r>
              <a:rPr lang="en-US" dirty="0">
                <a:latin typeface="Courier New" charset="0"/>
                <a:ea typeface="Courier New" charset="0"/>
                <a:cs typeface="Courier New" charset="0"/>
              </a:rPr>
              <a:t>Wall -o main </a:t>
            </a:r>
            <a:r>
              <a:rPr lang="en-US" dirty="0" err="1">
                <a:latin typeface="Courier New" charset="0"/>
                <a:ea typeface="Courier New" charset="0"/>
                <a:cs typeface="Courier New" charset="0"/>
              </a:rPr>
              <a:t>main.c</a:t>
            </a:r>
            <a:r>
              <a:rPr lang="en-US" dirty="0">
                <a:latin typeface="Courier New" charset="0"/>
                <a:ea typeface="Courier New" charset="0"/>
                <a:cs typeface="Courier New" charset="0"/>
              </a:rPr>
              <a:t> </a:t>
            </a:r>
          </a:p>
          <a:p>
            <a:pPr marL="0" indent="0">
              <a:buNone/>
            </a:pPr>
            <a:endParaRPr lang="en-US" dirty="0">
              <a:latin typeface="Courier New" charset="0"/>
              <a:ea typeface="Courier New" charset="0"/>
              <a:cs typeface="Courier New" charset="0"/>
            </a:endParaRPr>
          </a:p>
        </p:txBody>
      </p:sp>
      <p:sp>
        <p:nvSpPr>
          <p:cNvPr id="4" name="TextBox 3"/>
          <p:cNvSpPr txBox="1"/>
          <p:nvPr/>
        </p:nvSpPr>
        <p:spPr>
          <a:xfrm>
            <a:off x="1069848" y="3704491"/>
            <a:ext cx="10058400" cy="1015663"/>
          </a:xfrm>
          <a:prstGeom prst="rect">
            <a:avLst/>
          </a:prstGeom>
          <a:noFill/>
        </p:spPr>
        <p:txBody>
          <a:bodyPr wrap="square" rtlCol="0">
            <a:spAutoFit/>
          </a:bodyPr>
          <a:lstStyle/>
          <a:p>
            <a:r>
              <a:rPr lang="en-US" sz="2000" dirty="0"/>
              <a:t>The above shows a very simple </a:t>
            </a:r>
            <a:r>
              <a:rPr lang="en-US" sz="2000" dirty="0" err="1"/>
              <a:t>makefile</a:t>
            </a:r>
            <a:r>
              <a:rPr lang="en-US" sz="2000" dirty="0"/>
              <a:t> for lab.  If these two lines were put into a file called  </a:t>
            </a:r>
            <a:r>
              <a:rPr lang="en-US" sz="2000" dirty="0" err="1">
                <a:latin typeface="Courier New" charset="0"/>
                <a:ea typeface="Courier New" charset="0"/>
                <a:cs typeface="Courier New" charset="0"/>
              </a:rPr>
              <a:t>makefile</a:t>
            </a:r>
            <a:r>
              <a:rPr lang="en-US" sz="2000" dirty="0"/>
              <a:t> (or  </a:t>
            </a:r>
            <a:r>
              <a:rPr lang="en-US" sz="2000" dirty="0" err="1">
                <a:latin typeface="Courier New" charset="0"/>
                <a:ea typeface="Courier New" charset="0"/>
                <a:cs typeface="Courier New" charset="0"/>
              </a:rPr>
              <a:t>Makefile</a:t>
            </a:r>
            <a:r>
              <a:rPr lang="en-US" sz="2000" dirty="0"/>
              <a:t>), then whenever you would need to compile </a:t>
            </a:r>
            <a:r>
              <a:rPr lang="en-US" sz="2000" dirty="0" err="1"/>
              <a:t>main.c</a:t>
            </a:r>
            <a:r>
              <a:rPr lang="en-US" sz="2000" dirty="0"/>
              <a:t>, you would simply just type:    </a:t>
            </a:r>
            <a:r>
              <a:rPr lang="en-US" sz="2000" dirty="0">
                <a:latin typeface="Courier New" charset="0"/>
                <a:ea typeface="Courier New" charset="0"/>
                <a:cs typeface="Courier New" charset="0"/>
              </a:rPr>
              <a:t>make</a:t>
            </a:r>
          </a:p>
        </p:txBody>
      </p:sp>
    </p:spTree>
    <p:extLst>
      <p:ext uri="{BB962C8B-B14F-4D97-AF65-F5344CB8AC3E}">
        <p14:creationId xmlns:p14="http://schemas.microsoft.com/office/powerpoint/2010/main" val="1452079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pic>
        <p:nvPicPr>
          <p:cNvPr id="30" name="Picture 29">
            <a:extLst>
              <a:ext uri="{FF2B5EF4-FFF2-40B4-BE49-F238E27FC236}">
                <a16:creationId xmlns:a16="http://schemas.microsoft.com/office/drawing/2014/main" id="{933A73EA-5BB3-F74E-8B41-AA04A0ED68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588" y="2093976"/>
            <a:ext cx="10612824" cy="3940313"/>
          </a:xfrm>
          <a:prstGeom prst="rect">
            <a:avLst/>
          </a:prstGeom>
        </p:spPr>
      </p:pic>
    </p:spTree>
    <p:extLst>
      <p:ext uri="{BB962C8B-B14F-4D97-AF65-F5344CB8AC3E}">
        <p14:creationId xmlns:p14="http://schemas.microsoft.com/office/powerpoint/2010/main" val="1897631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a:t>
            </a:r>
          </a:p>
        </p:txBody>
      </p:sp>
      <p:sp>
        <p:nvSpPr>
          <p:cNvPr id="3" name="Content Placeholder 2"/>
          <p:cNvSpPr>
            <a:spLocks noGrp="1"/>
          </p:cNvSpPr>
          <p:nvPr>
            <p:ph idx="1"/>
          </p:nvPr>
        </p:nvSpPr>
        <p:spPr>
          <a:xfrm>
            <a:off x="1069848" y="1758461"/>
            <a:ext cx="8333232" cy="4829907"/>
          </a:xfrm>
          <a:ln>
            <a:solidFill>
              <a:srgbClr val="FF9C00"/>
            </a:solidFill>
          </a:ln>
        </p:spPr>
        <p:txBody>
          <a:bodyPr>
            <a:normAutofit/>
          </a:bodyPr>
          <a:lstStyle/>
          <a:p>
            <a:pPr marL="0" indent="0">
              <a:buNone/>
            </a:pPr>
            <a:r>
              <a:rPr lang="en-US" sz="2200" dirty="0">
                <a:latin typeface="Courier New" charset="0"/>
                <a:ea typeface="Courier New" charset="0"/>
                <a:cs typeface="Courier New" charset="0"/>
              </a:rPr>
              <a:t>main: </a:t>
            </a:r>
            <a:r>
              <a:rPr lang="en-US" sz="2200" dirty="0" err="1">
                <a:latin typeface="Courier New" charset="0"/>
                <a:ea typeface="Courier New" charset="0"/>
                <a:cs typeface="Courier New" charset="0"/>
              </a:rPr>
              <a:t>main.o</a:t>
            </a:r>
            <a:endParaRPr lang="en-US" sz="2200" dirty="0">
              <a:latin typeface="Courier New" charset="0"/>
              <a:ea typeface="Courier New" charset="0"/>
              <a:cs typeface="Courier New" charset="0"/>
            </a:endParaRPr>
          </a:p>
          <a:p>
            <a:pPr marL="0" indent="0">
              <a:buNone/>
            </a:pPr>
            <a:r>
              <a:rPr lang="en-US" sz="2200" dirty="0">
                <a:latin typeface="Courier New" charset="0"/>
                <a:ea typeface="Courier New" charset="0"/>
                <a:cs typeface="Courier New" charset="0"/>
              </a:rPr>
              <a:t>	</a:t>
            </a:r>
            <a:r>
              <a:rPr lang="en-US" sz="2200" dirty="0" err="1">
                <a:latin typeface="Courier New" charset="0"/>
                <a:ea typeface="Courier New" charset="0"/>
                <a:cs typeface="Courier New" charset="0"/>
              </a:rPr>
              <a:t>gcc</a:t>
            </a:r>
            <a:r>
              <a:rPr lang="en-US" sz="2200" dirty="0">
                <a:latin typeface="Courier New" charset="0"/>
                <a:ea typeface="Courier New" charset="0"/>
                <a:cs typeface="Courier New" charset="0"/>
              </a:rPr>
              <a:t> </a:t>
            </a:r>
            <a:r>
              <a:rPr lang="mr-IN" sz="2200" dirty="0">
                <a:latin typeface="Courier New" charset="0"/>
                <a:ea typeface="Courier New" charset="0"/>
                <a:cs typeface="Courier New" charset="0"/>
              </a:rPr>
              <a:t>–</a:t>
            </a:r>
            <a:r>
              <a:rPr lang="en-US" sz="2200" dirty="0">
                <a:latin typeface="Courier New" charset="0"/>
                <a:ea typeface="Courier New" charset="0"/>
                <a:cs typeface="Courier New" charset="0"/>
              </a:rPr>
              <a:t>Wall -o main </a:t>
            </a:r>
            <a:r>
              <a:rPr lang="en-US" sz="2200" dirty="0" err="1">
                <a:latin typeface="Courier New" charset="0"/>
                <a:ea typeface="Courier New" charset="0"/>
                <a:cs typeface="Courier New" charset="0"/>
              </a:rPr>
              <a:t>main.c</a:t>
            </a:r>
            <a:r>
              <a:rPr lang="en-US" sz="2200" dirty="0">
                <a:latin typeface="Courier New" charset="0"/>
                <a:ea typeface="Courier New" charset="0"/>
                <a:cs typeface="Courier New" charset="0"/>
              </a:rPr>
              <a:t> </a:t>
            </a:r>
          </a:p>
          <a:p>
            <a:pPr marL="0" indent="0">
              <a:buNone/>
            </a:pPr>
            <a:endParaRPr lang="en-US" sz="2200" dirty="0">
              <a:latin typeface="Courier New" charset="0"/>
              <a:ea typeface="Courier New" charset="0"/>
              <a:cs typeface="Courier New" charset="0"/>
            </a:endParaRPr>
          </a:p>
          <a:p>
            <a:pPr marL="0" indent="0">
              <a:buNone/>
            </a:pPr>
            <a:r>
              <a:rPr lang="en-US" sz="2200" dirty="0">
                <a:latin typeface="Courier New" charset="0"/>
                <a:ea typeface="Courier New" charset="0"/>
                <a:cs typeface="Courier New" charset="0"/>
              </a:rPr>
              <a:t>clean:</a:t>
            </a:r>
          </a:p>
          <a:p>
            <a:pPr marL="0" indent="0">
              <a:buNone/>
            </a:pPr>
            <a:r>
              <a:rPr lang="en-US" sz="2200" dirty="0">
                <a:latin typeface="Courier New" charset="0"/>
                <a:ea typeface="Courier New" charset="0"/>
                <a:cs typeface="Courier New" charset="0"/>
              </a:rPr>
              <a:t>	rm –f *.o</a:t>
            </a:r>
          </a:p>
          <a:p>
            <a:pPr marL="0" indent="0">
              <a:buNone/>
            </a:pPr>
            <a:r>
              <a:rPr lang="en-US" sz="2200" dirty="0">
                <a:latin typeface="Courier New" charset="0"/>
                <a:ea typeface="Courier New" charset="0"/>
                <a:cs typeface="Courier New" charset="0"/>
              </a:rPr>
              <a:t>	rm –f main</a:t>
            </a:r>
          </a:p>
          <a:p>
            <a:pPr marL="0" indent="0">
              <a:buNone/>
            </a:pPr>
            <a:endParaRPr lang="en-US" sz="2200" dirty="0">
              <a:latin typeface="Courier New" charset="0"/>
              <a:ea typeface="Courier New" charset="0"/>
              <a:cs typeface="Courier New" charset="0"/>
            </a:endParaRPr>
          </a:p>
        </p:txBody>
      </p:sp>
    </p:spTree>
    <p:extLst>
      <p:ext uri="{BB962C8B-B14F-4D97-AF65-F5344CB8AC3E}">
        <p14:creationId xmlns:p14="http://schemas.microsoft.com/office/powerpoint/2010/main" val="1996864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a:t>
            </a:r>
          </a:p>
        </p:txBody>
      </p:sp>
      <p:sp>
        <p:nvSpPr>
          <p:cNvPr id="3" name="Content Placeholder 2"/>
          <p:cNvSpPr>
            <a:spLocks noGrp="1"/>
          </p:cNvSpPr>
          <p:nvPr>
            <p:ph idx="1"/>
          </p:nvPr>
        </p:nvSpPr>
        <p:spPr>
          <a:xfrm>
            <a:off x="1069848" y="1758461"/>
            <a:ext cx="8333232" cy="4829907"/>
          </a:xfrm>
          <a:ln>
            <a:solidFill>
              <a:srgbClr val="FF9C00"/>
            </a:solidFill>
          </a:ln>
        </p:spPr>
        <p:txBody>
          <a:bodyPr>
            <a:normAutofit/>
          </a:bodyPr>
          <a:lstStyle/>
          <a:p>
            <a:pPr marL="0" indent="0">
              <a:buNone/>
            </a:pPr>
            <a:r>
              <a:rPr lang="en-US" sz="2200" dirty="0">
                <a:latin typeface="Courier New" charset="0"/>
                <a:ea typeface="Courier New" charset="0"/>
                <a:cs typeface="Courier New" charset="0"/>
              </a:rPr>
              <a:t>CC = </a:t>
            </a:r>
            <a:r>
              <a:rPr lang="en-US" sz="2200" dirty="0" err="1">
                <a:latin typeface="Courier New" charset="0"/>
                <a:ea typeface="Courier New" charset="0"/>
                <a:cs typeface="Courier New" charset="0"/>
              </a:rPr>
              <a:t>gcc</a:t>
            </a:r>
            <a:endParaRPr lang="en-US" sz="2200" dirty="0">
              <a:latin typeface="Courier New" charset="0"/>
              <a:ea typeface="Courier New" charset="0"/>
              <a:cs typeface="Courier New" charset="0"/>
            </a:endParaRPr>
          </a:p>
          <a:p>
            <a:pPr marL="0" indent="0">
              <a:buNone/>
            </a:pPr>
            <a:r>
              <a:rPr lang="en-US" sz="2200" dirty="0">
                <a:latin typeface="Courier New" charset="0"/>
                <a:ea typeface="Courier New" charset="0"/>
                <a:cs typeface="Courier New" charset="0"/>
              </a:rPr>
              <a:t>CFLAGS = -g -Wall</a:t>
            </a:r>
          </a:p>
          <a:p>
            <a:pPr marL="0" indent="0">
              <a:buNone/>
            </a:pPr>
            <a:endParaRPr lang="en-US" sz="2200" dirty="0">
              <a:latin typeface="Courier New" charset="0"/>
              <a:ea typeface="Courier New" charset="0"/>
              <a:cs typeface="Courier New" charset="0"/>
            </a:endParaRPr>
          </a:p>
          <a:p>
            <a:pPr marL="0" indent="0">
              <a:buNone/>
            </a:pPr>
            <a:r>
              <a:rPr lang="en-US" sz="2200" dirty="0">
                <a:latin typeface="Courier New" charset="0"/>
                <a:ea typeface="Courier New" charset="0"/>
                <a:cs typeface="Courier New" charset="0"/>
              </a:rPr>
              <a:t>main: </a:t>
            </a:r>
            <a:r>
              <a:rPr lang="en-US" sz="2200" dirty="0" err="1">
                <a:latin typeface="Courier New" charset="0"/>
                <a:ea typeface="Courier New" charset="0"/>
                <a:cs typeface="Courier New" charset="0"/>
              </a:rPr>
              <a:t>main.o</a:t>
            </a:r>
            <a:endParaRPr lang="en-US" sz="2200" dirty="0">
              <a:latin typeface="Courier New" charset="0"/>
              <a:ea typeface="Courier New" charset="0"/>
              <a:cs typeface="Courier New" charset="0"/>
            </a:endParaRPr>
          </a:p>
          <a:p>
            <a:pPr marL="0" indent="0">
              <a:buNone/>
            </a:pPr>
            <a:r>
              <a:rPr lang="en-US" sz="2200" dirty="0">
                <a:latin typeface="Courier New" charset="0"/>
                <a:ea typeface="Courier New" charset="0"/>
                <a:cs typeface="Courier New" charset="0"/>
              </a:rPr>
              <a:t>	$(CC) </a:t>
            </a:r>
            <a:r>
              <a:rPr lang="pl-PL" sz="2200" dirty="0">
                <a:latin typeface="Courier New" charset="0"/>
                <a:ea typeface="Courier New" charset="0"/>
                <a:cs typeface="Courier New" charset="0"/>
              </a:rPr>
              <a:t>$(CFLAGS)</a:t>
            </a:r>
            <a:r>
              <a:rPr lang="en-US" sz="2200" dirty="0">
                <a:latin typeface="Courier New" charset="0"/>
                <a:ea typeface="Courier New" charset="0"/>
                <a:cs typeface="Courier New" charset="0"/>
              </a:rPr>
              <a:t> -o main </a:t>
            </a:r>
            <a:r>
              <a:rPr lang="en-US" sz="2200" dirty="0" err="1">
                <a:latin typeface="Courier New" charset="0"/>
                <a:ea typeface="Courier New" charset="0"/>
                <a:cs typeface="Courier New" charset="0"/>
              </a:rPr>
              <a:t>main.c</a:t>
            </a:r>
            <a:r>
              <a:rPr lang="en-US" sz="2200" dirty="0">
                <a:latin typeface="Courier New" charset="0"/>
                <a:ea typeface="Courier New" charset="0"/>
                <a:cs typeface="Courier New" charset="0"/>
              </a:rPr>
              <a:t> </a:t>
            </a:r>
          </a:p>
          <a:p>
            <a:pPr marL="0" indent="0">
              <a:buNone/>
            </a:pPr>
            <a:endParaRPr lang="en-US" sz="2200" dirty="0">
              <a:latin typeface="Courier New" charset="0"/>
              <a:ea typeface="Courier New" charset="0"/>
              <a:cs typeface="Courier New" charset="0"/>
            </a:endParaRPr>
          </a:p>
          <a:p>
            <a:pPr marL="0" indent="0">
              <a:buNone/>
            </a:pPr>
            <a:r>
              <a:rPr lang="en-US" sz="2200" dirty="0">
                <a:latin typeface="Courier New" charset="0"/>
                <a:ea typeface="Courier New" charset="0"/>
                <a:cs typeface="Courier New" charset="0"/>
              </a:rPr>
              <a:t>clean:</a:t>
            </a:r>
          </a:p>
          <a:p>
            <a:pPr marL="0" indent="0">
              <a:buNone/>
            </a:pPr>
            <a:r>
              <a:rPr lang="en-US" sz="2200" dirty="0">
                <a:latin typeface="Courier New" charset="0"/>
                <a:ea typeface="Courier New" charset="0"/>
                <a:cs typeface="Courier New" charset="0"/>
              </a:rPr>
              <a:t>	rm –f *.o</a:t>
            </a:r>
          </a:p>
          <a:p>
            <a:pPr marL="0" indent="0">
              <a:buNone/>
            </a:pPr>
            <a:r>
              <a:rPr lang="en-US" sz="2200" dirty="0">
                <a:latin typeface="Courier New" charset="0"/>
                <a:ea typeface="Courier New" charset="0"/>
                <a:cs typeface="Courier New" charset="0"/>
              </a:rPr>
              <a:t>	rm –f main</a:t>
            </a:r>
          </a:p>
          <a:p>
            <a:pPr marL="0" indent="0">
              <a:buNone/>
            </a:pPr>
            <a:endParaRPr lang="en-US" sz="2200" dirty="0">
              <a:latin typeface="Courier New" charset="0"/>
              <a:ea typeface="Courier New" charset="0"/>
              <a:cs typeface="Courier New" charset="0"/>
            </a:endParaRPr>
          </a:p>
        </p:txBody>
      </p:sp>
    </p:spTree>
    <p:extLst>
      <p:ext uri="{BB962C8B-B14F-4D97-AF65-F5344CB8AC3E}">
        <p14:creationId xmlns:p14="http://schemas.microsoft.com/office/powerpoint/2010/main" val="4068723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a:t>
            </a:r>
          </a:p>
        </p:txBody>
      </p:sp>
      <p:sp>
        <p:nvSpPr>
          <p:cNvPr id="3" name="Content Placeholder 2"/>
          <p:cNvSpPr>
            <a:spLocks noGrp="1"/>
          </p:cNvSpPr>
          <p:nvPr>
            <p:ph idx="1"/>
          </p:nvPr>
        </p:nvSpPr>
        <p:spPr>
          <a:xfrm>
            <a:off x="1069848" y="1758461"/>
            <a:ext cx="8333232" cy="4829907"/>
          </a:xfrm>
          <a:ln>
            <a:solidFill>
              <a:srgbClr val="FF9C00"/>
            </a:solidFill>
          </a:ln>
        </p:spPr>
        <p:txBody>
          <a:bodyPr>
            <a:normAutofit/>
          </a:bodyPr>
          <a:lstStyle/>
          <a:p>
            <a:pPr marL="0" indent="0">
              <a:buNone/>
            </a:pPr>
            <a:r>
              <a:rPr lang="en-US" sz="2200" dirty="0">
                <a:latin typeface="Courier New" charset="0"/>
                <a:ea typeface="Courier New" charset="0"/>
                <a:cs typeface="Courier New" charset="0"/>
              </a:rPr>
              <a:t>CC = </a:t>
            </a:r>
            <a:r>
              <a:rPr lang="en-US" sz="2200" dirty="0" err="1">
                <a:latin typeface="Courier New" charset="0"/>
                <a:ea typeface="Courier New" charset="0"/>
                <a:cs typeface="Courier New" charset="0"/>
              </a:rPr>
              <a:t>gcc</a:t>
            </a:r>
            <a:endParaRPr lang="en-US" sz="2200" dirty="0">
              <a:latin typeface="Courier New" charset="0"/>
              <a:ea typeface="Courier New" charset="0"/>
              <a:cs typeface="Courier New" charset="0"/>
            </a:endParaRPr>
          </a:p>
          <a:p>
            <a:pPr marL="0" indent="0">
              <a:buNone/>
            </a:pPr>
            <a:r>
              <a:rPr lang="en-US" sz="2200" dirty="0">
                <a:latin typeface="Courier New" charset="0"/>
                <a:ea typeface="Courier New" charset="0"/>
                <a:cs typeface="Courier New" charset="0"/>
              </a:rPr>
              <a:t>CFLAGS = -g -Wall</a:t>
            </a:r>
          </a:p>
          <a:p>
            <a:pPr marL="0" indent="0">
              <a:buNone/>
            </a:pPr>
            <a:endParaRPr lang="en-US" sz="2200" dirty="0">
              <a:latin typeface="Courier New" charset="0"/>
              <a:ea typeface="Courier New" charset="0"/>
              <a:cs typeface="Courier New" charset="0"/>
            </a:endParaRPr>
          </a:p>
          <a:p>
            <a:pPr marL="0" indent="0">
              <a:buNone/>
            </a:pPr>
            <a:r>
              <a:rPr lang="en-US" sz="2200" dirty="0">
                <a:latin typeface="Courier New" charset="0"/>
                <a:ea typeface="Courier New" charset="0"/>
                <a:cs typeface="Courier New" charset="0"/>
              </a:rPr>
              <a:t>main: </a:t>
            </a:r>
            <a:r>
              <a:rPr lang="en-US" sz="2200" dirty="0" err="1">
                <a:latin typeface="Courier New" charset="0"/>
                <a:ea typeface="Courier New" charset="0"/>
                <a:cs typeface="Courier New" charset="0"/>
              </a:rPr>
              <a:t>main.o</a:t>
            </a:r>
            <a:endParaRPr lang="en-US" sz="2200" dirty="0">
              <a:latin typeface="Courier New" charset="0"/>
              <a:ea typeface="Courier New" charset="0"/>
              <a:cs typeface="Courier New" charset="0"/>
            </a:endParaRPr>
          </a:p>
          <a:p>
            <a:pPr marL="0" indent="0">
              <a:buNone/>
            </a:pPr>
            <a:r>
              <a:rPr lang="en-US" sz="2200" dirty="0">
                <a:latin typeface="Courier New" charset="0"/>
                <a:ea typeface="Courier New" charset="0"/>
                <a:cs typeface="Courier New" charset="0"/>
              </a:rPr>
              <a:t>	$(CC) </a:t>
            </a:r>
            <a:r>
              <a:rPr lang="pl-PL" sz="2200" dirty="0">
                <a:latin typeface="Courier New" charset="0"/>
                <a:ea typeface="Courier New" charset="0"/>
                <a:cs typeface="Courier New" charset="0"/>
              </a:rPr>
              <a:t>$(CFLAGS)</a:t>
            </a:r>
            <a:r>
              <a:rPr lang="en-US" sz="2200" dirty="0">
                <a:latin typeface="Courier New" charset="0"/>
                <a:ea typeface="Courier New" charset="0"/>
                <a:cs typeface="Courier New" charset="0"/>
              </a:rPr>
              <a:t> -o $@ </a:t>
            </a:r>
            <a:r>
              <a:rPr lang="en-US" sz="2200" dirty="0" err="1">
                <a:latin typeface="Courier New" charset="0"/>
                <a:ea typeface="Courier New" charset="0"/>
                <a:cs typeface="Courier New" charset="0"/>
              </a:rPr>
              <a:t>main.c</a:t>
            </a:r>
            <a:r>
              <a:rPr lang="en-US" sz="2200" dirty="0">
                <a:latin typeface="Courier New" charset="0"/>
                <a:ea typeface="Courier New" charset="0"/>
                <a:cs typeface="Courier New" charset="0"/>
              </a:rPr>
              <a:t> </a:t>
            </a:r>
          </a:p>
          <a:p>
            <a:pPr marL="0" indent="0">
              <a:buNone/>
            </a:pPr>
            <a:endParaRPr lang="en-US" sz="2200" dirty="0">
              <a:latin typeface="Courier New" charset="0"/>
              <a:ea typeface="Courier New" charset="0"/>
              <a:cs typeface="Courier New" charset="0"/>
            </a:endParaRPr>
          </a:p>
          <a:p>
            <a:pPr marL="0" indent="0">
              <a:buNone/>
            </a:pPr>
            <a:r>
              <a:rPr lang="en-US" sz="2200" dirty="0">
                <a:latin typeface="Courier New" charset="0"/>
                <a:ea typeface="Courier New" charset="0"/>
                <a:cs typeface="Courier New" charset="0"/>
              </a:rPr>
              <a:t>clean:</a:t>
            </a:r>
          </a:p>
          <a:p>
            <a:pPr marL="0" indent="0">
              <a:buNone/>
            </a:pPr>
            <a:r>
              <a:rPr lang="en-US" sz="2200" dirty="0">
                <a:latin typeface="Courier New" charset="0"/>
                <a:ea typeface="Courier New" charset="0"/>
                <a:cs typeface="Courier New" charset="0"/>
              </a:rPr>
              <a:t>	rm –f *.o</a:t>
            </a:r>
          </a:p>
          <a:p>
            <a:pPr marL="0" indent="0">
              <a:buNone/>
            </a:pPr>
            <a:r>
              <a:rPr lang="en-US" sz="2200" dirty="0">
                <a:latin typeface="Courier New" charset="0"/>
                <a:ea typeface="Courier New" charset="0"/>
                <a:cs typeface="Courier New" charset="0"/>
              </a:rPr>
              <a:t>	rm –f main</a:t>
            </a:r>
          </a:p>
          <a:p>
            <a:pPr marL="0" indent="0">
              <a:buNone/>
            </a:pPr>
            <a:endParaRPr lang="en-US" sz="2200" dirty="0">
              <a:latin typeface="Courier New" charset="0"/>
              <a:ea typeface="Courier New" charset="0"/>
              <a:cs typeface="Courier New" charset="0"/>
            </a:endParaRPr>
          </a:p>
        </p:txBody>
      </p:sp>
    </p:spTree>
    <p:extLst>
      <p:ext uri="{BB962C8B-B14F-4D97-AF65-F5344CB8AC3E}">
        <p14:creationId xmlns:p14="http://schemas.microsoft.com/office/powerpoint/2010/main" val="3652493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5</a:t>
            </a:r>
          </a:p>
        </p:txBody>
      </p:sp>
      <p:sp>
        <p:nvSpPr>
          <p:cNvPr id="3" name="Content Placeholder 2"/>
          <p:cNvSpPr>
            <a:spLocks noGrp="1"/>
          </p:cNvSpPr>
          <p:nvPr>
            <p:ph idx="1"/>
          </p:nvPr>
        </p:nvSpPr>
        <p:spPr>
          <a:xfrm>
            <a:off x="1069848" y="1758461"/>
            <a:ext cx="8333232" cy="4829907"/>
          </a:xfrm>
          <a:ln>
            <a:solidFill>
              <a:srgbClr val="FF9C00"/>
            </a:solidFill>
          </a:ln>
        </p:spPr>
        <p:txBody>
          <a:bodyPr>
            <a:normAutofit fontScale="92500" lnSpcReduction="10000"/>
          </a:bodyPr>
          <a:lstStyle/>
          <a:p>
            <a:pPr marL="0" indent="0">
              <a:buNone/>
            </a:pPr>
            <a:r>
              <a:rPr lang="en-US" sz="2200" dirty="0">
                <a:latin typeface="Courier New" charset="0"/>
                <a:ea typeface="Courier New" charset="0"/>
                <a:cs typeface="Courier New" charset="0"/>
              </a:rPr>
              <a:t>CC = </a:t>
            </a:r>
            <a:r>
              <a:rPr lang="en-US" sz="2200" dirty="0" err="1">
                <a:latin typeface="Courier New" charset="0"/>
                <a:ea typeface="Courier New" charset="0"/>
                <a:cs typeface="Courier New" charset="0"/>
              </a:rPr>
              <a:t>gcc</a:t>
            </a:r>
            <a:endParaRPr lang="en-US" sz="2200" dirty="0">
              <a:latin typeface="Courier New" charset="0"/>
              <a:ea typeface="Courier New" charset="0"/>
              <a:cs typeface="Courier New" charset="0"/>
            </a:endParaRPr>
          </a:p>
          <a:p>
            <a:pPr marL="0" indent="0">
              <a:buNone/>
            </a:pPr>
            <a:r>
              <a:rPr lang="en-US" sz="2200" dirty="0">
                <a:latin typeface="Courier New" charset="0"/>
                <a:ea typeface="Courier New" charset="0"/>
                <a:cs typeface="Courier New" charset="0"/>
              </a:rPr>
              <a:t>CFLAGS = -g -Wall</a:t>
            </a:r>
          </a:p>
          <a:p>
            <a:pPr marL="0" indent="0">
              <a:buNone/>
            </a:pPr>
            <a:endParaRPr lang="en-US" sz="2200" dirty="0">
              <a:latin typeface="Courier New" charset="0"/>
              <a:ea typeface="Courier New" charset="0"/>
              <a:cs typeface="Courier New" charset="0"/>
            </a:endParaRPr>
          </a:p>
          <a:p>
            <a:pPr marL="0" indent="0">
              <a:buNone/>
            </a:pPr>
            <a:r>
              <a:rPr lang="en-US" sz="2200" dirty="0">
                <a:latin typeface="Courier New" charset="0"/>
                <a:ea typeface="Courier New" charset="0"/>
                <a:cs typeface="Courier New" charset="0"/>
              </a:rPr>
              <a:t>.</a:t>
            </a:r>
            <a:r>
              <a:rPr lang="en-US" sz="2200" dirty="0" err="1">
                <a:latin typeface="Courier New" charset="0"/>
                <a:ea typeface="Courier New" charset="0"/>
                <a:cs typeface="Courier New" charset="0"/>
              </a:rPr>
              <a:t>c.o</a:t>
            </a:r>
            <a:r>
              <a:rPr lang="en-US" sz="2200" dirty="0">
                <a:latin typeface="Courier New" charset="0"/>
                <a:ea typeface="Courier New" charset="0"/>
                <a:cs typeface="Courier New" charset="0"/>
              </a:rPr>
              <a:t>:</a:t>
            </a:r>
          </a:p>
          <a:p>
            <a:pPr marL="0" indent="0">
              <a:buNone/>
            </a:pPr>
            <a:r>
              <a:rPr lang="en-US" sz="2200" dirty="0">
                <a:latin typeface="Courier New" charset="0"/>
                <a:ea typeface="Courier New" charset="0"/>
                <a:cs typeface="Courier New" charset="0"/>
              </a:rPr>
              <a:t>	$(CC) $(INCLUDE) $(CFLAGS) –c $&lt;</a:t>
            </a:r>
          </a:p>
          <a:p>
            <a:pPr marL="0" indent="0">
              <a:buNone/>
            </a:pPr>
            <a:endParaRPr lang="en-US" sz="2200" dirty="0">
              <a:latin typeface="Courier New" charset="0"/>
              <a:ea typeface="Courier New" charset="0"/>
              <a:cs typeface="Courier New" charset="0"/>
            </a:endParaRPr>
          </a:p>
          <a:p>
            <a:pPr marL="0" indent="0">
              <a:buNone/>
            </a:pPr>
            <a:r>
              <a:rPr lang="en-US" sz="2200" dirty="0">
                <a:latin typeface="Courier New" charset="0"/>
                <a:ea typeface="Courier New" charset="0"/>
                <a:cs typeface="Courier New" charset="0"/>
              </a:rPr>
              <a:t>main: </a:t>
            </a:r>
            <a:r>
              <a:rPr lang="en-US" sz="2200" dirty="0" err="1">
                <a:latin typeface="Courier New" charset="0"/>
                <a:ea typeface="Courier New" charset="0"/>
                <a:cs typeface="Courier New" charset="0"/>
              </a:rPr>
              <a:t>main.o</a:t>
            </a:r>
            <a:endParaRPr lang="en-US" sz="2200" dirty="0">
              <a:latin typeface="Courier New" charset="0"/>
              <a:ea typeface="Courier New" charset="0"/>
              <a:cs typeface="Courier New" charset="0"/>
            </a:endParaRPr>
          </a:p>
          <a:p>
            <a:pPr marL="0" indent="0">
              <a:buNone/>
            </a:pPr>
            <a:r>
              <a:rPr lang="en-US" sz="2200" dirty="0">
                <a:latin typeface="Courier New" charset="0"/>
                <a:ea typeface="Courier New" charset="0"/>
                <a:cs typeface="Courier New" charset="0"/>
              </a:rPr>
              <a:t>	$(CC) -o $@ $^ -L. –L/</a:t>
            </a:r>
            <a:r>
              <a:rPr lang="en-US" sz="2200" dirty="0" err="1">
                <a:latin typeface="Courier New" charset="0"/>
                <a:ea typeface="Courier New" charset="0"/>
                <a:cs typeface="Courier New" charset="0"/>
              </a:rPr>
              <a:t>usr</a:t>
            </a:r>
            <a:r>
              <a:rPr lang="en-US" sz="2200" dirty="0">
                <a:latin typeface="Courier New" charset="0"/>
                <a:ea typeface="Courier New" charset="0"/>
                <a:cs typeface="Courier New" charset="0"/>
              </a:rPr>
              <a:t>/lib –lc -</a:t>
            </a:r>
            <a:r>
              <a:rPr lang="en-US" sz="2200" dirty="0" err="1">
                <a:latin typeface="Courier New" charset="0"/>
                <a:ea typeface="Courier New" charset="0"/>
                <a:cs typeface="Courier New" charset="0"/>
              </a:rPr>
              <a:t>lm</a:t>
            </a:r>
            <a:r>
              <a:rPr lang="en-US" sz="2200" dirty="0">
                <a:latin typeface="Courier New" charset="0"/>
                <a:ea typeface="Courier New" charset="0"/>
                <a:cs typeface="Courier New" charset="0"/>
              </a:rPr>
              <a:t> </a:t>
            </a:r>
          </a:p>
          <a:p>
            <a:pPr marL="0" indent="0">
              <a:buNone/>
            </a:pPr>
            <a:endParaRPr lang="en-US" sz="2200" dirty="0">
              <a:latin typeface="Courier New" charset="0"/>
              <a:ea typeface="Courier New" charset="0"/>
              <a:cs typeface="Courier New" charset="0"/>
            </a:endParaRPr>
          </a:p>
          <a:p>
            <a:pPr marL="0" indent="0">
              <a:buNone/>
            </a:pPr>
            <a:r>
              <a:rPr lang="en-US" sz="2200" dirty="0">
                <a:latin typeface="Courier New" charset="0"/>
                <a:ea typeface="Courier New" charset="0"/>
                <a:cs typeface="Courier New" charset="0"/>
              </a:rPr>
              <a:t>clean:</a:t>
            </a:r>
          </a:p>
          <a:p>
            <a:pPr marL="0" indent="0">
              <a:buNone/>
            </a:pPr>
            <a:r>
              <a:rPr lang="en-US" sz="2200" dirty="0">
                <a:latin typeface="Courier New" charset="0"/>
                <a:ea typeface="Courier New" charset="0"/>
                <a:cs typeface="Courier New" charset="0"/>
              </a:rPr>
              <a:t>	rm –f *.o</a:t>
            </a:r>
          </a:p>
          <a:p>
            <a:pPr marL="0" indent="0">
              <a:buNone/>
            </a:pPr>
            <a:r>
              <a:rPr lang="en-US" sz="2200" dirty="0">
                <a:latin typeface="Courier New" charset="0"/>
                <a:ea typeface="Courier New" charset="0"/>
                <a:cs typeface="Courier New" charset="0"/>
              </a:rPr>
              <a:t>	rm –f main</a:t>
            </a:r>
          </a:p>
          <a:p>
            <a:pPr marL="0" indent="0">
              <a:buNone/>
            </a:pPr>
            <a:endParaRPr lang="en-US" sz="2200" dirty="0">
              <a:latin typeface="Courier New" charset="0"/>
              <a:ea typeface="Courier New" charset="0"/>
              <a:cs typeface="Courier New" charset="0"/>
            </a:endParaRPr>
          </a:p>
        </p:txBody>
      </p:sp>
    </p:spTree>
    <p:extLst>
      <p:ext uri="{BB962C8B-B14F-4D97-AF65-F5344CB8AC3E}">
        <p14:creationId xmlns:p14="http://schemas.microsoft.com/office/powerpoint/2010/main" val="4065942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6</a:t>
            </a:r>
          </a:p>
        </p:txBody>
      </p:sp>
      <p:sp>
        <p:nvSpPr>
          <p:cNvPr id="3" name="Content Placeholder 2"/>
          <p:cNvSpPr>
            <a:spLocks noGrp="1"/>
          </p:cNvSpPr>
          <p:nvPr>
            <p:ph idx="1"/>
          </p:nvPr>
        </p:nvSpPr>
        <p:spPr>
          <a:xfrm>
            <a:off x="1069848" y="1758461"/>
            <a:ext cx="8333232" cy="4829907"/>
          </a:xfrm>
          <a:ln>
            <a:solidFill>
              <a:srgbClr val="FF9C00"/>
            </a:solidFill>
          </a:ln>
        </p:spPr>
        <p:txBody>
          <a:bodyPr>
            <a:normAutofit fontScale="77500" lnSpcReduction="20000"/>
          </a:bodyPr>
          <a:lstStyle/>
          <a:p>
            <a:pPr marL="0" indent="0">
              <a:buNone/>
            </a:pPr>
            <a:r>
              <a:rPr lang="en-US" sz="2200" dirty="0">
                <a:latin typeface="Courier New" charset="0"/>
                <a:ea typeface="Courier New" charset="0"/>
                <a:cs typeface="Courier New" charset="0"/>
              </a:rPr>
              <a:t>CC = </a:t>
            </a:r>
            <a:r>
              <a:rPr lang="en-US" sz="2200" dirty="0" err="1">
                <a:latin typeface="Courier New" charset="0"/>
                <a:ea typeface="Courier New" charset="0"/>
                <a:cs typeface="Courier New" charset="0"/>
              </a:rPr>
              <a:t>gcc</a:t>
            </a:r>
            <a:endParaRPr lang="en-US" sz="2200" dirty="0">
              <a:latin typeface="Courier New" charset="0"/>
              <a:ea typeface="Courier New" charset="0"/>
              <a:cs typeface="Courier New" charset="0"/>
            </a:endParaRPr>
          </a:p>
          <a:p>
            <a:pPr marL="0" indent="0">
              <a:buNone/>
            </a:pPr>
            <a:r>
              <a:rPr lang="en-US" sz="2200" dirty="0">
                <a:latin typeface="Courier New" charset="0"/>
                <a:ea typeface="Courier New" charset="0"/>
                <a:cs typeface="Courier New" charset="0"/>
              </a:rPr>
              <a:t>CFLAGS = -g –Wall</a:t>
            </a:r>
          </a:p>
          <a:p>
            <a:pPr marL="0" indent="0">
              <a:buNone/>
            </a:pPr>
            <a:r>
              <a:rPr lang="en-US" sz="2200" dirty="0">
                <a:latin typeface="Courier New" charset="0"/>
                <a:ea typeface="Courier New" charset="0"/>
                <a:cs typeface="Courier New" charset="0"/>
              </a:rPr>
              <a:t>LDFLAGS = -L. –L/</a:t>
            </a:r>
            <a:r>
              <a:rPr lang="en-US" sz="2200" dirty="0" err="1">
                <a:latin typeface="Courier New" charset="0"/>
                <a:ea typeface="Courier New" charset="0"/>
                <a:cs typeface="Courier New" charset="0"/>
              </a:rPr>
              <a:t>usr</a:t>
            </a:r>
            <a:r>
              <a:rPr lang="en-US" sz="2200" dirty="0">
                <a:latin typeface="Courier New" charset="0"/>
                <a:ea typeface="Courier New" charset="0"/>
                <a:cs typeface="Courier New" charset="0"/>
              </a:rPr>
              <a:t>/lib</a:t>
            </a:r>
          </a:p>
          <a:p>
            <a:pPr marL="0" indent="0">
              <a:buNone/>
            </a:pPr>
            <a:r>
              <a:rPr lang="en-US" sz="2200" dirty="0">
                <a:latin typeface="Courier New" charset="0"/>
                <a:ea typeface="Courier New" charset="0"/>
                <a:cs typeface="Courier New" charset="0"/>
              </a:rPr>
              <a:t>LDLIBS = -lc -</a:t>
            </a:r>
            <a:r>
              <a:rPr lang="en-US" sz="2200" dirty="0" err="1">
                <a:latin typeface="Courier New" charset="0"/>
                <a:ea typeface="Courier New" charset="0"/>
                <a:cs typeface="Courier New" charset="0"/>
              </a:rPr>
              <a:t>lm</a:t>
            </a:r>
            <a:endParaRPr lang="en-US" sz="2200" dirty="0">
              <a:latin typeface="Courier New" charset="0"/>
              <a:ea typeface="Courier New" charset="0"/>
              <a:cs typeface="Courier New" charset="0"/>
            </a:endParaRPr>
          </a:p>
          <a:p>
            <a:pPr marL="0" indent="0">
              <a:buNone/>
            </a:pPr>
            <a:endParaRPr lang="en-US" sz="2200" dirty="0">
              <a:latin typeface="Courier New" charset="0"/>
              <a:ea typeface="Courier New" charset="0"/>
              <a:cs typeface="Courier New" charset="0"/>
            </a:endParaRPr>
          </a:p>
          <a:p>
            <a:pPr marL="0" indent="0">
              <a:buNone/>
            </a:pPr>
            <a:r>
              <a:rPr lang="en-US" sz="2200" dirty="0">
                <a:latin typeface="Courier New" charset="0"/>
                <a:ea typeface="Courier New" charset="0"/>
                <a:cs typeface="Courier New" charset="0"/>
              </a:rPr>
              <a:t>.</a:t>
            </a:r>
            <a:r>
              <a:rPr lang="en-US" sz="2200" dirty="0" err="1">
                <a:latin typeface="Courier New" charset="0"/>
                <a:ea typeface="Courier New" charset="0"/>
                <a:cs typeface="Courier New" charset="0"/>
              </a:rPr>
              <a:t>c.o</a:t>
            </a:r>
            <a:r>
              <a:rPr lang="en-US" sz="2200" dirty="0">
                <a:latin typeface="Courier New" charset="0"/>
                <a:ea typeface="Courier New" charset="0"/>
                <a:cs typeface="Courier New" charset="0"/>
              </a:rPr>
              <a:t>:</a:t>
            </a:r>
          </a:p>
          <a:p>
            <a:pPr marL="0" indent="0">
              <a:buNone/>
            </a:pPr>
            <a:r>
              <a:rPr lang="en-US" sz="2200" dirty="0">
                <a:latin typeface="Courier New" charset="0"/>
                <a:ea typeface="Courier New" charset="0"/>
                <a:cs typeface="Courier New" charset="0"/>
              </a:rPr>
              <a:t>	$(CC) $(INCLUDE) $(CFLAGS) –c $&lt;</a:t>
            </a:r>
          </a:p>
          <a:p>
            <a:pPr marL="0" indent="0">
              <a:buNone/>
            </a:pPr>
            <a:endParaRPr lang="en-US" sz="2200" dirty="0">
              <a:latin typeface="Courier New" charset="0"/>
              <a:ea typeface="Courier New" charset="0"/>
              <a:cs typeface="Courier New" charset="0"/>
            </a:endParaRPr>
          </a:p>
          <a:p>
            <a:pPr marL="0" indent="0">
              <a:buNone/>
            </a:pPr>
            <a:r>
              <a:rPr lang="en-US" sz="2200" dirty="0">
                <a:latin typeface="Courier New" charset="0"/>
                <a:ea typeface="Courier New" charset="0"/>
                <a:cs typeface="Courier New" charset="0"/>
              </a:rPr>
              <a:t>main: </a:t>
            </a:r>
            <a:r>
              <a:rPr lang="en-US" sz="2200" dirty="0" err="1">
                <a:latin typeface="Courier New" charset="0"/>
                <a:ea typeface="Courier New" charset="0"/>
                <a:cs typeface="Courier New" charset="0"/>
              </a:rPr>
              <a:t>main.o</a:t>
            </a:r>
            <a:endParaRPr lang="en-US" sz="2200" dirty="0">
              <a:latin typeface="Courier New" charset="0"/>
              <a:ea typeface="Courier New" charset="0"/>
              <a:cs typeface="Courier New" charset="0"/>
            </a:endParaRPr>
          </a:p>
          <a:p>
            <a:pPr marL="0" indent="0">
              <a:buNone/>
            </a:pPr>
            <a:r>
              <a:rPr lang="en-US" sz="2200" dirty="0">
                <a:latin typeface="Courier New" charset="0"/>
                <a:ea typeface="Courier New" charset="0"/>
                <a:cs typeface="Courier New" charset="0"/>
              </a:rPr>
              <a:t>	$(CC) -o $@ $^ $(LDFLAGS $(LDLIBS)</a:t>
            </a:r>
          </a:p>
          <a:p>
            <a:pPr marL="0" indent="0">
              <a:buNone/>
            </a:pPr>
            <a:endParaRPr lang="en-US" sz="2200" dirty="0">
              <a:latin typeface="Courier New" charset="0"/>
              <a:ea typeface="Courier New" charset="0"/>
              <a:cs typeface="Courier New" charset="0"/>
            </a:endParaRPr>
          </a:p>
          <a:p>
            <a:pPr marL="0" indent="0">
              <a:buNone/>
            </a:pPr>
            <a:r>
              <a:rPr lang="en-US" sz="2200" dirty="0">
                <a:latin typeface="Courier New" charset="0"/>
                <a:ea typeface="Courier New" charset="0"/>
                <a:cs typeface="Courier New" charset="0"/>
              </a:rPr>
              <a:t>clean:</a:t>
            </a:r>
          </a:p>
          <a:p>
            <a:pPr marL="0" indent="0">
              <a:buNone/>
            </a:pPr>
            <a:r>
              <a:rPr lang="en-US" sz="2200" dirty="0">
                <a:latin typeface="Courier New" charset="0"/>
                <a:ea typeface="Courier New" charset="0"/>
                <a:cs typeface="Courier New" charset="0"/>
              </a:rPr>
              <a:t>	rm –f *.o</a:t>
            </a:r>
          </a:p>
          <a:p>
            <a:pPr marL="0" indent="0">
              <a:buNone/>
            </a:pPr>
            <a:r>
              <a:rPr lang="en-US" sz="2200" dirty="0">
                <a:latin typeface="Courier New" charset="0"/>
                <a:ea typeface="Courier New" charset="0"/>
                <a:cs typeface="Courier New" charset="0"/>
              </a:rPr>
              <a:t>	rm –f main</a:t>
            </a:r>
          </a:p>
          <a:p>
            <a:pPr marL="0" indent="0">
              <a:buNone/>
            </a:pPr>
            <a:endParaRPr lang="en-US" sz="2200" dirty="0">
              <a:latin typeface="Courier New" charset="0"/>
              <a:ea typeface="Courier New" charset="0"/>
              <a:cs typeface="Courier New" charset="0"/>
            </a:endParaRPr>
          </a:p>
        </p:txBody>
      </p:sp>
    </p:spTree>
    <p:extLst>
      <p:ext uri="{BB962C8B-B14F-4D97-AF65-F5344CB8AC3E}">
        <p14:creationId xmlns:p14="http://schemas.microsoft.com/office/powerpoint/2010/main" val="26218048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40</TotalTime>
  <Words>582</Words>
  <Application>Microsoft Macintosh PowerPoint</Application>
  <PresentationFormat>Widescreen</PresentationFormat>
  <Paragraphs>74</Paragraphs>
  <Slides>9</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Courier New</vt:lpstr>
      <vt:lpstr>Rockwell</vt:lpstr>
      <vt:lpstr>Rockwell Condensed</vt:lpstr>
      <vt:lpstr>Rockwell Extra Bold</vt:lpstr>
      <vt:lpstr>Wingdings</vt:lpstr>
      <vt:lpstr>Wood Type</vt:lpstr>
      <vt:lpstr>Makefiles</vt:lpstr>
      <vt:lpstr>What is a makefile?</vt:lpstr>
      <vt:lpstr>Example 1</vt:lpstr>
      <vt:lpstr>Example 1</vt:lpstr>
      <vt:lpstr>Example 2</vt:lpstr>
      <vt:lpstr>Example 3</vt:lpstr>
      <vt:lpstr>Example 4</vt:lpstr>
      <vt:lpstr>Example 5</vt:lpstr>
      <vt:lpstr>Example 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Makefiles</dc:title>
  <dc:creator>Catherine Hochrine</dc:creator>
  <cp:lastModifiedBy>Andrew Duchowski</cp:lastModifiedBy>
  <cp:revision>6</cp:revision>
  <dcterms:created xsi:type="dcterms:W3CDTF">2017-03-13T23:41:41Z</dcterms:created>
  <dcterms:modified xsi:type="dcterms:W3CDTF">2020-08-16T15:46:59Z</dcterms:modified>
</cp:coreProperties>
</file>