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59" r:id="rId1"/>
  </p:sldMasterIdLst>
  <p:notesMasterIdLst>
    <p:notesMasterId r:id="rId3"/>
  </p:notesMasterIdLst>
  <p:handoutMasterIdLst>
    <p:handoutMasterId r:id="rId4"/>
  </p:handoutMasterIdLst>
  <p:sldIdLst>
    <p:sldId id="258" r:id="rId2"/>
  </p:sldIdLst>
  <p:sldSz cx="38404800" cy="30175200"/>
  <p:notesSz cx="6954838" cy="9240838"/>
  <p:custDataLst>
    <p:tags r:id="rId5"/>
  </p:custDataLst>
  <p:defaultTextStyle>
    <a:defPPr>
      <a:defRPr lang="en-US"/>
    </a:defPPr>
    <a:lvl1pPr marL="0" algn="l" defTabSz="914109" rtl="0" eaLnBrk="1" latinLnBrk="0" hangingPunct="1">
      <a:defRPr sz="1800" kern="1200">
        <a:solidFill>
          <a:schemeClr val="tx1"/>
        </a:solidFill>
        <a:latin typeface="+mn-lt"/>
        <a:ea typeface="+mn-ea"/>
        <a:cs typeface="+mn-cs"/>
      </a:defRPr>
    </a:lvl1pPr>
    <a:lvl2pPr marL="457054" algn="l" defTabSz="914109" rtl="0" eaLnBrk="1" latinLnBrk="0" hangingPunct="1">
      <a:defRPr sz="1800" kern="1200">
        <a:solidFill>
          <a:schemeClr val="tx1"/>
        </a:solidFill>
        <a:latin typeface="+mn-lt"/>
        <a:ea typeface="+mn-ea"/>
        <a:cs typeface="+mn-cs"/>
      </a:defRPr>
    </a:lvl2pPr>
    <a:lvl3pPr marL="914109" algn="l" defTabSz="914109" rtl="0" eaLnBrk="1" latinLnBrk="0" hangingPunct="1">
      <a:defRPr sz="1800" kern="1200">
        <a:solidFill>
          <a:schemeClr val="tx1"/>
        </a:solidFill>
        <a:latin typeface="+mn-lt"/>
        <a:ea typeface="+mn-ea"/>
        <a:cs typeface="+mn-cs"/>
      </a:defRPr>
    </a:lvl3pPr>
    <a:lvl4pPr marL="1371163" algn="l" defTabSz="914109" rtl="0" eaLnBrk="1" latinLnBrk="0" hangingPunct="1">
      <a:defRPr sz="1800" kern="1200">
        <a:solidFill>
          <a:schemeClr val="tx1"/>
        </a:solidFill>
        <a:latin typeface="+mn-lt"/>
        <a:ea typeface="+mn-ea"/>
        <a:cs typeface="+mn-cs"/>
      </a:defRPr>
    </a:lvl4pPr>
    <a:lvl5pPr marL="1828213" algn="l" defTabSz="914109" rtl="0" eaLnBrk="1" latinLnBrk="0" hangingPunct="1">
      <a:defRPr sz="1800" kern="1200">
        <a:solidFill>
          <a:schemeClr val="tx1"/>
        </a:solidFill>
        <a:latin typeface="+mn-lt"/>
        <a:ea typeface="+mn-ea"/>
        <a:cs typeface="+mn-cs"/>
      </a:defRPr>
    </a:lvl5pPr>
    <a:lvl6pPr marL="2285268" algn="l" defTabSz="914109" rtl="0" eaLnBrk="1" latinLnBrk="0" hangingPunct="1">
      <a:defRPr sz="1800" kern="1200">
        <a:solidFill>
          <a:schemeClr val="tx1"/>
        </a:solidFill>
        <a:latin typeface="+mn-lt"/>
        <a:ea typeface="+mn-ea"/>
        <a:cs typeface="+mn-cs"/>
      </a:defRPr>
    </a:lvl6pPr>
    <a:lvl7pPr marL="2742322" algn="l" defTabSz="914109" rtl="0" eaLnBrk="1" latinLnBrk="0" hangingPunct="1">
      <a:defRPr sz="1800" kern="1200">
        <a:solidFill>
          <a:schemeClr val="tx1"/>
        </a:solidFill>
        <a:latin typeface="+mn-lt"/>
        <a:ea typeface="+mn-ea"/>
        <a:cs typeface="+mn-cs"/>
      </a:defRPr>
    </a:lvl7pPr>
    <a:lvl8pPr marL="3199376" algn="l" defTabSz="914109" rtl="0" eaLnBrk="1" latinLnBrk="0" hangingPunct="1">
      <a:defRPr sz="1800" kern="1200">
        <a:solidFill>
          <a:schemeClr val="tx1"/>
        </a:solidFill>
        <a:latin typeface="+mn-lt"/>
        <a:ea typeface="+mn-ea"/>
        <a:cs typeface="+mn-cs"/>
      </a:defRPr>
    </a:lvl8pPr>
    <a:lvl9pPr marL="3656431" algn="l" defTabSz="914109"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C4F"/>
    <a:srgbClr val="183258"/>
    <a:srgbClr val="1328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961" autoAdjust="0"/>
  </p:normalViewPr>
  <p:slideViewPr>
    <p:cSldViewPr>
      <p:cViewPr>
        <p:scale>
          <a:sx n="50" d="100"/>
          <a:sy n="50" d="100"/>
        </p:scale>
        <p:origin x="7152" y="3510"/>
      </p:cViewPr>
      <p:guideLst>
        <p:guide orient="horz" pos="9504"/>
        <p:guide pos="12096"/>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3"/>
            <a:ext cx="3018029" cy="461689"/>
          </a:xfrm>
          <a:prstGeom prst="rect">
            <a:avLst/>
          </a:prstGeom>
          <a:noFill/>
          <a:ln>
            <a:noFill/>
          </a:ln>
        </p:spPr>
        <p:txBody>
          <a:bodyPr vert="horz" wrap="square" lIns="81620" tIns="40768" rIns="81620" bIns="40768"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400" dirty="0">
              <a:latin typeface="Liberation Sans" pitchFamily="18"/>
              <a:ea typeface="DejaVu LGC Sans" pitchFamily="2"/>
              <a:cs typeface="Lohit Hindi" pitchFamily="2"/>
            </a:endParaRPr>
          </a:p>
        </p:txBody>
      </p:sp>
      <p:sp>
        <p:nvSpPr>
          <p:cNvPr id="3" name="Date Placeholder 2"/>
          <p:cNvSpPr txBox="1">
            <a:spLocks noGrp="1"/>
          </p:cNvSpPr>
          <p:nvPr>
            <p:ph type="dt" sz="quarter" idx="1"/>
          </p:nvPr>
        </p:nvSpPr>
        <p:spPr>
          <a:xfrm>
            <a:off x="3936420" y="3"/>
            <a:ext cx="3018029" cy="461689"/>
          </a:xfrm>
          <a:prstGeom prst="rect">
            <a:avLst/>
          </a:prstGeom>
          <a:noFill/>
          <a:ln>
            <a:noFill/>
          </a:ln>
        </p:spPr>
        <p:txBody>
          <a:bodyPr vert="horz" wrap="square" lIns="81620" tIns="40768" rIns="81620" bIns="40768"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400" dirty="0">
              <a:latin typeface="Liberation Sans" pitchFamily="18"/>
              <a:ea typeface="DejaVu LGC Sans" pitchFamily="2"/>
              <a:cs typeface="Lohit Hindi" pitchFamily="2"/>
            </a:endParaRPr>
          </a:p>
        </p:txBody>
      </p:sp>
      <p:sp>
        <p:nvSpPr>
          <p:cNvPr id="4" name="Footer Placeholder 3"/>
          <p:cNvSpPr txBox="1">
            <a:spLocks noGrp="1"/>
          </p:cNvSpPr>
          <p:nvPr>
            <p:ph type="ftr" sz="quarter" idx="2"/>
          </p:nvPr>
        </p:nvSpPr>
        <p:spPr>
          <a:xfrm>
            <a:off x="0" y="8778802"/>
            <a:ext cx="3018029" cy="461689"/>
          </a:xfrm>
          <a:prstGeom prst="rect">
            <a:avLst/>
          </a:prstGeom>
          <a:noFill/>
          <a:ln>
            <a:noFill/>
          </a:ln>
        </p:spPr>
        <p:txBody>
          <a:bodyPr vert="horz" wrap="square" lIns="81620" tIns="40768" rIns="81620" bIns="40768"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400" dirty="0">
              <a:latin typeface="Liberation Sans" pitchFamily="18"/>
              <a:ea typeface="DejaVu LGC Sans" pitchFamily="2"/>
              <a:cs typeface="Lohit Hindi" pitchFamily="2"/>
            </a:endParaRPr>
          </a:p>
        </p:txBody>
      </p:sp>
      <p:sp>
        <p:nvSpPr>
          <p:cNvPr id="5" name="Slide Number Placeholder 4"/>
          <p:cNvSpPr txBox="1">
            <a:spLocks noGrp="1"/>
          </p:cNvSpPr>
          <p:nvPr>
            <p:ph type="sldNum" sz="quarter" idx="3"/>
          </p:nvPr>
        </p:nvSpPr>
        <p:spPr>
          <a:xfrm>
            <a:off x="3936420" y="8778802"/>
            <a:ext cx="3018029" cy="461689"/>
          </a:xfrm>
          <a:prstGeom prst="rect">
            <a:avLst/>
          </a:prstGeom>
          <a:noFill/>
          <a:ln>
            <a:noFill/>
          </a:ln>
        </p:spPr>
        <p:txBody>
          <a:bodyPr vert="horz" wrap="square" lIns="81620" tIns="40768" rIns="81620" bIns="40768"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hangingPunct="0">
              <a:buNone/>
            </a:pPr>
            <a:fld id="{38860833-C1AE-4691-9C03-B0A70DA9D88A}" type="slidenum">
              <a:rPr/>
              <a:pPr algn="r" hangingPunct="0">
                <a:buNone/>
              </a:pPr>
              <a:t>‹#›</a:t>
            </a:fld>
            <a:endParaRPr lang="en-US" sz="1300" dirty="0">
              <a:solidFill>
                <a:srgbClr val="000000"/>
              </a:solidFill>
              <a:latin typeface="Liberation Sans" pitchFamily="18"/>
              <a:ea typeface="DejaVu LGC Sans" pitchFamily="2"/>
              <a:cs typeface="Lohit Hindi" pitchFamily="2"/>
            </a:endParaRPr>
          </a:p>
        </p:txBody>
      </p:sp>
    </p:spTree>
    <p:extLst>
      <p:ext uri="{BB962C8B-B14F-4D97-AF65-F5344CB8AC3E}">
        <p14:creationId xmlns:p14="http://schemas.microsoft.com/office/powerpoint/2010/main" val="1042555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55600" y="180975"/>
            <a:ext cx="1130300" cy="889000"/>
          </a:xfrm>
          <a:prstGeom prst="rect">
            <a:avLst/>
          </a:prstGeom>
          <a:noFill/>
          <a:ln>
            <a:noFill/>
            <a:prstDash val="solid"/>
          </a:ln>
        </p:spPr>
      </p:sp>
      <p:sp>
        <p:nvSpPr>
          <p:cNvPr id="3" name="Notes Placeholder 2"/>
          <p:cNvSpPr txBox="1">
            <a:spLocks noGrp="1"/>
          </p:cNvSpPr>
          <p:nvPr>
            <p:ph type="body" sz="quarter" idx="3"/>
          </p:nvPr>
        </p:nvSpPr>
        <p:spPr>
          <a:xfrm>
            <a:off x="184138" y="1126922"/>
            <a:ext cx="1473022" cy="1067566"/>
          </a:xfrm>
          <a:prstGeom prst="rect">
            <a:avLst/>
          </a:prstGeom>
          <a:noFill/>
          <a:ln>
            <a:noFill/>
          </a:ln>
        </p:spPr>
        <p:txBody>
          <a:bodyPr wrap="square" lIns="0" tIns="0" rIns="0" bIns="0" anchor="t" anchorCtr="0"/>
          <a:lstStyle/>
          <a:p>
            <a:pPr lvl="0"/>
            <a:endParaRPr lang="en-US"/>
          </a:p>
        </p:txBody>
      </p:sp>
      <p:sp>
        <p:nvSpPr>
          <p:cNvPr id="4" name="Header Placeholder 3"/>
          <p:cNvSpPr txBox="1">
            <a:spLocks noGrp="1"/>
          </p:cNvSpPr>
          <p:nvPr>
            <p:ph type="hdr" sz="quarter"/>
          </p:nvPr>
        </p:nvSpPr>
        <p:spPr>
          <a:xfrm>
            <a:off x="0" y="3"/>
            <a:ext cx="799071" cy="118543"/>
          </a:xfrm>
          <a:prstGeom prst="rect">
            <a:avLst/>
          </a:prstGeom>
          <a:noFill/>
          <a:ln>
            <a:noFill/>
          </a:ln>
        </p:spPr>
        <p:txBody>
          <a:bodyPr wrap="square" lIns="0" tIns="0" rIns="0" bIns="0" anchor="t" anchorCtr="0"/>
          <a:lstStyle>
            <a:lvl1pPr lvl="0" rtl="0" hangingPunct="0">
              <a:buNone/>
              <a:tabLst/>
              <a:defRPr lang="en-US" sz="600" kern="1200">
                <a:latin typeface="Liberation Serif" pitchFamily="18"/>
                <a:ea typeface="DejaVu LGC Sans" pitchFamily="2"/>
                <a:cs typeface="DejaVu LGC Sans" pitchFamily="2"/>
              </a:defRPr>
            </a:lvl1pPr>
          </a:lstStyle>
          <a:p>
            <a:pPr lvl="0"/>
            <a:endParaRPr lang="en-US"/>
          </a:p>
        </p:txBody>
      </p:sp>
      <p:sp>
        <p:nvSpPr>
          <p:cNvPr id="5" name="Date Placeholder 4"/>
          <p:cNvSpPr txBox="1">
            <a:spLocks noGrp="1"/>
          </p:cNvSpPr>
          <p:nvPr>
            <p:ph type="dt" idx="1"/>
          </p:nvPr>
        </p:nvSpPr>
        <p:spPr>
          <a:xfrm>
            <a:off x="1042231" y="3"/>
            <a:ext cx="799071" cy="118543"/>
          </a:xfrm>
          <a:prstGeom prst="rect">
            <a:avLst/>
          </a:prstGeom>
          <a:noFill/>
          <a:ln>
            <a:noFill/>
          </a:ln>
        </p:spPr>
        <p:txBody>
          <a:bodyPr wrap="square" lIns="0" tIns="0" rIns="0" bIns="0" anchor="t" anchorCtr="0"/>
          <a:lstStyle>
            <a:lvl1pPr lvl="0" rtl="0" hangingPunct="0">
              <a:buNone/>
              <a:tabLst/>
              <a:defRPr lang="en-US" sz="600" kern="1200">
                <a:latin typeface="Liberation Serif" pitchFamily="18"/>
                <a:ea typeface="DejaVu LGC Sans" pitchFamily="2"/>
                <a:cs typeface="DejaVu LGC Sans" pitchFamily="2"/>
              </a:defRPr>
            </a:lvl1pPr>
          </a:lstStyle>
          <a:p>
            <a:pPr lvl="0"/>
            <a:endParaRPr lang="en-US"/>
          </a:p>
        </p:txBody>
      </p:sp>
      <p:sp>
        <p:nvSpPr>
          <p:cNvPr id="6" name="Footer Placeholder 5"/>
          <p:cNvSpPr txBox="1">
            <a:spLocks noGrp="1"/>
          </p:cNvSpPr>
          <p:nvPr>
            <p:ph type="ftr" sz="quarter" idx="4"/>
          </p:nvPr>
        </p:nvSpPr>
        <p:spPr>
          <a:xfrm>
            <a:off x="0" y="2253932"/>
            <a:ext cx="799071" cy="118543"/>
          </a:xfrm>
          <a:prstGeom prst="rect">
            <a:avLst/>
          </a:prstGeom>
          <a:noFill/>
          <a:ln>
            <a:noFill/>
          </a:ln>
        </p:spPr>
        <p:txBody>
          <a:bodyPr wrap="square" lIns="0" tIns="0" rIns="0" bIns="0" anchor="b" anchorCtr="0"/>
          <a:lstStyle>
            <a:lvl1pPr lvl="0" rtl="0" hangingPunct="0">
              <a:buNone/>
              <a:tabLst/>
              <a:defRPr lang="en-US" sz="600" kern="1200">
                <a:latin typeface="Liberation Serif" pitchFamily="18"/>
                <a:ea typeface="DejaVu LGC Sans" pitchFamily="2"/>
                <a:cs typeface="DejaVu LGC Sans" pitchFamily="2"/>
              </a:defRPr>
            </a:lvl1pPr>
          </a:lstStyle>
          <a:p>
            <a:pPr lvl="0"/>
            <a:endParaRPr lang="en-US"/>
          </a:p>
        </p:txBody>
      </p:sp>
      <p:sp>
        <p:nvSpPr>
          <p:cNvPr id="7" name="Slide Number Placeholder 6"/>
          <p:cNvSpPr txBox="1">
            <a:spLocks noGrp="1"/>
          </p:cNvSpPr>
          <p:nvPr>
            <p:ph type="sldNum" sz="quarter" idx="5"/>
          </p:nvPr>
        </p:nvSpPr>
        <p:spPr>
          <a:xfrm>
            <a:off x="1042231" y="2253932"/>
            <a:ext cx="799071" cy="118543"/>
          </a:xfrm>
          <a:prstGeom prst="rect">
            <a:avLst/>
          </a:prstGeom>
          <a:noFill/>
          <a:ln>
            <a:noFill/>
          </a:ln>
        </p:spPr>
        <p:txBody>
          <a:bodyPr wrap="square" lIns="0" tIns="0" rIns="0" bIns="0" anchor="b" anchorCtr="0"/>
          <a:lstStyle>
            <a:lvl1pPr marL="0" marR="0" lvl="0" indent="0" algn="r" rtl="0" hangingPunct="0">
              <a:lnSpc>
                <a:spcPct val="100000"/>
              </a:lnSpc>
              <a:spcBef>
                <a:spcPts val="0"/>
              </a:spcBef>
              <a:spcAft>
                <a:spcPts val="0"/>
              </a:spcAft>
              <a:buNone/>
              <a:tabLst/>
              <a:defRPr lang="en-US" sz="300" b="0" i="0" u="none" strike="noStrike" kern="1200" spc="0" baseline="0">
                <a:solidFill>
                  <a:srgbClr val="000000"/>
                </a:solidFill>
                <a:latin typeface="Liberation Serif" pitchFamily="18"/>
                <a:ea typeface="DejaVu LGC Sans" pitchFamily="2"/>
                <a:cs typeface="DejaVu LGC Sans" pitchFamily="2"/>
              </a:defRPr>
            </a:lvl1pPr>
          </a:lstStyle>
          <a:p>
            <a:pPr lvl="0"/>
            <a:fld id="{542E17B8-4549-4815-A2F9-77331782101F}" type="slidenum">
              <a:rPr/>
              <a:pPr lvl="0"/>
              <a:t>‹#›</a:t>
            </a:fld>
            <a:endParaRPr lang="en-US"/>
          </a:p>
        </p:txBody>
      </p:sp>
    </p:spTree>
    <p:extLst>
      <p:ext uri="{BB962C8B-B14F-4D97-AF65-F5344CB8AC3E}">
        <p14:creationId xmlns:p14="http://schemas.microsoft.com/office/powerpoint/2010/main" val="708615160"/>
      </p:ext>
    </p:extLst>
  </p:cSld>
  <p:clrMap bg1="lt1" tx1="dk1" bg2="lt2" tx2="dk2" accent1="accent1" accent2="accent2" accent3="accent3" accent4="accent4" accent5="accent5" accent6="accent6" hlink="hlink" folHlink="folHlink"/>
  <p:notesStyle>
    <a:lvl1pPr marL="215930" marR="0" lvl="0" indent="-215930" rtl="0" hangingPunct="0">
      <a:buNone/>
      <a:tabLst/>
      <a:defRPr lang="en-US" sz="2200" b="0" i="0" u="none" strike="noStrike" kern="1200">
        <a:ln>
          <a:noFill/>
        </a:ln>
        <a:latin typeface="Liberation Sans" pitchFamily="18"/>
        <a:ea typeface="DejaVu LGC Sans" pitchFamily="2"/>
        <a:cs typeface="Lohit Hindi" pitchFamily="2"/>
      </a:defRPr>
    </a:lvl1pPr>
    <a:lvl2pPr marL="457054" algn="l" defTabSz="914109" rtl="0" eaLnBrk="1" latinLnBrk="0" hangingPunct="1">
      <a:defRPr sz="1300" kern="1200">
        <a:solidFill>
          <a:schemeClr val="tx1"/>
        </a:solidFill>
        <a:latin typeface="+mn-lt"/>
        <a:ea typeface="+mn-ea"/>
        <a:cs typeface="+mn-cs"/>
      </a:defRPr>
    </a:lvl2pPr>
    <a:lvl3pPr marL="914109" algn="l" defTabSz="914109" rtl="0" eaLnBrk="1" latinLnBrk="0" hangingPunct="1">
      <a:defRPr sz="1300" kern="1200">
        <a:solidFill>
          <a:schemeClr val="tx1"/>
        </a:solidFill>
        <a:latin typeface="+mn-lt"/>
        <a:ea typeface="+mn-ea"/>
        <a:cs typeface="+mn-cs"/>
      </a:defRPr>
    </a:lvl3pPr>
    <a:lvl4pPr marL="1371163" algn="l" defTabSz="914109" rtl="0" eaLnBrk="1" latinLnBrk="0" hangingPunct="1">
      <a:defRPr sz="1300" kern="1200">
        <a:solidFill>
          <a:schemeClr val="tx1"/>
        </a:solidFill>
        <a:latin typeface="+mn-lt"/>
        <a:ea typeface="+mn-ea"/>
        <a:cs typeface="+mn-cs"/>
      </a:defRPr>
    </a:lvl4pPr>
    <a:lvl5pPr marL="1828213" algn="l" defTabSz="914109" rtl="0" eaLnBrk="1" latinLnBrk="0" hangingPunct="1">
      <a:defRPr sz="1300" kern="1200">
        <a:solidFill>
          <a:schemeClr val="tx1"/>
        </a:solidFill>
        <a:latin typeface="+mn-lt"/>
        <a:ea typeface="+mn-ea"/>
        <a:cs typeface="+mn-cs"/>
      </a:defRPr>
    </a:lvl5pPr>
    <a:lvl6pPr marL="2285268" algn="l" defTabSz="914109" rtl="0" eaLnBrk="1" latinLnBrk="0" hangingPunct="1">
      <a:defRPr sz="1300" kern="1200">
        <a:solidFill>
          <a:schemeClr val="tx1"/>
        </a:solidFill>
        <a:latin typeface="+mn-lt"/>
        <a:ea typeface="+mn-ea"/>
        <a:cs typeface="+mn-cs"/>
      </a:defRPr>
    </a:lvl6pPr>
    <a:lvl7pPr marL="2742322" algn="l" defTabSz="914109" rtl="0" eaLnBrk="1" latinLnBrk="0" hangingPunct="1">
      <a:defRPr sz="1300" kern="1200">
        <a:solidFill>
          <a:schemeClr val="tx1"/>
        </a:solidFill>
        <a:latin typeface="+mn-lt"/>
        <a:ea typeface="+mn-ea"/>
        <a:cs typeface="+mn-cs"/>
      </a:defRPr>
    </a:lvl7pPr>
    <a:lvl8pPr marL="3199376" algn="l" defTabSz="914109" rtl="0" eaLnBrk="1" latinLnBrk="0" hangingPunct="1">
      <a:defRPr sz="1300" kern="1200">
        <a:solidFill>
          <a:schemeClr val="tx1"/>
        </a:solidFill>
        <a:latin typeface="+mn-lt"/>
        <a:ea typeface="+mn-ea"/>
        <a:cs typeface="+mn-cs"/>
      </a:defRPr>
    </a:lvl8pPr>
    <a:lvl9pPr marL="3656431" algn="l" defTabSz="914109"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txBox="1"/>
          <p:nvPr/>
        </p:nvSpPr>
        <p:spPr>
          <a:xfrm>
            <a:off x="3" y="3"/>
            <a:ext cx="85" cy="85"/>
          </a:xfrm>
          <a:prstGeom prst="rect">
            <a:avLst/>
          </a:prstGeom>
          <a:noFill/>
          <a:ln>
            <a:noFill/>
          </a:ln>
        </p:spPr>
        <p:txBody>
          <a:bodyPr vert="horz" wrap="square" lIns="21234" tIns="10617" rIns="21234" bIns="10617" anchor="b" anchorCtr="0" compatLnSpc="0"/>
          <a:lstStyle/>
          <a:p>
            <a:pPr hangingPunct="0"/>
            <a:fld id="{FAEF42ED-1F6D-4E3B-AE91-9C82B736F992}" type="slidenum">
              <a:rPr/>
              <a:pPr hangingPunct="0"/>
              <a:t>1</a:t>
            </a:fld>
            <a:fld id="{1060E90D-8269-49D7-81D0-9441142B312D}" type="slidenum">
              <a:rPr/>
              <a:pPr hangingPunct="0"/>
              <a:t>1</a:t>
            </a:fld>
            <a:endParaRPr lang="en-US" sz="600" dirty="0">
              <a:solidFill>
                <a:srgbClr val="000000"/>
              </a:solidFill>
              <a:latin typeface="Times New Roman" pitchFamily="18"/>
              <a:ea typeface="DejaVu LGC Sans" pitchFamily="2"/>
              <a:cs typeface="DejaVu LGC Sans" pitchFamily="2"/>
            </a:endParaRPr>
          </a:p>
        </p:txBody>
      </p:sp>
      <p:sp>
        <p:nvSpPr>
          <p:cNvPr id="3" name="Slide Image Placeholder 1"/>
          <p:cNvSpPr>
            <a:spLocks noGrp="1" noRot="1" noChangeAspect="1" noResize="1"/>
          </p:cNvSpPr>
          <p:nvPr>
            <p:ph type="sldImg"/>
          </p:nvPr>
        </p:nvSpPr>
        <p:spPr>
          <a:xfrm>
            <a:off x="0" y="0"/>
            <a:ext cx="0" cy="0"/>
          </a:xfrm>
          <a:solidFill>
            <a:srgbClr val="4F81BD"/>
          </a:solidFill>
          <a:ln w="25560">
            <a:solidFill>
              <a:srgbClr val="385D8A"/>
            </a:solidFill>
            <a:prstDash val="solid"/>
          </a:ln>
        </p:spPr>
      </p:sp>
      <p:sp>
        <p:nvSpPr>
          <p:cNvPr id="4" name="Notes Placeholder 2"/>
          <p:cNvSpPr txBox="1">
            <a:spLocks noGrp="1"/>
          </p:cNvSpPr>
          <p:nvPr>
            <p:ph type="body" sz="quarter" idx="1"/>
          </p:nvPr>
        </p:nvSpPr>
        <p:spPr>
          <a:xfrm>
            <a:off x="3" y="3"/>
            <a:ext cx="85" cy="85"/>
          </a:xfrm>
        </p:spPr>
        <p:txBody>
          <a:bodyPr lIns="21234" tIns="10617" rIns="21234" bIns="10617"/>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17014448"/>
            <a:ext cx="38404800" cy="13160752"/>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402336" tIns="201168" rIns="402336" bIns="201168" rtlCol="0" anchor="ctr"/>
          <a:lstStyle/>
          <a:p>
            <a:pPr algn="ctr"/>
            <a:endParaRPr lang="en-US"/>
          </a:p>
        </p:txBody>
      </p:sp>
      <p:sp>
        <p:nvSpPr>
          <p:cNvPr id="12" name="Rectangle 11"/>
          <p:cNvSpPr/>
          <p:nvPr/>
        </p:nvSpPr>
        <p:spPr>
          <a:xfrm>
            <a:off x="0" y="0"/>
            <a:ext cx="38404800" cy="17014448"/>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02336" tIns="201168" rIns="402336" bIns="201168" rtlCol="0" anchor="ctr"/>
          <a:lstStyle/>
          <a:p>
            <a:pPr algn="ctr"/>
            <a:endParaRPr lang="en-US" dirty="0"/>
          </a:p>
        </p:txBody>
      </p:sp>
      <p:sp>
        <p:nvSpPr>
          <p:cNvPr id="13" name="Rectangle 12"/>
          <p:cNvSpPr/>
          <p:nvPr/>
        </p:nvSpPr>
        <p:spPr>
          <a:xfrm>
            <a:off x="0" y="11670168"/>
            <a:ext cx="38404800" cy="100584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02336" tIns="201168" rIns="402336" bIns="201168" rtlCol="0" anchor="ctr"/>
          <a:lstStyle/>
          <a:p>
            <a:pPr algn="ctr"/>
            <a:endParaRPr lang="en-US"/>
          </a:p>
        </p:txBody>
      </p:sp>
      <p:sp>
        <p:nvSpPr>
          <p:cNvPr id="14" name="Oval 13"/>
          <p:cNvSpPr/>
          <p:nvPr/>
        </p:nvSpPr>
        <p:spPr>
          <a:xfrm>
            <a:off x="0" y="7040880"/>
            <a:ext cx="38404800" cy="2246376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02336" tIns="201168" rIns="402336" bIns="201168" rtlCol="0" anchor="ctr"/>
          <a:lstStyle/>
          <a:p>
            <a:pPr algn="ctr"/>
            <a:endParaRPr lang="en-US"/>
          </a:p>
        </p:txBody>
      </p:sp>
      <p:sp>
        <p:nvSpPr>
          <p:cNvPr id="3" name="Subtitle 2"/>
          <p:cNvSpPr>
            <a:spLocks noGrp="1"/>
          </p:cNvSpPr>
          <p:nvPr>
            <p:ph type="subTitle" idx="1"/>
          </p:nvPr>
        </p:nvSpPr>
        <p:spPr>
          <a:xfrm>
            <a:off x="6189939" y="22231200"/>
            <a:ext cx="23675442" cy="3881324"/>
          </a:xfrm>
        </p:spPr>
        <p:txBody>
          <a:bodyPr>
            <a:normAutofit/>
          </a:bodyPr>
          <a:lstStyle>
            <a:lvl1pPr marL="0" indent="0" algn="l">
              <a:buNone/>
              <a:defRPr sz="9700">
                <a:solidFill>
                  <a:schemeClr val="tx2"/>
                </a:solidFill>
              </a:defRPr>
            </a:lvl1pPr>
            <a:lvl2pPr marL="2011680" indent="0" algn="ctr">
              <a:buNone/>
              <a:defRPr>
                <a:solidFill>
                  <a:schemeClr val="tx1">
                    <a:tint val="75000"/>
                  </a:schemeClr>
                </a:solidFill>
              </a:defRPr>
            </a:lvl2pPr>
            <a:lvl3pPr marL="4023360" indent="0" algn="ctr">
              <a:buNone/>
              <a:defRPr>
                <a:solidFill>
                  <a:schemeClr val="tx1">
                    <a:tint val="75000"/>
                  </a:schemeClr>
                </a:solidFill>
              </a:defRPr>
            </a:lvl3pPr>
            <a:lvl4pPr marL="6035040" indent="0" algn="ctr">
              <a:buNone/>
              <a:defRPr>
                <a:solidFill>
                  <a:schemeClr val="tx1">
                    <a:tint val="75000"/>
                  </a:schemeClr>
                </a:solidFill>
              </a:defRPr>
            </a:lvl4pPr>
            <a:lvl5pPr marL="8046720" indent="0" algn="ctr">
              <a:buNone/>
              <a:defRPr>
                <a:solidFill>
                  <a:schemeClr val="tx1">
                    <a:tint val="75000"/>
                  </a:schemeClr>
                </a:solidFill>
              </a:defRPr>
            </a:lvl5pPr>
            <a:lvl6pPr marL="10058400" indent="0" algn="ctr">
              <a:buNone/>
              <a:defRPr>
                <a:solidFill>
                  <a:schemeClr val="tx1">
                    <a:tint val="75000"/>
                  </a:schemeClr>
                </a:solidFill>
              </a:defRPr>
            </a:lvl6pPr>
            <a:lvl7pPr marL="12070080" indent="0" algn="ctr">
              <a:buNone/>
              <a:defRPr>
                <a:solidFill>
                  <a:schemeClr val="tx1">
                    <a:tint val="75000"/>
                  </a:schemeClr>
                </a:solidFill>
              </a:defRPr>
            </a:lvl7pPr>
            <a:lvl8pPr marL="14081760" indent="0" algn="ctr">
              <a:buNone/>
              <a:defRPr>
                <a:solidFill>
                  <a:schemeClr val="tx1">
                    <a:tint val="75000"/>
                  </a:schemeClr>
                </a:solidFill>
              </a:defRPr>
            </a:lvl8pPr>
            <a:lvl9pPr marL="1609344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CDB3CC-F982-40F9-8DD6-BCC9AFBF44BD}" type="datetime1">
              <a:rPr lang="en-US" smtClean="0"/>
              <a:pPr/>
              <a:t>7/27/2011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ctrTitle"/>
          </p:nvPr>
        </p:nvSpPr>
        <p:spPr>
          <a:xfrm>
            <a:off x="3433843" y="13782079"/>
            <a:ext cx="30136474" cy="7889935"/>
          </a:xfrm>
          <a:effectLst/>
        </p:spPr>
        <p:txBody>
          <a:bodyPr>
            <a:noAutofit/>
          </a:bodyPr>
          <a:lstStyle>
            <a:lvl1pPr marL="2816352" indent="-2011680" algn="l">
              <a:defRPr sz="238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001000" y="3218684"/>
            <a:ext cx="26883360" cy="1528876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Wednesday, July 27, 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45783" y="1656677"/>
            <a:ext cx="8641080" cy="23048692"/>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13961277" y="3218686"/>
            <a:ext cx="20283006" cy="2153680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Wednesday, July 27, 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lvl1pPr>
              <a:defRPr/>
            </a:lvl1pPr>
          </a:lstStyle>
          <a:p>
            <a:pPr lvl="0"/>
            <a:endParaRPr lang="en-US"/>
          </a:p>
        </p:txBody>
      </p:sp>
      <p:sp>
        <p:nvSpPr>
          <p:cNvPr id="3" name="Text Placeholder 2"/>
          <p:cNvSpPr txBox="1">
            <a:spLocks noGrp="1"/>
          </p:cNvSpPr>
          <p:nvPr>
            <p:ph type="body" idx="4294967295"/>
          </p:nvPr>
        </p:nvSpPr>
        <p:spPr/>
        <p:txBody>
          <a:bodyPr/>
          <a:lstStyle>
            <a:lvl1pPr>
              <a:buNone/>
              <a:defRPr/>
            </a:lvl1pPr>
          </a:lstStyle>
          <a:p>
            <a:pPr lvl="0"/>
            <a:endParaRPr lang="en-US"/>
          </a:p>
        </p:txBody>
      </p:sp>
    </p:spTree>
  </p:cSld>
  <p:clrMapOvr>
    <a:masterClrMapping/>
  </p:clrMapOvr>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4CB1CAA-32CD-4B55-B92A-B8F0843CACF4}" type="datetime2">
              <a:rPr lang="en-US" smtClean="0"/>
              <a:t>Wednesday, July 27, 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4800600" y="3218688"/>
            <a:ext cx="26883360" cy="152887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17014448"/>
            <a:ext cx="38404800" cy="13160752"/>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402336" tIns="201168" rIns="402336" bIns="201168" rtlCol="0" anchor="ctr"/>
          <a:lstStyle/>
          <a:p>
            <a:pPr algn="ctr"/>
            <a:endParaRPr lang="en-US"/>
          </a:p>
        </p:txBody>
      </p:sp>
      <p:sp>
        <p:nvSpPr>
          <p:cNvPr id="8" name="Rectangle 7"/>
          <p:cNvSpPr/>
          <p:nvPr/>
        </p:nvSpPr>
        <p:spPr>
          <a:xfrm>
            <a:off x="0" y="0"/>
            <a:ext cx="38404800" cy="17014448"/>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02336" tIns="201168" rIns="402336" bIns="201168" rtlCol="0" anchor="ctr"/>
          <a:lstStyle/>
          <a:p>
            <a:pPr algn="ctr"/>
            <a:endParaRPr lang="en-US" dirty="0"/>
          </a:p>
        </p:txBody>
      </p:sp>
      <p:sp>
        <p:nvSpPr>
          <p:cNvPr id="9" name="Rectangle 8"/>
          <p:cNvSpPr/>
          <p:nvPr/>
        </p:nvSpPr>
        <p:spPr>
          <a:xfrm>
            <a:off x="0" y="11670168"/>
            <a:ext cx="38404800" cy="100584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02336" tIns="201168" rIns="402336" bIns="201168" rtlCol="0" anchor="ctr"/>
          <a:lstStyle/>
          <a:p>
            <a:pPr algn="ctr"/>
            <a:endParaRPr lang="en-US"/>
          </a:p>
        </p:txBody>
      </p:sp>
      <p:sp>
        <p:nvSpPr>
          <p:cNvPr id="10" name="Oval 9"/>
          <p:cNvSpPr/>
          <p:nvPr/>
        </p:nvSpPr>
        <p:spPr>
          <a:xfrm>
            <a:off x="0" y="7040880"/>
            <a:ext cx="38404800" cy="2246376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02336" tIns="201168" rIns="402336" bIns="201168" rtlCol="0" anchor="ctr"/>
          <a:lstStyle/>
          <a:p>
            <a:pPr algn="ctr"/>
            <a:endParaRPr lang="en-US"/>
          </a:p>
        </p:txBody>
      </p:sp>
      <p:sp>
        <p:nvSpPr>
          <p:cNvPr id="2" name="Title 1"/>
          <p:cNvSpPr>
            <a:spLocks noGrp="1"/>
          </p:cNvSpPr>
          <p:nvPr>
            <p:ph type="title"/>
          </p:nvPr>
        </p:nvSpPr>
        <p:spPr>
          <a:xfrm>
            <a:off x="8539419" y="9559651"/>
            <a:ext cx="25059997" cy="10662722"/>
          </a:xfrm>
          <a:effectLst/>
        </p:spPr>
        <p:txBody>
          <a:bodyPr anchor="b"/>
          <a:lstStyle>
            <a:lvl1pPr algn="r">
              <a:defRPr sz="202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494240" y="20273048"/>
            <a:ext cx="25076075" cy="3676024"/>
          </a:xfrm>
        </p:spPr>
        <p:txBody>
          <a:bodyPr anchor="t"/>
          <a:lstStyle>
            <a:lvl1pPr marL="0" indent="0" algn="r">
              <a:buNone/>
              <a:defRPr sz="8800">
                <a:solidFill>
                  <a:schemeClr val="tx2"/>
                </a:solidFill>
              </a:defRPr>
            </a:lvl1pPr>
            <a:lvl2pPr marL="2011680" indent="0">
              <a:buNone/>
              <a:defRPr sz="7900">
                <a:solidFill>
                  <a:schemeClr val="tx1">
                    <a:tint val="75000"/>
                  </a:schemeClr>
                </a:solidFill>
              </a:defRPr>
            </a:lvl2pPr>
            <a:lvl3pPr marL="4023360" indent="0">
              <a:buNone/>
              <a:defRPr sz="7000">
                <a:solidFill>
                  <a:schemeClr val="tx1">
                    <a:tint val="75000"/>
                  </a:schemeClr>
                </a:solidFill>
              </a:defRPr>
            </a:lvl3pPr>
            <a:lvl4pPr marL="6035040" indent="0">
              <a:buNone/>
              <a:defRPr sz="6200">
                <a:solidFill>
                  <a:schemeClr val="tx1">
                    <a:tint val="75000"/>
                  </a:schemeClr>
                </a:solidFill>
              </a:defRPr>
            </a:lvl4pPr>
            <a:lvl5pPr marL="8046720" indent="0">
              <a:buNone/>
              <a:defRPr sz="6200">
                <a:solidFill>
                  <a:schemeClr val="tx1">
                    <a:tint val="75000"/>
                  </a:schemeClr>
                </a:solidFill>
              </a:defRPr>
            </a:lvl5pPr>
            <a:lvl6pPr marL="10058400" indent="0">
              <a:buNone/>
              <a:defRPr sz="6200">
                <a:solidFill>
                  <a:schemeClr val="tx1">
                    <a:tint val="75000"/>
                  </a:schemeClr>
                </a:solidFill>
              </a:defRPr>
            </a:lvl6pPr>
            <a:lvl7pPr marL="12070080" indent="0">
              <a:buNone/>
              <a:defRPr sz="6200">
                <a:solidFill>
                  <a:schemeClr val="tx1">
                    <a:tint val="75000"/>
                  </a:schemeClr>
                </a:solidFill>
              </a:defRPr>
            </a:lvl7pPr>
            <a:lvl8pPr marL="14081760" indent="0">
              <a:buNone/>
              <a:defRPr sz="6200">
                <a:solidFill>
                  <a:schemeClr val="tx1">
                    <a:tint val="75000"/>
                  </a:schemeClr>
                </a:solidFill>
              </a:defRPr>
            </a:lvl8pPr>
            <a:lvl9pPr marL="16093440" indent="0">
              <a:buNone/>
              <a:defRPr sz="6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DDAE5B-B07C-441A-8026-C23A427A74DC}" type="datetime1">
              <a:rPr lang="en-US" smtClean="0"/>
              <a:pPr/>
              <a:t>7/27/2011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B82477-D5D3-4181-8C11-75D0F2433A87}" type="datetime2">
              <a:rPr lang="en-US" smtClean="0"/>
              <a:t>Wednesday, July 27, 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4800595" y="3218684"/>
            <a:ext cx="14056157" cy="152887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19509639" y="3218688"/>
            <a:ext cx="14056157" cy="152887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00600" y="3218689"/>
            <a:ext cx="14056157" cy="2814953"/>
          </a:xfrm>
        </p:spPr>
        <p:txBody>
          <a:bodyPr anchor="b">
            <a:noAutofit/>
          </a:bodyPr>
          <a:lstStyle>
            <a:lvl1pPr marL="0" indent="0" algn="ctr">
              <a:buNone/>
              <a:defRPr lang="en-US" sz="106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2011680" indent="0">
              <a:buNone/>
              <a:defRPr sz="8800" b="1"/>
            </a:lvl2pPr>
            <a:lvl3pPr marL="4023360" indent="0">
              <a:buNone/>
              <a:defRPr sz="7900" b="1"/>
            </a:lvl3pPr>
            <a:lvl4pPr marL="6035040" indent="0">
              <a:buNone/>
              <a:defRPr sz="7000" b="1"/>
            </a:lvl4pPr>
            <a:lvl5pPr marL="8046720" indent="0">
              <a:buNone/>
              <a:defRPr sz="7000" b="1"/>
            </a:lvl5pPr>
            <a:lvl6pPr marL="10058400" indent="0">
              <a:buNone/>
              <a:defRPr sz="7000" b="1"/>
            </a:lvl6pPr>
            <a:lvl7pPr marL="12070080" indent="0">
              <a:buNone/>
              <a:defRPr sz="7000" b="1"/>
            </a:lvl7pPr>
            <a:lvl8pPr marL="14081760" indent="0">
              <a:buNone/>
              <a:defRPr sz="7000" b="1"/>
            </a:lvl8pPr>
            <a:lvl9pPr marL="16093440" indent="0">
              <a:buNone/>
              <a:defRPr sz="7000" b="1"/>
            </a:lvl9pPr>
          </a:lstStyle>
          <a:p>
            <a:pPr lvl="0"/>
            <a:r>
              <a:rPr lang="en-US" smtClean="0"/>
              <a:t>Click to edit Master text styles</a:t>
            </a:r>
          </a:p>
        </p:txBody>
      </p:sp>
      <p:sp>
        <p:nvSpPr>
          <p:cNvPr id="4" name="Content Placeholder 3"/>
          <p:cNvSpPr>
            <a:spLocks noGrp="1"/>
          </p:cNvSpPr>
          <p:nvPr>
            <p:ph sz="half" idx="2"/>
          </p:nvPr>
        </p:nvSpPr>
        <p:spPr>
          <a:xfrm>
            <a:off x="4857078" y="6161439"/>
            <a:ext cx="14056157" cy="12070080"/>
          </a:xfrm>
        </p:spPr>
        <p:txBody>
          <a:bodyPr>
            <a:normAutofit/>
          </a:bodyPr>
          <a:lstStyle>
            <a:lvl1pPr>
              <a:defRPr sz="7900"/>
            </a:lvl1pPr>
            <a:lvl2pPr>
              <a:defRPr sz="7900"/>
            </a:lvl2pPr>
            <a:lvl3pPr>
              <a:defRPr sz="7000"/>
            </a:lvl3pPr>
            <a:lvl4pPr>
              <a:defRPr sz="7000"/>
            </a:lvl4pPr>
            <a:lvl5pPr>
              <a:defRPr sz="7000"/>
            </a:lvl5pPr>
            <a:lvl6pPr>
              <a:defRPr sz="7000"/>
            </a:lvl6pPr>
            <a:lvl7pPr>
              <a:defRPr sz="7000"/>
            </a:lvl7pPr>
            <a:lvl8pPr>
              <a:defRPr sz="7000"/>
            </a:lvl8pPr>
            <a:lvl9pPr>
              <a:defRPr sz="7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9518669" y="3218689"/>
            <a:ext cx="14056157" cy="2814953"/>
          </a:xfrm>
        </p:spPr>
        <p:txBody>
          <a:bodyPr anchor="b">
            <a:noAutofit/>
          </a:bodyPr>
          <a:lstStyle>
            <a:lvl1pPr marL="0" indent="0" algn="ctr">
              <a:buNone/>
              <a:defRPr lang="en-US" sz="106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2011680" indent="0">
              <a:buNone/>
              <a:defRPr sz="8800" b="1"/>
            </a:lvl2pPr>
            <a:lvl3pPr marL="4023360" indent="0">
              <a:buNone/>
              <a:defRPr sz="7900" b="1"/>
            </a:lvl3pPr>
            <a:lvl4pPr marL="6035040" indent="0">
              <a:buNone/>
              <a:defRPr sz="7000" b="1"/>
            </a:lvl4pPr>
            <a:lvl5pPr marL="8046720" indent="0">
              <a:buNone/>
              <a:defRPr sz="7000" b="1"/>
            </a:lvl5pPr>
            <a:lvl6pPr marL="10058400" indent="0">
              <a:buNone/>
              <a:defRPr sz="7000" b="1"/>
            </a:lvl6pPr>
            <a:lvl7pPr marL="12070080" indent="0">
              <a:buNone/>
              <a:defRPr sz="7000" b="1"/>
            </a:lvl7pPr>
            <a:lvl8pPr marL="14081760" indent="0">
              <a:buNone/>
              <a:defRPr sz="7000" b="1"/>
            </a:lvl8pPr>
            <a:lvl9pPr marL="16093440" indent="0">
              <a:buNone/>
              <a:defRPr sz="7000" b="1"/>
            </a:lvl9pPr>
          </a:lstStyle>
          <a:p>
            <a:pPr marL="0" lvl="0" indent="0" algn="ctr" defTabSz="4023360" rtl="0" eaLnBrk="1" latinLnBrk="0" hangingPunct="1">
              <a:spcBef>
                <a:spcPct val="20000"/>
              </a:spcBef>
              <a:spcAft>
                <a:spcPts val="132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19509105" y="6155741"/>
            <a:ext cx="14056157" cy="12070080"/>
          </a:xfrm>
        </p:spPr>
        <p:txBody>
          <a:bodyPr>
            <a:normAutofit/>
          </a:bodyPr>
          <a:lstStyle>
            <a:lvl1pPr>
              <a:defRPr sz="7900"/>
            </a:lvl1pPr>
            <a:lvl2pPr>
              <a:defRPr sz="7900"/>
            </a:lvl2pPr>
            <a:lvl3pPr>
              <a:defRPr sz="7000"/>
            </a:lvl3pPr>
            <a:lvl4pPr>
              <a:defRPr sz="7000"/>
            </a:lvl4pPr>
            <a:lvl5pPr>
              <a:defRPr sz="7000"/>
            </a:lvl5pPr>
            <a:lvl6pPr>
              <a:defRPr sz="7000"/>
            </a:lvl6pPr>
            <a:lvl7pPr>
              <a:defRPr sz="7000"/>
            </a:lvl7pPr>
            <a:lvl8pPr>
              <a:defRPr sz="7000"/>
            </a:lvl8pPr>
            <a:lvl9pPr>
              <a:defRPr sz="7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13E253B-1893-4367-8BAE-DF4BC10DC578}" type="datetime2">
              <a:rPr lang="en-US" smtClean="0"/>
              <a:t>Wednesday, July 27, 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89C0F2-17E0-497A-9BBE-0C73201AAFE3}" type="slidenum">
              <a:rPr lang="en-US" smtClean="0"/>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62300D-25B3-4603-86C9-4CB776489F00}" type="datetime2">
              <a:rPr lang="en-US" smtClean="0"/>
              <a:t>Wednesday, July 27, 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14AD9-FCC8-48B7-B85B-012A91320DFF}" type="datetime2">
              <a:rPr lang="en-US" smtClean="0"/>
              <a:t>Wednesday, July 27, 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4201" y="9723123"/>
            <a:ext cx="15271557" cy="5537369"/>
          </a:xfrm>
          <a:effectLst/>
        </p:spPr>
        <p:txBody>
          <a:bodyPr anchor="b">
            <a:noAutofit/>
          </a:bodyPr>
          <a:lstStyle>
            <a:lvl1pPr marL="1005840" indent="-1005840" algn="l">
              <a:defRPr sz="123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19292765" y="3218688"/>
            <a:ext cx="16871757" cy="21536812"/>
          </a:xfrm>
        </p:spPr>
        <p:txBody>
          <a:bodyPr anchor="ctr"/>
          <a:lstStyle>
            <a:lvl1pPr>
              <a:defRPr sz="9700"/>
            </a:lvl1pPr>
            <a:lvl2pPr>
              <a:defRPr sz="8800"/>
            </a:lvl2pPr>
            <a:lvl3pPr>
              <a:defRPr sz="7900"/>
            </a:lvl3pPr>
            <a:lvl4pPr>
              <a:defRPr sz="7000"/>
            </a:lvl4pPr>
            <a:lvl5pPr>
              <a:defRPr sz="62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18213" y="15390330"/>
            <a:ext cx="14232372" cy="9413879"/>
          </a:xfrm>
        </p:spPr>
        <p:txBody>
          <a:bodyPr/>
          <a:lstStyle>
            <a:lvl1pPr marL="0" indent="0">
              <a:buNone/>
              <a:defRPr sz="6200"/>
            </a:lvl1pPr>
            <a:lvl2pPr marL="2011680" indent="0">
              <a:buNone/>
              <a:defRPr sz="5300"/>
            </a:lvl2pPr>
            <a:lvl3pPr marL="4023360" indent="0">
              <a:buNone/>
              <a:defRPr sz="4400"/>
            </a:lvl3pPr>
            <a:lvl4pPr marL="6035040" indent="0">
              <a:buNone/>
              <a:defRPr sz="4000"/>
            </a:lvl4pPr>
            <a:lvl5pPr marL="8046720" indent="0">
              <a:buNone/>
              <a:defRPr sz="4000"/>
            </a:lvl5pPr>
            <a:lvl6pPr marL="10058400" indent="0">
              <a:buNone/>
              <a:defRPr sz="4000"/>
            </a:lvl6pPr>
            <a:lvl7pPr marL="12070080" indent="0">
              <a:buNone/>
              <a:defRPr sz="4000"/>
            </a:lvl7pPr>
            <a:lvl8pPr marL="14081760" indent="0">
              <a:buNone/>
              <a:defRPr sz="4000"/>
            </a:lvl8pPr>
            <a:lvl9pPr marL="16093440"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2DC50-D5DB-4F94-B367-9876CD2C4012}" type="datetime2">
              <a:rPr lang="en-US" smtClean="0"/>
              <a:t>Wednesday, July 27, 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17014448"/>
            <a:ext cx="38404800" cy="13160752"/>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402336" tIns="201168" rIns="402336" bIns="201168" rtlCol="0" anchor="ctr"/>
          <a:lstStyle/>
          <a:p>
            <a:pPr algn="ctr"/>
            <a:endParaRPr lang="en-US"/>
          </a:p>
        </p:txBody>
      </p:sp>
      <p:sp>
        <p:nvSpPr>
          <p:cNvPr id="9" name="Rectangle 8"/>
          <p:cNvSpPr/>
          <p:nvPr/>
        </p:nvSpPr>
        <p:spPr>
          <a:xfrm>
            <a:off x="0" y="0"/>
            <a:ext cx="38404800" cy="17014448"/>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02336" tIns="201168" rIns="402336" bIns="201168" rtlCol="0" anchor="ctr"/>
          <a:lstStyle/>
          <a:p>
            <a:pPr algn="ctr"/>
            <a:endParaRPr lang="en-US" dirty="0"/>
          </a:p>
        </p:txBody>
      </p:sp>
      <p:sp>
        <p:nvSpPr>
          <p:cNvPr id="10" name="Rectangle 9"/>
          <p:cNvSpPr/>
          <p:nvPr/>
        </p:nvSpPr>
        <p:spPr>
          <a:xfrm>
            <a:off x="0" y="11670168"/>
            <a:ext cx="38404800" cy="100584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02336" tIns="201168" rIns="402336" bIns="201168" rtlCol="0" anchor="ctr"/>
          <a:lstStyle/>
          <a:p>
            <a:pPr algn="ctr"/>
            <a:endParaRPr lang="en-US"/>
          </a:p>
        </p:txBody>
      </p:sp>
      <p:sp>
        <p:nvSpPr>
          <p:cNvPr id="11" name="Oval 10"/>
          <p:cNvSpPr/>
          <p:nvPr/>
        </p:nvSpPr>
        <p:spPr>
          <a:xfrm>
            <a:off x="0" y="7040880"/>
            <a:ext cx="38404800" cy="2246376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02336" tIns="201168" rIns="402336" bIns="201168" rtlCol="0" anchor="ctr"/>
          <a:lstStyle/>
          <a:p>
            <a:pPr algn="ctr"/>
            <a:endParaRPr lang="en-US"/>
          </a:p>
        </p:txBody>
      </p:sp>
      <p:sp>
        <p:nvSpPr>
          <p:cNvPr id="3" name="Picture Placeholder 2"/>
          <p:cNvSpPr>
            <a:spLocks noGrp="1"/>
          </p:cNvSpPr>
          <p:nvPr>
            <p:ph type="pic" idx="1"/>
          </p:nvPr>
        </p:nvSpPr>
        <p:spPr>
          <a:xfrm>
            <a:off x="18795735" y="5029200"/>
            <a:ext cx="17282160" cy="1376234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8800"/>
            </a:lvl1pPr>
            <a:lvl2pPr marL="2011680" indent="0">
              <a:buNone/>
              <a:defRPr sz="12300"/>
            </a:lvl2pPr>
            <a:lvl3pPr marL="4023360" indent="0">
              <a:buNone/>
              <a:defRPr sz="1060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687126" y="4446138"/>
            <a:ext cx="15515279" cy="9517288"/>
          </a:xfrm>
        </p:spPr>
        <p:txBody>
          <a:bodyPr anchor="b"/>
          <a:lstStyle>
            <a:lvl1pPr marL="804672" indent="-804672">
              <a:buFont typeface="Georgia" pitchFamily="18" charset="0"/>
              <a:buChar char="*"/>
              <a:defRPr sz="7000"/>
            </a:lvl1pPr>
            <a:lvl2pPr marL="2011680" indent="0">
              <a:buNone/>
              <a:defRPr sz="5300"/>
            </a:lvl2pPr>
            <a:lvl3pPr marL="4023360" indent="0">
              <a:buNone/>
              <a:defRPr sz="4400"/>
            </a:lvl3pPr>
            <a:lvl4pPr marL="6035040" indent="0">
              <a:buNone/>
              <a:defRPr sz="4000"/>
            </a:lvl4pPr>
            <a:lvl5pPr marL="8046720" indent="0">
              <a:buNone/>
              <a:defRPr sz="4000"/>
            </a:lvl5pPr>
            <a:lvl6pPr marL="10058400" indent="0">
              <a:buNone/>
              <a:defRPr sz="4000"/>
            </a:lvl6pPr>
            <a:lvl7pPr marL="12070080" indent="0">
              <a:buNone/>
              <a:defRPr sz="4000"/>
            </a:lvl7pPr>
            <a:lvl8pPr marL="14081760" indent="0">
              <a:buNone/>
              <a:defRPr sz="4000"/>
            </a:lvl8pPr>
            <a:lvl9pPr marL="16093440"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EB412-E790-42EA-81FE-2925D3A43D91}" type="datetime2">
              <a:rPr lang="en-US" smtClean="0"/>
              <a:t>Wednesday, July 27, 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
        <p:nvSpPr>
          <p:cNvPr id="2" name="Title 1"/>
          <p:cNvSpPr>
            <a:spLocks noGrp="1"/>
          </p:cNvSpPr>
          <p:nvPr>
            <p:ph type="title"/>
          </p:nvPr>
        </p:nvSpPr>
        <p:spPr>
          <a:xfrm>
            <a:off x="3054526" y="19643452"/>
            <a:ext cx="26810859" cy="5029200"/>
          </a:xfrm>
        </p:spPr>
        <p:txBody>
          <a:bodyPr anchor="b">
            <a:noAutofit/>
          </a:bodyPr>
          <a:lstStyle>
            <a:lvl1pPr algn="l">
              <a:defRPr sz="202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22463760"/>
            <a:ext cx="38404800" cy="771144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402336" tIns="201168" rIns="402336" bIns="201168" rtlCol="0" anchor="ctr"/>
          <a:lstStyle/>
          <a:p>
            <a:pPr algn="ctr"/>
            <a:endParaRPr lang="en-US"/>
          </a:p>
        </p:txBody>
      </p:sp>
      <p:sp>
        <p:nvSpPr>
          <p:cNvPr id="8" name="Rectangle 7"/>
          <p:cNvSpPr/>
          <p:nvPr/>
        </p:nvSpPr>
        <p:spPr>
          <a:xfrm>
            <a:off x="0" y="0"/>
            <a:ext cx="38404800" cy="2246376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02336" tIns="201168" rIns="402336" bIns="201168" rtlCol="0" anchor="ctr"/>
          <a:lstStyle/>
          <a:p>
            <a:pPr algn="ctr"/>
            <a:endParaRPr lang="en-US" dirty="0"/>
          </a:p>
        </p:txBody>
      </p:sp>
      <p:sp>
        <p:nvSpPr>
          <p:cNvPr id="9" name="Rectangle 8"/>
          <p:cNvSpPr/>
          <p:nvPr/>
        </p:nvSpPr>
        <p:spPr>
          <a:xfrm>
            <a:off x="0" y="16580538"/>
            <a:ext cx="38404800" cy="100584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02336" tIns="201168" rIns="402336" bIns="201168" rtlCol="0" anchor="ctr"/>
          <a:lstStyle/>
          <a:p>
            <a:pPr algn="ctr"/>
            <a:endParaRPr lang="en-US"/>
          </a:p>
        </p:txBody>
      </p:sp>
      <p:sp>
        <p:nvSpPr>
          <p:cNvPr id="10" name="Oval 9"/>
          <p:cNvSpPr/>
          <p:nvPr/>
        </p:nvSpPr>
        <p:spPr>
          <a:xfrm>
            <a:off x="0" y="7040880"/>
            <a:ext cx="38404800" cy="2246376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02336" tIns="201168" rIns="402336" bIns="201168" rtlCol="0" anchor="ctr"/>
          <a:lstStyle/>
          <a:p>
            <a:pPr algn="ctr"/>
            <a:endParaRPr lang="en-US"/>
          </a:p>
        </p:txBody>
      </p:sp>
      <p:sp>
        <p:nvSpPr>
          <p:cNvPr id="2" name="Title Placeholder 1"/>
          <p:cNvSpPr>
            <a:spLocks noGrp="1"/>
          </p:cNvSpPr>
          <p:nvPr>
            <p:ph type="title"/>
          </p:nvPr>
        </p:nvSpPr>
        <p:spPr>
          <a:xfrm>
            <a:off x="7531816" y="19237539"/>
            <a:ext cx="27352546" cy="5029200"/>
          </a:xfrm>
          <a:prstGeom prst="rect">
            <a:avLst/>
          </a:prstGeom>
          <a:effectLst/>
        </p:spPr>
        <p:txBody>
          <a:bodyPr vert="horz" lIns="402336" tIns="201168" rIns="402336" bIns="201168"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800600" y="3221944"/>
            <a:ext cx="26883360" cy="15288768"/>
          </a:xfrm>
          <a:prstGeom prst="rect">
            <a:avLst/>
          </a:prstGeom>
        </p:spPr>
        <p:txBody>
          <a:bodyPr vert="horz" lIns="402336" tIns="201168" rIns="402336" bIns="20116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5923240" y="27157682"/>
            <a:ext cx="10561320" cy="1606550"/>
          </a:xfrm>
          <a:prstGeom prst="rect">
            <a:avLst/>
          </a:prstGeom>
        </p:spPr>
        <p:txBody>
          <a:bodyPr vert="horz" lIns="402336" tIns="201168" rIns="402336" bIns="201168" rtlCol="0" anchor="ctr"/>
          <a:lstStyle>
            <a:lvl1pPr algn="r">
              <a:defRPr sz="4800" b="1">
                <a:solidFill>
                  <a:schemeClr val="tx1">
                    <a:lumMod val="50000"/>
                    <a:lumOff val="50000"/>
                  </a:schemeClr>
                </a:solidFill>
              </a:defRPr>
            </a:lvl1pPr>
          </a:lstStyle>
          <a:p>
            <a:fld id="{0B385921-A91A-409C-921C-0E0EC1E750EC}" type="datetime2">
              <a:rPr lang="en-US" smtClean="0"/>
              <a:t>Wednesday, July 27, 2011</a:t>
            </a:fld>
            <a:endParaRPr lang="en-US" dirty="0"/>
          </a:p>
        </p:txBody>
      </p:sp>
      <p:sp>
        <p:nvSpPr>
          <p:cNvPr id="5" name="Footer Placeholder 4"/>
          <p:cNvSpPr>
            <a:spLocks noGrp="1"/>
          </p:cNvSpPr>
          <p:nvPr>
            <p:ph type="ftr" sz="quarter" idx="3"/>
          </p:nvPr>
        </p:nvSpPr>
        <p:spPr>
          <a:xfrm>
            <a:off x="1920238" y="27157682"/>
            <a:ext cx="14081764" cy="1606550"/>
          </a:xfrm>
          <a:prstGeom prst="rect">
            <a:avLst/>
          </a:prstGeom>
        </p:spPr>
        <p:txBody>
          <a:bodyPr vert="horz" lIns="402336" tIns="201168" rIns="402336" bIns="201168" rtlCol="0" anchor="ctr"/>
          <a:lstStyle>
            <a:lvl1pPr algn="l">
              <a:defRPr sz="48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6002000" y="27157682"/>
            <a:ext cx="7680960" cy="1606550"/>
          </a:xfrm>
          <a:prstGeom prst="rect">
            <a:avLst/>
          </a:prstGeom>
        </p:spPr>
        <p:txBody>
          <a:bodyPr vert="horz" lIns="402336" tIns="201168" rIns="402336" bIns="201168" rtlCol="0" anchor="ctr"/>
          <a:lstStyle>
            <a:lvl1pPr algn="ctr">
              <a:defRPr sz="5300" b="1">
                <a:solidFill>
                  <a:schemeClr val="tx1">
                    <a:lumMod val="50000"/>
                    <a:lumOff val="50000"/>
                  </a:schemeClr>
                </a:solidFill>
              </a:defRPr>
            </a:lvl1pPr>
          </a:lstStyle>
          <a:p>
            <a:fld id="{1789C0F2-17E0-497A-9BBE-0C73201AAFE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760" r:id="rId1"/>
    <p:sldLayoutId id="2147484761" r:id="rId2"/>
    <p:sldLayoutId id="2147484762" r:id="rId3"/>
    <p:sldLayoutId id="2147484763" r:id="rId4"/>
    <p:sldLayoutId id="2147484764" r:id="rId5"/>
    <p:sldLayoutId id="2147484765" r:id="rId6"/>
    <p:sldLayoutId id="2147484766" r:id="rId7"/>
    <p:sldLayoutId id="2147484767" r:id="rId8"/>
    <p:sldLayoutId id="2147484768" r:id="rId9"/>
    <p:sldLayoutId id="2147484769" r:id="rId10"/>
    <p:sldLayoutId id="2147484770" r:id="rId11"/>
    <p:sldLayoutId id="2147484771" r:id="rId12"/>
  </p:sldLayoutIdLst>
  <p:timing>
    <p:tnLst>
      <p:par>
        <p:cTn id="1" dur="indefinite" restart="never" nodeType="tmRoot"/>
      </p:par>
    </p:tnLst>
  </p:timing>
  <p:txStyles>
    <p:titleStyle>
      <a:lvl1pPr marL="1408176" indent="-1408176" algn="r" defTabSz="4023360" rtl="0" eaLnBrk="1" latinLnBrk="0" hangingPunct="1">
        <a:spcBef>
          <a:spcPct val="0"/>
        </a:spcBef>
        <a:buClr>
          <a:schemeClr val="accent6">
            <a:lumMod val="75000"/>
          </a:schemeClr>
        </a:buClr>
        <a:buSzPct val="128000"/>
        <a:buFont typeface="Georgia" pitchFamily="18" charset="0"/>
        <a:buChar char="*"/>
        <a:defRPr sz="202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005840" indent="-804672" algn="l" defTabSz="4023360" rtl="0" eaLnBrk="1" latinLnBrk="0" hangingPunct="1">
        <a:spcBef>
          <a:spcPct val="20000"/>
        </a:spcBef>
        <a:spcAft>
          <a:spcPts val="1320"/>
        </a:spcAft>
        <a:buClr>
          <a:schemeClr val="accent6">
            <a:lumMod val="75000"/>
          </a:schemeClr>
        </a:buClr>
        <a:buSzPct val="130000"/>
        <a:buFont typeface="Georgia" pitchFamily="18" charset="0"/>
        <a:buChar char="*"/>
        <a:defRPr sz="9700" kern="1200">
          <a:solidFill>
            <a:schemeClr val="tx1">
              <a:lumMod val="75000"/>
              <a:lumOff val="25000"/>
            </a:schemeClr>
          </a:solidFill>
          <a:latin typeface="+mn-lt"/>
          <a:ea typeface="+mn-ea"/>
          <a:cs typeface="+mn-cs"/>
        </a:defRPr>
      </a:lvl1pPr>
      <a:lvl2pPr marL="2414016" indent="-804672" algn="l" defTabSz="4023360" rtl="0" eaLnBrk="1" latinLnBrk="0" hangingPunct="1">
        <a:spcBef>
          <a:spcPct val="20000"/>
        </a:spcBef>
        <a:spcAft>
          <a:spcPts val="1320"/>
        </a:spcAft>
        <a:buClr>
          <a:schemeClr val="accent6">
            <a:lumMod val="75000"/>
          </a:schemeClr>
        </a:buClr>
        <a:buSzPct val="130000"/>
        <a:buFont typeface="Georgia" pitchFamily="18" charset="0"/>
        <a:buChar char="*"/>
        <a:defRPr sz="8800" kern="1200">
          <a:solidFill>
            <a:schemeClr val="tx1">
              <a:lumMod val="75000"/>
              <a:lumOff val="25000"/>
            </a:schemeClr>
          </a:solidFill>
          <a:latin typeface="+mn-lt"/>
          <a:ea typeface="+mn-ea"/>
          <a:cs typeface="+mn-cs"/>
        </a:defRPr>
      </a:lvl2pPr>
      <a:lvl3pPr marL="3621024" indent="-804672" algn="l" defTabSz="4023360" rtl="0" eaLnBrk="1" latinLnBrk="0" hangingPunct="1">
        <a:spcBef>
          <a:spcPct val="20000"/>
        </a:spcBef>
        <a:spcAft>
          <a:spcPts val="1320"/>
        </a:spcAft>
        <a:buClr>
          <a:schemeClr val="accent6">
            <a:lumMod val="75000"/>
          </a:schemeClr>
        </a:buClr>
        <a:buSzPct val="130000"/>
        <a:buFont typeface="Georgia" pitchFamily="18" charset="0"/>
        <a:buChar char="*"/>
        <a:defRPr sz="7900" kern="1200">
          <a:solidFill>
            <a:schemeClr val="tx1">
              <a:lumMod val="75000"/>
              <a:lumOff val="25000"/>
            </a:schemeClr>
          </a:solidFill>
          <a:latin typeface="+mn-lt"/>
          <a:ea typeface="+mn-ea"/>
          <a:cs typeface="+mn-cs"/>
        </a:defRPr>
      </a:lvl3pPr>
      <a:lvl4pPr marL="4828032" indent="-804672" algn="l" defTabSz="4023360" rtl="0" eaLnBrk="1" latinLnBrk="0" hangingPunct="1">
        <a:spcBef>
          <a:spcPct val="20000"/>
        </a:spcBef>
        <a:spcAft>
          <a:spcPts val="1320"/>
        </a:spcAft>
        <a:buClr>
          <a:schemeClr val="accent6">
            <a:lumMod val="75000"/>
          </a:schemeClr>
        </a:buClr>
        <a:buSzPct val="130000"/>
        <a:buFont typeface="Georgia" pitchFamily="18" charset="0"/>
        <a:buChar char="*"/>
        <a:defRPr sz="7000" kern="1200">
          <a:solidFill>
            <a:schemeClr val="tx1">
              <a:lumMod val="75000"/>
              <a:lumOff val="25000"/>
            </a:schemeClr>
          </a:solidFill>
          <a:latin typeface="+mn-lt"/>
          <a:ea typeface="+mn-ea"/>
          <a:cs typeface="+mn-cs"/>
        </a:defRPr>
      </a:lvl4pPr>
      <a:lvl5pPr marL="6115507" indent="-804672" algn="l" defTabSz="4023360" rtl="0" eaLnBrk="1" latinLnBrk="0" hangingPunct="1">
        <a:spcBef>
          <a:spcPct val="20000"/>
        </a:spcBef>
        <a:spcAft>
          <a:spcPts val="1320"/>
        </a:spcAft>
        <a:buClr>
          <a:schemeClr val="accent6">
            <a:lumMod val="75000"/>
          </a:schemeClr>
        </a:buClr>
        <a:buSzPct val="130000"/>
        <a:buFont typeface="Georgia" pitchFamily="18" charset="0"/>
        <a:buChar char="*"/>
        <a:defRPr sz="6200" kern="1200">
          <a:solidFill>
            <a:schemeClr val="tx1">
              <a:lumMod val="75000"/>
              <a:lumOff val="25000"/>
            </a:schemeClr>
          </a:solidFill>
          <a:latin typeface="+mn-lt"/>
          <a:ea typeface="+mn-ea"/>
          <a:cs typeface="+mn-cs"/>
        </a:defRPr>
      </a:lvl5pPr>
      <a:lvl6pPr marL="7322515" indent="-804672" algn="l" defTabSz="4023360" rtl="0" eaLnBrk="1" latinLnBrk="0" hangingPunct="1">
        <a:spcBef>
          <a:spcPct val="20000"/>
        </a:spcBef>
        <a:spcAft>
          <a:spcPts val="1320"/>
        </a:spcAft>
        <a:buClr>
          <a:schemeClr val="accent6">
            <a:lumMod val="75000"/>
          </a:schemeClr>
        </a:buClr>
        <a:buSzPct val="130000"/>
        <a:buFont typeface="Georgia" pitchFamily="18" charset="0"/>
        <a:buChar char="*"/>
        <a:defRPr sz="6200" kern="1200">
          <a:solidFill>
            <a:schemeClr val="tx1">
              <a:lumMod val="75000"/>
              <a:lumOff val="25000"/>
            </a:schemeClr>
          </a:solidFill>
          <a:latin typeface="+mn-lt"/>
          <a:ea typeface="+mn-ea"/>
          <a:cs typeface="+mn-cs"/>
        </a:defRPr>
      </a:lvl6pPr>
      <a:lvl7pPr marL="8650224" indent="-804672" algn="l" defTabSz="4023360" rtl="0" eaLnBrk="1" latinLnBrk="0" hangingPunct="1">
        <a:spcBef>
          <a:spcPct val="20000"/>
        </a:spcBef>
        <a:spcAft>
          <a:spcPts val="1320"/>
        </a:spcAft>
        <a:buClr>
          <a:schemeClr val="accent6">
            <a:lumMod val="75000"/>
          </a:schemeClr>
        </a:buClr>
        <a:buSzPct val="130000"/>
        <a:buFont typeface="Georgia" pitchFamily="18" charset="0"/>
        <a:buChar char="*"/>
        <a:defRPr sz="6200" kern="1200">
          <a:solidFill>
            <a:schemeClr val="tx1">
              <a:lumMod val="75000"/>
              <a:lumOff val="25000"/>
            </a:schemeClr>
          </a:solidFill>
          <a:latin typeface="+mn-lt"/>
          <a:ea typeface="+mn-ea"/>
          <a:cs typeface="+mn-cs"/>
        </a:defRPr>
      </a:lvl7pPr>
      <a:lvl8pPr marL="10058400" indent="-804672" algn="l" defTabSz="4023360" rtl="0" eaLnBrk="1" latinLnBrk="0" hangingPunct="1">
        <a:spcBef>
          <a:spcPct val="20000"/>
        </a:spcBef>
        <a:spcAft>
          <a:spcPts val="1320"/>
        </a:spcAft>
        <a:buClr>
          <a:schemeClr val="accent6">
            <a:lumMod val="75000"/>
          </a:schemeClr>
        </a:buClr>
        <a:buSzPct val="130000"/>
        <a:buFont typeface="Georgia" pitchFamily="18" charset="0"/>
        <a:buChar char="*"/>
        <a:defRPr sz="6200" kern="1200">
          <a:solidFill>
            <a:schemeClr val="tx1">
              <a:lumMod val="75000"/>
              <a:lumOff val="25000"/>
            </a:schemeClr>
          </a:solidFill>
          <a:latin typeface="+mn-lt"/>
          <a:ea typeface="+mn-ea"/>
          <a:cs typeface="+mn-cs"/>
        </a:defRPr>
      </a:lvl8pPr>
      <a:lvl9pPr marL="11386109" indent="-804672" algn="l" defTabSz="4023360" rtl="0" eaLnBrk="1" latinLnBrk="0" hangingPunct="1">
        <a:spcBef>
          <a:spcPct val="20000"/>
        </a:spcBef>
        <a:spcAft>
          <a:spcPts val="1320"/>
        </a:spcAft>
        <a:buClr>
          <a:schemeClr val="accent6">
            <a:lumMod val="75000"/>
          </a:schemeClr>
        </a:buClr>
        <a:buSzPct val="130000"/>
        <a:buFont typeface="Georgia" pitchFamily="18" charset="0"/>
        <a:buChar char="*"/>
        <a:defRPr sz="6200" kern="1200">
          <a:solidFill>
            <a:schemeClr val="tx1">
              <a:lumMod val="75000"/>
              <a:lumOff val="25000"/>
            </a:schemeClr>
          </a:solidFill>
          <a:latin typeface="+mn-lt"/>
          <a:ea typeface="+mn-ea"/>
          <a:cs typeface="+mn-cs"/>
        </a:defRPr>
      </a:lvl9pPr>
    </p:bodyStyle>
    <p:otherStyle>
      <a:defPPr>
        <a:defRPr lang="en-US"/>
      </a:defPPr>
      <a:lvl1pPr marL="0" algn="l" defTabSz="4023360" rtl="0" eaLnBrk="1" latinLnBrk="0" hangingPunct="1">
        <a:defRPr sz="7900" kern="1200">
          <a:solidFill>
            <a:schemeClr val="tx1"/>
          </a:solidFill>
          <a:latin typeface="+mn-lt"/>
          <a:ea typeface="+mn-ea"/>
          <a:cs typeface="+mn-cs"/>
        </a:defRPr>
      </a:lvl1pPr>
      <a:lvl2pPr marL="2011680" algn="l" defTabSz="4023360" rtl="0" eaLnBrk="1" latinLnBrk="0" hangingPunct="1">
        <a:defRPr sz="7900" kern="1200">
          <a:solidFill>
            <a:schemeClr val="tx1"/>
          </a:solidFill>
          <a:latin typeface="+mn-lt"/>
          <a:ea typeface="+mn-ea"/>
          <a:cs typeface="+mn-cs"/>
        </a:defRPr>
      </a:lvl2pPr>
      <a:lvl3pPr marL="4023360" algn="l" defTabSz="4023360" rtl="0" eaLnBrk="1" latinLnBrk="0" hangingPunct="1">
        <a:defRPr sz="7900" kern="1200">
          <a:solidFill>
            <a:schemeClr val="tx1"/>
          </a:solidFill>
          <a:latin typeface="+mn-lt"/>
          <a:ea typeface="+mn-ea"/>
          <a:cs typeface="+mn-cs"/>
        </a:defRPr>
      </a:lvl3pPr>
      <a:lvl4pPr marL="6035040" algn="l" defTabSz="4023360" rtl="0" eaLnBrk="1" latinLnBrk="0" hangingPunct="1">
        <a:defRPr sz="7900" kern="1200">
          <a:solidFill>
            <a:schemeClr val="tx1"/>
          </a:solidFill>
          <a:latin typeface="+mn-lt"/>
          <a:ea typeface="+mn-ea"/>
          <a:cs typeface="+mn-cs"/>
        </a:defRPr>
      </a:lvl4pPr>
      <a:lvl5pPr marL="8046720" algn="l" defTabSz="4023360" rtl="0" eaLnBrk="1" latinLnBrk="0" hangingPunct="1">
        <a:defRPr sz="7900" kern="1200">
          <a:solidFill>
            <a:schemeClr val="tx1"/>
          </a:solidFill>
          <a:latin typeface="+mn-lt"/>
          <a:ea typeface="+mn-ea"/>
          <a:cs typeface="+mn-cs"/>
        </a:defRPr>
      </a:lvl5pPr>
      <a:lvl6pPr marL="10058400" algn="l" defTabSz="4023360" rtl="0" eaLnBrk="1" latinLnBrk="0" hangingPunct="1">
        <a:defRPr sz="7900" kern="1200">
          <a:solidFill>
            <a:schemeClr val="tx1"/>
          </a:solidFill>
          <a:latin typeface="+mn-lt"/>
          <a:ea typeface="+mn-ea"/>
          <a:cs typeface="+mn-cs"/>
        </a:defRPr>
      </a:lvl6pPr>
      <a:lvl7pPr marL="12070080" algn="l" defTabSz="4023360" rtl="0" eaLnBrk="1" latinLnBrk="0" hangingPunct="1">
        <a:defRPr sz="7900" kern="1200">
          <a:solidFill>
            <a:schemeClr val="tx1"/>
          </a:solidFill>
          <a:latin typeface="+mn-lt"/>
          <a:ea typeface="+mn-ea"/>
          <a:cs typeface="+mn-cs"/>
        </a:defRPr>
      </a:lvl7pPr>
      <a:lvl8pPr marL="14081760" algn="l" defTabSz="4023360" rtl="0" eaLnBrk="1" latinLnBrk="0" hangingPunct="1">
        <a:defRPr sz="7900" kern="1200">
          <a:solidFill>
            <a:schemeClr val="tx1"/>
          </a:solidFill>
          <a:latin typeface="+mn-lt"/>
          <a:ea typeface="+mn-ea"/>
          <a:cs typeface="+mn-cs"/>
        </a:defRPr>
      </a:lvl8pPr>
      <a:lvl9pPr marL="16093440" algn="l" defTabSz="4023360" rtl="0" eaLnBrk="1" latinLnBrk="0" hangingPunct="1">
        <a:defRPr sz="7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jpg"/><Relationship Id="rId3" Type="http://schemas.openxmlformats.org/officeDocument/2006/relationships/image" Target="../media/image1.jpg"/><Relationship Id="rId7" Type="http://schemas.openxmlformats.org/officeDocument/2006/relationships/image" Target="../media/image5.emf"/><Relationship Id="rId12"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emf"/><Relationship Id="rId11" Type="http://schemas.openxmlformats.org/officeDocument/2006/relationships/image" Target="../media/image8.jpg"/><Relationship Id="rId5" Type="http://schemas.openxmlformats.org/officeDocument/2006/relationships/image" Target="../media/image3.emf"/><Relationship Id="rId10" Type="http://schemas.openxmlformats.org/officeDocument/2006/relationships/image" Target="../media/image7.png"/><Relationship Id="rId4" Type="http://schemas.openxmlformats.org/officeDocument/2006/relationships/image" Target="../media/image2.jpg"/><Relationship Id="rId9" Type="http://schemas.microsoft.com/office/2007/relationships/hdphoto" Target="../media/hdphoto1.wdp"/><Relationship Id="rId1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65000">
              <a:schemeClr val="bg2">
                <a:tint val="94000"/>
                <a:satMod val="160000"/>
                <a:lumMod val="160000"/>
                <a:alpha val="37000"/>
              </a:schemeClr>
            </a:gs>
            <a:gs pos="29000">
              <a:schemeClr val="bg2">
                <a:tint val="94000"/>
                <a:shade val="94000"/>
                <a:satMod val="160000"/>
                <a:lumMod val="130000"/>
              </a:schemeClr>
            </a:gs>
            <a:gs pos="100000">
              <a:schemeClr val="bg2">
                <a:tint val="97000"/>
                <a:shade val="94000"/>
                <a:satMod val="180000"/>
                <a:lumMod val="84000"/>
              </a:schemeClr>
            </a:gs>
          </a:gsLst>
          <a:path path="circle">
            <a:fillToRect l="24000" t="44000" r="24000" b="12000"/>
          </a:path>
        </a:gradFill>
        <a:effectLst/>
      </p:bgPr>
    </p:bg>
    <p:spTree>
      <p:nvGrpSpPr>
        <p:cNvPr id="1" name=""/>
        <p:cNvGrpSpPr/>
        <p:nvPr/>
      </p:nvGrpSpPr>
      <p:grpSpPr>
        <a:xfrm>
          <a:off x="0" y="0"/>
          <a:ext cx="0" cy="0"/>
          <a:chOff x="0" y="0"/>
          <a:chExt cx="0" cy="0"/>
        </a:xfrm>
      </p:grpSpPr>
      <p:sp>
        <p:nvSpPr>
          <p:cNvPr id="2" name="Text Box 10"/>
          <p:cNvSpPr/>
          <p:nvPr/>
        </p:nvSpPr>
        <p:spPr>
          <a:xfrm>
            <a:off x="0" y="381003"/>
            <a:ext cx="29743982" cy="304799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89971" tIns="44986" rIns="89971" bIns="44986" anchor="t" anchorCtr="0" compatLnSpc="0">
            <a:scene3d>
              <a:camera prst="orthographicFront"/>
              <a:lightRig rig="threePt" dir="t"/>
            </a:scene3d>
            <a:sp3d extrusionH="57150">
              <a:bevelT h="25400" prst="softRound"/>
            </a:sp3d>
          </a:bodyPr>
          <a:lstStyle/>
          <a:p>
            <a:pPr>
              <a:spcBef>
                <a:spcPts val="902"/>
              </a:spcBef>
            </a:pPr>
            <a:r>
              <a:rPr lang="en-US" sz="9300" b="1" dirty="0" smtClean="0">
                <a:ln w="1905"/>
                <a:solidFill>
                  <a:srgbClr val="132847"/>
                </a:solidFill>
                <a:effectLst>
                  <a:innerShdw blurRad="69850" dist="43180" dir="5400000">
                    <a:srgbClr val="000000">
                      <a:alpha val="65000"/>
                    </a:srgbClr>
                  </a:innerShdw>
                </a:effectLst>
                <a:latin typeface="Verdana"/>
                <a:ea typeface="+mj-ea"/>
                <a:cs typeface="Verdana"/>
              </a:rPr>
              <a:t>Understanding Consumers’ Processing of Online Review Information via Eye Tracking</a:t>
            </a:r>
            <a:endParaRPr lang="en-US" sz="9300" b="1" dirty="0">
              <a:ln w="1905"/>
              <a:solidFill>
                <a:srgbClr val="132847"/>
              </a:solidFill>
              <a:effectLst>
                <a:innerShdw blurRad="69850" dist="43180" dir="5400000">
                  <a:srgbClr val="000000">
                    <a:alpha val="65000"/>
                  </a:srgbClr>
                </a:innerShdw>
              </a:effectLst>
              <a:latin typeface="Verdana"/>
              <a:ea typeface="DejaVu LGC Sans" pitchFamily="2"/>
              <a:cs typeface="Verdana"/>
            </a:endParaRPr>
          </a:p>
        </p:txBody>
      </p:sp>
      <p:sp>
        <p:nvSpPr>
          <p:cNvPr id="18" name="Rectangle 17"/>
          <p:cNvSpPr/>
          <p:nvPr/>
        </p:nvSpPr>
        <p:spPr>
          <a:xfrm>
            <a:off x="0" y="4114800"/>
            <a:ext cx="38404800" cy="304801"/>
          </a:xfrm>
          <a:prstGeom prst="rect">
            <a:avLst/>
          </a:prstGeom>
          <a:solidFill>
            <a:srgbClr val="000080"/>
          </a:solidFill>
          <a:ln w="0">
            <a:solidFill>
              <a:srgbClr val="000000"/>
            </a:solidFill>
            <a:prstDash val="solid"/>
          </a:ln>
        </p:spPr>
        <p:txBody>
          <a:bodyPr vert="horz" lIns="89971" tIns="44986" rIns="89971" bIns="44986"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Liberation Sans" pitchFamily="18"/>
              <a:ea typeface="DejaVu LGC Sans" pitchFamily="2"/>
              <a:cs typeface="Lohit Hindi" pitchFamily="2"/>
            </a:endParaRPr>
          </a:p>
        </p:txBody>
      </p:sp>
      <p:grpSp>
        <p:nvGrpSpPr>
          <p:cNvPr id="46" name="Group 45"/>
          <p:cNvGrpSpPr/>
          <p:nvPr/>
        </p:nvGrpSpPr>
        <p:grpSpPr>
          <a:xfrm>
            <a:off x="26185091" y="4572000"/>
            <a:ext cx="11986950" cy="25908000"/>
            <a:chOff x="27432000" y="4572000"/>
            <a:chExt cx="12557757" cy="25908000"/>
          </a:xfrm>
        </p:grpSpPr>
        <p:grpSp>
          <p:nvGrpSpPr>
            <p:cNvPr id="28" name="Group 27"/>
            <p:cNvGrpSpPr/>
            <p:nvPr/>
          </p:nvGrpSpPr>
          <p:grpSpPr>
            <a:xfrm>
              <a:off x="27432000" y="24993600"/>
              <a:ext cx="12483451" cy="5486400"/>
              <a:chOff x="27432000" y="24231601"/>
              <a:chExt cx="12801600" cy="5486400"/>
            </a:xfrm>
          </p:grpSpPr>
          <p:sp>
            <p:nvSpPr>
              <p:cNvPr id="9" name="Text Box 30"/>
              <p:cNvSpPr/>
              <p:nvPr/>
            </p:nvSpPr>
            <p:spPr>
              <a:xfrm>
                <a:off x="27432000" y="25450802"/>
                <a:ext cx="12801600" cy="426719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89971" tIns="44986" rIns="89971" bIns="44986" anchor="t" anchorCtr="0" compatLnSpc="0"/>
              <a:lstStyle/>
              <a:p>
                <a:pPr indent="-457200" algn="just"/>
                <a:r>
                  <a:rPr lang="en-US" sz="2700" dirty="0"/>
                  <a:t>CIALDINI, R</a:t>
                </a:r>
                <a:r>
                  <a:rPr lang="en-US" sz="2700" dirty="0" smtClean="0"/>
                  <a:t>., et al. </a:t>
                </a:r>
                <a:r>
                  <a:rPr lang="en-US" sz="2700" dirty="0"/>
                  <a:t>1999. </a:t>
                </a:r>
                <a:r>
                  <a:rPr lang="en-US" sz="2700" dirty="0" smtClean="0"/>
                  <a:t>Culture and Compliance. </a:t>
                </a:r>
                <a:r>
                  <a:rPr lang="en-US" sz="2700" i="1" dirty="0"/>
                  <a:t>Personality and Social Psychology Bulletin 125</a:t>
                </a:r>
                <a:r>
                  <a:rPr lang="en-US" sz="2700" dirty="0"/>
                  <a:t>, 1242–1253</a:t>
                </a:r>
                <a:r>
                  <a:rPr lang="en-US" sz="2700" dirty="0" smtClean="0"/>
                  <a:t>.</a:t>
                </a:r>
                <a:endParaRPr lang="en-US" sz="2700" dirty="0"/>
              </a:p>
              <a:p>
                <a:pPr indent="-457200" algn="just">
                  <a:lnSpc>
                    <a:spcPct val="120000"/>
                  </a:lnSpc>
                </a:pPr>
                <a:r>
                  <a:rPr lang="en-US" sz="2700" dirty="0"/>
                  <a:t>KAHNEMAN, D. AND TVERSKY, A. 1979. Prospect Theory: An Analysis of Decision under Risk. </a:t>
                </a:r>
                <a:r>
                  <a:rPr lang="en-US" sz="2700" i="1" dirty="0" err="1"/>
                  <a:t>Ecoonometrica</a:t>
                </a:r>
                <a:r>
                  <a:rPr lang="en-US" sz="2700" dirty="0"/>
                  <a:t> 47, 263–292.</a:t>
                </a:r>
              </a:p>
              <a:p>
                <a:pPr indent="-457200" algn="just"/>
                <a:r>
                  <a:rPr lang="en-US" sz="2700" dirty="0" smtClean="0"/>
                  <a:t>LIN</a:t>
                </a:r>
                <a:r>
                  <a:rPr lang="en-US" sz="2700" dirty="0"/>
                  <a:t>, C.-L., LEE, S.-H., AND HORNG, D.-J. 2011. The effects of online reviews on purchasing intention: the moderating role of need for cognition. </a:t>
                </a:r>
                <a:r>
                  <a:rPr lang="en-US" sz="2700" i="1" dirty="0"/>
                  <a:t>Social Behavior Personality: An International Journal 31</a:t>
                </a:r>
                <a:r>
                  <a:rPr lang="en-US" sz="2700" dirty="0"/>
                  <a:t>, 71–82.</a:t>
                </a:r>
              </a:p>
              <a:p>
                <a:pPr indent="-457200" algn="just"/>
                <a:r>
                  <a:rPr lang="en-US" sz="2700" dirty="0" smtClean="0"/>
                  <a:t>O’CONNOR</a:t>
                </a:r>
                <a:r>
                  <a:rPr lang="en-US" sz="2700" dirty="0"/>
                  <a:t>, P. 2010. Managing a Hotel’s Image on </a:t>
                </a:r>
                <a:r>
                  <a:rPr lang="en-US" sz="2700" dirty="0" err="1"/>
                  <a:t>TripAdvisor</a:t>
                </a:r>
                <a:r>
                  <a:rPr lang="en-US" sz="2700" dirty="0"/>
                  <a:t>. </a:t>
                </a:r>
                <a:r>
                  <a:rPr lang="en-US" sz="2700" i="1" dirty="0"/>
                  <a:t>Journal of Hospitality Marketing and Management 19</a:t>
                </a:r>
                <a:r>
                  <a:rPr lang="en-US" sz="2700" dirty="0"/>
                  <a:t>, 754–772.</a:t>
                </a:r>
              </a:p>
            </p:txBody>
          </p:sp>
          <p:sp>
            <p:nvSpPr>
              <p:cNvPr id="40" name="Text Box 29"/>
              <p:cNvSpPr/>
              <p:nvPr/>
            </p:nvSpPr>
            <p:spPr>
              <a:xfrm>
                <a:off x="27432000" y="24231601"/>
                <a:ext cx="12801600" cy="114299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ln>
                <a:solidFill>
                  <a:srgbClr val="0C5986"/>
                </a:solidFill>
              </a:ln>
              <a:effectLst>
                <a:glow rad="101600">
                  <a:schemeClr val="accent1">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vert="horz" wrap="square" lIns="89971" tIns="44986" rIns="89971" bIns="44986" anchor="t" anchorCtr="1" compatLnSpc="0"/>
              <a:lstStyle/>
              <a:p>
                <a:pPr algn="ctr">
                  <a:spcBef>
                    <a:spcPts val="902"/>
                  </a:spcBef>
                </a:pPr>
                <a:r>
                  <a:rPr lang="en-US" sz="6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Luxi Sans" pitchFamily="34"/>
                    <a:ea typeface="DejaVu LGC Sans" pitchFamily="2"/>
                    <a:cs typeface="DejaVu LGC Sans" pitchFamily="2"/>
                  </a:rPr>
                  <a:t>References</a:t>
                </a:r>
              </a:p>
            </p:txBody>
          </p:sp>
        </p:grpSp>
        <p:grpSp>
          <p:nvGrpSpPr>
            <p:cNvPr id="44" name="Group 43"/>
            <p:cNvGrpSpPr/>
            <p:nvPr/>
          </p:nvGrpSpPr>
          <p:grpSpPr>
            <a:xfrm>
              <a:off x="27432000" y="4572000"/>
              <a:ext cx="12557757" cy="20650200"/>
              <a:chOff x="27203400" y="4572001"/>
              <a:chExt cx="12877800" cy="20650200"/>
            </a:xfrm>
          </p:grpSpPr>
          <p:grpSp>
            <p:nvGrpSpPr>
              <p:cNvPr id="32" name="Group 31"/>
              <p:cNvGrpSpPr/>
              <p:nvPr/>
            </p:nvGrpSpPr>
            <p:grpSpPr>
              <a:xfrm>
                <a:off x="27203400" y="17526002"/>
                <a:ext cx="12801605" cy="7696199"/>
                <a:chOff x="26746200" y="15621003"/>
                <a:chExt cx="12801605" cy="7696199"/>
              </a:xfrm>
            </p:grpSpPr>
            <p:sp>
              <p:nvSpPr>
                <p:cNvPr id="17" name="Text Box 68"/>
                <p:cNvSpPr/>
                <p:nvPr/>
              </p:nvSpPr>
              <p:spPr>
                <a:xfrm>
                  <a:off x="26746200" y="16840203"/>
                  <a:ext cx="12801605" cy="647699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89971" tIns="44986" rIns="89971" bIns="44986" anchor="t" anchorCtr="0" compatLnSpc="0"/>
                <a:lstStyle/>
                <a:p>
                  <a:pPr algn="just">
                    <a:buSzPct val="100000"/>
                    <a:buFont typeface="Arial" pitchFamily="34"/>
                    <a:buChar char="•"/>
                  </a:pPr>
                  <a:r>
                    <a:rPr lang="en-US" sz="2950" dirty="0" smtClean="0">
                      <a:solidFill>
                        <a:srgbClr val="000000"/>
                      </a:solidFill>
                      <a:latin typeface="ARIAL" pitchFamily="34"/>
                      <a:ea typeface="DejaVu LGC Sans" pitchFamily="2"/>
                      <a:cs typeface="Arial" pitchFamily="34"/>
                    </a:rPr>
                    <a:t> </a:t>
                  </a:r>
                  <a:r>
                    <a:rPr lang="en-US" sz="2950" dirty="0" smtClean="0">
                      <a:solidFill>
                        <a:srgbClr val="000000"/>
                      </a:solidFill>
                      <a:latin typeface="Arial"/>
                      <a:ea typeface="DejaVu LGC Sans" pitchFamily="2"/>
                      <a:cs typeface="Arial"/>
                    </a:rPr>
                    <a:t>The study showed that when negativity is present in the review, more attention will be placed on the negative areas due to risk aversion.</a:t>
                  </a:r>
                  <a:endParaRPr lang="en-US" sz="2950" dirty="0">
                    <a:solidFill>
                      <a:srgbClr val="000000"/>
                    </a:solidFill>
                    <a:latin typeface="Arial"/>
                    <a:ea typeface="DejaVu LGC Sans" pitchFamily="2"/>
                    <a:cs typeface="Arial"/>
                  </a:endParaRPr>
                </a:p>
                <a:p>
                  <a:pPr algn="just">
                    <a:buSzPct val="100000"/>
                    <a:buFont typeface="Arial" pitchFamily="34"/>
                    <a:buChar char="•"/>
                  </a:pPr>
                  <a:r>
                    <a:rPr lang="en-US" sz="2950" dirty="0">
                      <a:solidFill>
                        <a:srgbClr val="000000"/>
                      </a:solidFill>
                      <a:latin typeface="Arial"/>
                      <a:ea typeface="DejaVu LGC Sans" pitchFamily="2"/>
                      <a:cs typeface="Arial"/>
                    </a:rPr>
                    <a:t> The </a:t>
                  </a:r>
                  <a:r>
                    <a:rPr lang="en-US" sz="2950" dirty="0" smtClean="0">
                      <a:solidFill>
                        <a:srgbClr val="000000"/>
                      </a:solidFill>
                      <a:latin typeface="Arial"/>
                      <a:ea typeface="DejaVu LGC Sans" pitchFamily="2"/>
                      <a:cs typeface="Arial"/>
                    </a:rPr>
                    <a:t>results of this study would </a:t>
                  </a:r>
                  <a:r>
                    <a:rPr lang="en-US" sz="2950" dirty="0">
                      <a:solidFill>
                        <a:srgbClr val="000000"/>
                      </a:solidFill>
                      <a:latin typeface="Arial"/>
                      <a:ea typeface="DejaVu LGC Sans" pitchFamily="2"/>
                      <a:cs typeface="Arial"/>
                    </a:rPr>
                    <a:t>be of interest in future research, </a:t>
                  </a:r>
                  <a:r>
                    <a:rPr lang="en-US" sz="2950" dirty="0" smtClean="0">
                      <a:solidFill>
                        <a:srgbClr val="000000"/>
                      </a:solidFill>
                      <a:latin typeface="Arial"/>
                      <a:ea typeface="DejaVu LGC Sans" pitchFamily="2"/>
                      <a:cs typeface="Arial"/>
                    </a:rPr>
                    <a:t>to help understand how consumers utilize peer review information in the formation of purchase decisions, as well as what type of information consumers look for while reading online reviews.</a:t>
                  </a:r>
                  <a:endParaRPr lang="en-US" sz="2950" dirty="0">
                    <a:solidFill>
                      <a:srgbClr val="000000"/>
                    </a:solidFill>
                    <a:latin typeface="Arial"/>
                    <a:ea typeface="DejaVu LGC Sans" pitchFamily="2"/>
                    <a:cs typeface="Arial"/>
                  </a:endParaRPr>
                </a:p>
                <a:p>
                  <a:pPr algn="just">
                    <a:buSzPct val="100000"/>
                    <a:buFont typeface="Arial" pitchFamily="34"/>
                    <a:buChar char="•"/>
                  </a:pPr>
                  <a:r>
                    <a:rPr lang="en-US" sz="2950" dirty="0">
                      <a:solidFill>
                        <a:srgbClr val="000000"/>
                      </a:solidFill>
                      <a:latin typeface="Arial"/>
                      <a:ea typeface="DejaVu LGC Sans" pitchFamily="2"/>
                      <a:cs typeface="Arial"/>
                    </a:rPr>
                    <a:t> A replication of this study with more participants may produce greater significance by reducing the </a:t>
                  </a:r>
                  <a:r>
                    <a:rPr lang="en-US" sz="2950" dirty="0" smtClean="0">
                      <a:solidFill>
                        <a:srgbClr val="000000"/>
                      </a:solidFill>
                      <a:latin typeface="Arial"/>
                      <a:ea typeface="DejaVu LGC Sans" pitchFamily="2"/>
                      <a:cs typeface="Arial"/>
                    </a:rPr>
                    <a:t>variance and sampling a larger demographic. It would also help to examine the transition matrix in more detail with the larger data set.</a:t>
                  </a:r>
                  <a:endParaRPr lang="en-US" sz="2950" dirty="0">
                    <a:solidFill>
                      <a:srgbClr val="000000"/>
                    </a:solidFill>
                    <a:latin typeface="Arial"/>
                    <a:ea typeface="DejaVu LGC Sans" pitchFamily="2"/>
                    <a:cs typeface="Arial"/>
                  </a:endParaRPr>
                </a:p>
                <a:p>
                  <a:pPr algn="just">
                    <a:buSzPct val="100000"/>
                    <a:buFont typeface="Arial" pitchFamily="34"/>
                    <a:buChar char="•"/>
                  </a:pPr>
                  <a:r>
                    <a:rPr lang="en-US" sz="2950" dirty="0">
                      <a:solidFill>
                        <a:srgbClr val="000000"/>
                      </a:solidFill>
                      <a:latin typeface="Arial"/>
                      <a:ea typeface="DejaVu LGC Sans" pitchFamily="2"/>
                      <a:cs typeface="Arial"/>
                    </a:rPr>
                    <a:t> A replication of this study with </a:t>
                  </a:r>
                  <a:r>
                    <a:rPr lang="en-US" sz="2950" dirty="0" smtClean="0">
                      <a:solidFill>
                        <a:srgbClr val="000000"/>
                      </a:solidFill>
                      <a:latin typeface="Arial"/>
                      <a:ea typeface="DejaVu LGC Sans" pitchFamily="2"/>
                      <a:cs typeface="Arial"/>
                    </a:rPr>
                    <a:t>varying degrees of negative reviews, as well as different areas of negativity (overall score, review section, individual star rating) would help confirm the results and give insight to the sensitivity of consumers to online reviews</a:t>
                  </a:r>
                  <a:r>
                    <a:rPr lang="en-US" sz="2950" dirty="0" smtClean="0">
                      <a:solidFill>
                        <a:srgbClr val="000000"/>
                      </a:solidFill>
                      <a:latin typeface="ARIAL" pitchFamily="34"/>
                      <a:ea typeface="DejaVu LGC Sans" pitchFamily="2"/>
                      <a:cs typeface="Arial" pitchFamily="34"/>
                    </a:rPr>
                    <a:t>.</a:t>
                  </a:r>
                  <a:endParaRPr lang="en-US" sz="2950" dirty="0">
                    <a:solidFill>
                      <a:srgbClr val="000000"/>
                    </a:solidFill>
                    <a:latin typeface="ARIAL" pitchFamily="34"/>
                    <a:ea typeface="DejaVu LGC Sans" pitchFamily="2"/>
                    <a:cs typeface="Arial" pitchFamily="34"/>
                  </a:endParaRPr>
                </a:p>
              </p:txBody>
            </p:sp>
            <p:sp>
              <p:nvSpPr>
                <p:cNvPr id="39" name="Text Box 29"/>
                <p:cNvSpPr/>
                <p:nvPr/>
              </p:nvSpPr>
              <p:spPr>
                <a:xfrm>
                  <a:off x="26746200" y="15621003"/>
                  <a:ext cx="12801600" cy="114299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ln>
                  <a:solidFill>
                    <a:srgbClr val="0C5986"/>
                  </a:solidFill>
                </a:ln>
                <a:effectLst>
                  <a:glow rad="101600">
                    <a:schemeClr val="accent1">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vert="horz" wrap="square" lIns="89971" tIns="44986" rIns="89971" bIns="44986" anchor="t" anchorCtr="1" compatLnSpc="0"/>
                <a:lstStyle/>
                <a:p>
                  <a:pPr algn="ctr">
                    <a:spcBef>
                      <a:spcPts val="902"/>
                    </a:spcBef>
                  </a:pPr>
                  <a:r>
                    <a:rPr lang="en-US" sz="6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Luxi Sans" pitchFamily="34"/>
                      <a:ea typeface="DejaVu LGC Sans" pitchFamily="2"/>
                      <a:cs typeface="DejaVu LGC Sans" pitchFamily="2"/>
                    </a:rPr>
                    <a:t>Conclusion</a:t>
                  </a:r>
                  <a:endParaRPr lang="en-US" sz="6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Luxi Sans" pitchFamily="34"/>
                    <a:ea typeface="DejaVu LGC Sans" pitchFamily="2"/>
                    <a:cs typeface="DejaVu LGC Sans" pitchFamily="2"/>
                  </a:endParaRPr>
                </a:p>
              </p:txBody>
            </p:sp>
          </p:grpSp>
          <p:grpSp>
            <p:nvGrpSpPr>
              <p:cNvPr id="41" name="Group 40"/>
              <p:cNvGrpSpPr/>
              <p:nvPr/>
            </p:nvGrpSpPr>
            <p:grpSpPr>
              <a:xfrm>
                <a:off x="27203400" y="4572001"/>
                <a:ext cx="12877800" cy="13563605"/>
                <a:chOff x="27127200" y="4572001"/>
                <a:chExt cx="12877800" cy="13563605"/>
              </a:xfrm>
            </p:grpSpPr>
            <p:grpSp>
              <p:nvGrpSpPr>
                <p:cNvPr id="33" name="Group 32"/>
                <p:cNvGrpSpPr/>
                <p:nvPr/>
              </p:nvGrpSpPr>
              <p:grpSpPr>
                <a:xfrm>
                  <a:off x="27127200" y="4572001"/>
                  <a:ext cx="12877800" cy="13563605"/>
                  <a:chOff x="26746200" y="4953000"/>
                  <a:chExt cx="12877800" cy="13563605"/>
                </a:xfrm>
              </p:grpSpPr>
              <p:sp>
                <p:nvSpPr>
                  <p:cNvPr id="12" name="Text Box 68"/>
                  <p:cNvSpPr/>
                  <p:nvPr/>
                </p:nvSpPr>
                <p:spPr>
                  <a:xfrm>
                    <a:off x="26746200" y="6096000"/>
                    <a:ext cx="12801600" cy="1242060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5000" rIns="90000" bIns="45000" anchor="t" anchorCtr="0" compatLnSpc="0"/>
                  <a:lstStyle/>
                  <a:p>
                    <a:pPr algn="just">
                      <a:buSzPct val="100000"/>
                    </a:pPr>
                    <a:r>
                      <a:rPr lang="en-US" sz="2950" dirty="0" smtClean="0">
                        <a:solidFill>
                          <a:srgbClr val="000000"/>
                        </a:solidFill>
                        <a:latin typeface="Arial" pitchFamily="34"/>
                        <a:ea typeface="DejaVu LGC Sans" pitchFamily="2"/>
                        <a:cs typeface="Arial" pitchFamily="34"/>
                      </a:rPr>
                      <a:t>When presented with negative reviews (one star) people tended to spend more time viewing the image, indicating increased awareness brought on by risk aversion in the presence of the negative reviews. Tendencies toward risk aversion can also be seen by the significant difference in time spent on the variable review section. When participants were presented with negative reviews (in place of neutral reviews), they tended to spend more time on that area of the review page (Figure 5). The increased negativity of the review page directed attention to the negative review area and an increased viewing time shows that more consideration was taken.</a:t>
                    </a:r>
                  </a:p>
                  <a:p>
                    <a:pPr algn="just">
                      <a:buSzPct val="100000"/>
                    </a:pPr>
                    <a:endParaRPr lang="en-US" sz="2950" dirty="0">
                      <a:solidFill>
                        <a:srgbClr val="000000"/>
                      </a:solidFill>
                      <a:latin typeface="Arial" pitchFamily="34"/>
                      <a:ea typeface="DejaVu LGC Sans" pitchFamily="2"/>
                      <a:cs typeface="Arial" pitchFamily="34"/>
                    </a:endParaRPr>
                  </a:p>
                  <a:p>
                    <a:pPr algn="just">
                      <a:buSzPct val="100000"/>
                    </a:pPr>
                    <a:endParaRPr lang="en-US" sz="2950" dirty="0" smtClean="0">
                      <a:solidFill>
                        <a:srgbClr val="000000"/>
                      </a:solidFill>
                      <a:latin typeface="Arial" pitchFamily="34"/>
                      <a:ea typeface="DejaVu LGC Sans" pitchFamily="2"/>
                      <a:cs typeface="Arial" pitchFamily="34"/>
                    </a:endParaRPr>
                  </a:p>
                  <a:p>
                    <a:pPr algn="just">
                      <a:buSzPct val="100000"/>
                    </a:pPr>
                    <a:endParaRPr lang="en-US" sz="2950" dirty="0">
                      <a:solidFill>
                        <a:srgbClr val="000000"/>
                      </a:solidFill>
                      <a:latin typeface="Arial" pitchFamily="34"/>
                      <a:ea typeface="DejaVu LGC Sans" pitchFamily="2"/>
                      <a:cs typeface="Arial" pitchFamily="34"/>
                    </a:endParaRPr>
                  </a:p>
                  <a:p>
                    <a:pPr algn="just">
                      <a:buSzPct val="100000"/>
                    </a:pPr>
                    <a:endParaRPr lang="en-US" sz="2950" dirty="0" smtClean="0">
                      <a:solidFill>
                        <a:srgbClr val="000000"/>
                      </a:solidFill>
                      <a:latin typeface="Arial" pitchFamily="34"/>
                      <a:ea typeface="DejaVu LGC Sans" pitchFamily="2"/>
                      <a:cs typeface="Arial" pitchFamily="34"/>
                    </a:endParaRPr>
                  </a:p>
                  <a:p>
                    <a:pPr algn="just">
                      <a:buSzPct val="100000"/>
                    </a:pPr>
                    <a:endParaRPr lang="en-US" sz="2950" dirty="0">
                      <a:solidFill>
                        <a:srgbClr val="000000"/>
                      </a:solidFill>
                      <a:latin typeface="Arial" pitchFamily="34"/>
                      <a:ea typeface="DejaVu LGC Sans" pitchFamily="2"/>
                      <a:cs typeface="Arial" pitchFamily="34"/>
                    </a:endParaRPr>
                  </a:p>
                  <a:p>
                    <a:pPr algn="just">
                      <a:buSzPct val="100000"/>
                    </a:pPr>
                    <a:endParaRPr lang="en-US" sz="2950" dirty="0" smtClean="0">
                      <a:solidFill>
                        <a:srgbClr val="000000"/>
                      </a:solidFill>
                      <a:latin typeface="Arial" pitchFamily="34"/>
                      <a:ea typeface="DejaVu LGC Sans" pitchFamily="2"/>
                      <a:cs typeface="Arial" pitchFamily="34"/>
                    </a:endParaRPr>
                  </a:p>
                  <a:p>
                    <a:pPr algn="just">
                      <a:buSzPct val="100000"/>
                    </a:pPr>
                    <a:endParaRPr lang="en-US" sz="2950" dirty="0">
                      <a:solidFill>
                        <a:srgbClr val="000000"/>
                      </a:solidFill>
                      <a:latin typeface="Arial" pitchFamily="34"/>
                      <a:ea typeface="DejaVu LGC Sans" pitchFamily="2"/>
                      <a:cs typeface="Arial" pitchFamily="34"/>
                    </a:endParaRPr>
                  </a:p>
                  <a:p>
                    <a:pPr algn="just">
                      <a:buSzPct val="100000"/>
                    </a:pPr>
                    <a:endParaRPr lang="en-US" sz="2950" dirty="0" smtClean="0">
                      <a:solidFill>
                        <a:srgbClr val="000000"/>
                      </a:solidFill>
                      <a:latin typeface="Arial" pitchFamily="34"/>
                      <a:ea typeface="DejaVu LGC Sans" pitchFamily="2"/>
                      <a:cs typeface="Arial" pitchFamily="34"/>
                    </a:endParaRPr>
                  </a:p>
                  <a:p>
                    <a:pPr algn="just">
                      <a:buSzPct val="100000"/>
                    </a:pPr>
                    <a:endParaRPr lang="en-US" sz="2950" dirty="0" smtClean="0">
                      <a:solidFill>
                        <a:srgbClr val="000000"/>
                      </a:solidFill>
                      <a:latin typeface="Arial" pitchFamily="34"/>
                      <a:ea typeface="DejaVu LGC Sans" pitchFamily="2"/>
                      <a:cs typeface="Arial" pitchFamily="34"/>
                    </a:endParaRPr>
                  </a:p>
                  <a:p>
                    <a:pPr algn="just">
                      <a:buSzPct val="100000"/>
                    </a:pPr>
                    <a:endParaRPr lang="en-US" sz="2950" dirty="0" smtClean="0">
                      <a:solidFill>
                        <a:srgbClr val="000000"/>
                      </a:solidFill>
                      <a:latin typeface="Arial" pitchFamily="34"/>
                      <a:ea typeface="DejaVu LGC Sans" pitchFamily="2"/>
                      <a:cs typeface="Arial" pitchFamily="34"/>
                    </a:endParaRPr>
                  </a:p>
                  <a:p>
                    <a:pPr algn="just">
                      <a:buSzPct val="100000"/>
                    </a:pPr>
                    <a:r>
                      <a:rPr lang="en-US" sz="2950" dirty="0" smtClean="0">
                        <a:solidFill>
                          <a:srgbClr val="000000"/>
                        </a:solidFill>
                        <a:latin typeface="Arial" pitchFamily="34"/>
                        <a:ea typeface="DejaVu LGC Sans" pitchFamily="2"/>
                        <a:cs typeface="Arial" pitchFamily="34"/>
                      </a:rPr>
                      <a:t>Also</a:t>
                    </a:r>
                    <a:r>
                      <a:rPr lang="en-US" sz="2950" dirty="0">
                        <a:solidFill>
                          <a:srgbClr val="000000"/>
                        </a:solidFill>
                        <a:latin typeface="Arial" pitchFamily="34"/>
                        <a:ea typeface="DejaVu LGC Sans" pitchFamily="2"/>
                        <a:cs typeface="Arial" pitchFamily="34"/>
                      </a:rPr>
                      <a:t>, the lack of significance </a:t>
                    </a:r>
                    <a:r>
                      <a:rPr lang="en-US" sz="2950" dirty="0" smtClean="0">
                        <a:solidFill>
                          <a:srgbClr val="000000"/>
                        </a:solidFill>
                        <a:latin typeface="Arial" pitchFamily="34"/>
                        <a:ea typeface="DejaVu LGC Sans" pitchFamily="2"/>
                        <a:cs typeface="Arial" pitchFamily="34"/>
                      </a:rPr>
                      <a:t>in terms of time spent and fixation count between </a:t>
                    </a:r>
                    <a:r>
                      <a:rPr lang="en-US" sz="2950" dirty="0">
                        <a:solidFill>
                          <a:srgbClr val="000000"/>
                        </a:solidFill>
                        <a:latin typeface="Arial" pitchFamily="34"/>
                        <a:ea typeface="DejaVu LGC Sans" pitchFamily="2"/>
                        <a:cs typeface="Arial" pitchFamily="34"/>
                      </a:rPr>
                      <a:t>the </a:t>
                    </a:r>
                    <a:r>
                      <a:rPr lang="en-US" sz="2950" dirty="0" smtClean="0">
                        <a:solidFill>
                          <a:srgbClr val="000000"/>
                        </a:solidFill>
                        <a:latin typeface="Arial" pitchFamily="34"/>
                        <a:ea typeface="DejaVu LGC Sans" pitchFamily="2"/>
                        <a:cs typeface="Arial" pitchFamily="34"/>
                      </a:rPr>
                      <a:t>neutral </a:t>
                    </a:r>
                    <a:r>
                      <a:rPr lang="en-US" sz="2950" dirty="0">
                        <a:solidFill>
                          <a:srgbClr val="000000"/>
                        </a:solidFill>
                        <a:latin typeface="Arial" pitchFamily="34"/>
                        <a:ea typeface="DejaVu LGC Sans" pitchFamily="2"/>
                        <a:cs typeface="Arial" pitchFamily="34"/>
                      </a:rPr>
                      <a:t>review section and total percent satisfaction AOI indicates that social proof was in effect as the participants spent equal time and concentration on the two </a:t>
                    </a:r>
                    <a:r>
                      <a:rPr lang="en-US" sz="2950" dirty="0" smtClean="0">
                        <a:solidFill>
                          <a:srgbClr val="000000"/>
                        </a:solidFill>
                        <a:latin typeface="Arial" pitchFamily="34"/>
                        <a:ea typeface="DejaVu LGC Sans" pitchFamily="2"/>
                        <a:cs typeface="Arial" pitchFamily="34"/>
                      </a:rPr>
                      <a:t>areas. However</a:t>
                    </a:r>
                    <a:r>
                      <a:rPr lang="en-US" sz="2950" dirty="0">
                        <a:solidFill>
                          <a:srgbClr val="000000"/>
                        </a:solidFill>
                        <a:latin typeface="Arial" pitchFamily="34"/>
                        <a:ea typeface="DejaVu LGC Sans" pitchFamily="2"/>
                        <a:cs typeface="Arial" pitchFamily="34"/>
                      </a:rPr>
                      <a:t>, when negative reviews were introduced to the review page, there was a significant effect between aggregate score and negative </a:t>
                    </a:r>
                    <a:r>
                      <a:rPr lang="en-US" sz="2950" dirty="0" smtClean="0">
                        <a:solidFill>
                          <a:srgbClr val="000000"/>
                        </a:solidFill>
                        <a:latin typeface="Arial" pitchFamily="34"/>
                        <a:ea typeface="DejaVu LGC Sans" pitchFamily="2"/>
                        <a:cs typeface="Arial" pitchFamily="34"/>
                      </a:rPr>
                      <a:t>reviews, indicating that participants </a:t>
                    </a:r>
                    <a:r>
                      <a:rPr lang="en-US" sz="2950" dirty="0">
                        <a:solidFill>
                          <a:srgbClr val="000000"/>
                        </a:solidFill>
                        <a:latin typeface="Arial" pitchFamily="34"/>
                        <a:ea typeface="DejaVu LGC Sans" pitchFamily="2"/>
                        <a:cs typeface="Arial" pitchFamily="34"/>
                      </a:rPr>
                      <a:t>switched from social proof thinking to </a:t>
                    </a:r>
                    <a:r>
                      <a:rPr lang="en-US" sz="2950" dirty="0" smtClean="0">
                        <a:solidFill>
                          <a:srgbClr val="000000"/>
                        </a:solidFill>
                        <a:latin typeface="Arial" pitchFamily="34"/>
                        <a:ea typeface="DejaVu LGC Sans" pitchFamily="2"/>
                        <a:cs typeface="Arial" pitchFamily="34"/>
                      </a:rPr>
                      <a:t>risk aversion.</a:t>
                    </a:r>
                    <a:endParaRPr lang="en-US" sz="2950" dirty="0">
                      <a:solidFill>
                        <a:srgbClr val="000000"/>
                      </a:solidFill>
                      <a:latin typeface="Arial" pitchFamily="34"/>
                      <a:ea typeface="DejaVu LGC Sans" pitchFamily="2"/>
                      <a:cs typeface="Arial" pitchFamily="34"/>
                    </a:endParaRPr>
                  </a:p>
                  <a:p>
                    <a:pPr algn="just">
                      <a:buSzPct val="100000"/>
                    </a:pPr>
                    <a:endParaRPr lang="en-US" sz="2950" dirty="0">
                      <a:solidFill>
                        <a:srgbClr val="000000"/>
                      </a:solidFill>
                      <a:latin typeface="Arial" pitchFamily="34"/>
                      <a:ea typeface="DejaVu LGC Sans" pitchFamily="2"/>
                      <a:cs typeface="Arial" pitchFamily="34"/>
                    </a:endParaRPr>
                  </a:p>
                </p:txBody>
              </p:sp>
              <p:sp>
                <p:nvSpPr>
                  <p:cNvPr id="38" name="Text Box 29"/>
                  <p:cNvSpPr/>
                  <p:nvPr/>
                </p:nvSpPr>
                <p:spPr>
                  <a:xfrm>
                    <a:off x="26822400" y="4953000"/>
                    <a:ext cx="12801600" cy="114299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ln>
                    <a:solidFill>
                      <a:srgbClr val="0C5986"/>
                    </a:solidFill>
                  </a:ln>
                  <a:effectLst>
                    <a:glow rad="101600">
                      <a:schemeClr val="accent1">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vert="horz" wrap="square" lIns="89971" tIns="44986" rIns="89971" bIns="44986" anchor="t" anchorCtr="1" compatLnSpc="0"/>
                  <a:lstStyle/>
                  <a:p>
                    <a:pPr algn="ctr">
                      <a:spcBef>
                        <a:spcPts val="902"/>
                      </a:spcBef>
                    </a:pPr>
                    <a:r>
                      <a:rPr lang="en-US" sz="6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Luxi Sans" pitchFamily="34"/>
                        <a:ea typeface="DejaVu LGC Sans" pitchFamily="2"/>
                        <a:cs typeface="DejaVu LGC Sans" pitchFamily="2"/>
                      </a:rPr>
                      <a:t>Discussion</a:t>
                    </a:r>
                    <a:endParaRPr lang="en-US" sz="6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Luxi Sans" pitchFamily="34"/>
                      <a:ea typeface="DejaVu LGC Sans" pitchFamily="2"/>
                      <a:cs typeface="DejaVu LGC Sans" pitchFamily="2"/>
                    </a:endParaRPr>
                  </a:p>
                </p:txBody>
              </p:sp>
            </p:grpSp>
            <p:grpSp>
              <p:nvGrpSpPr>
                <p:cNvPr id="55" name="Group 54"/>
                <p:cNvGrpSpPr/>
                <p:nvPr/>
              </p:nvGrpSpPr>
              <p:grpSpPr>
                <a:xfrm>
                  <a:off x="28057462" y="10363201"/>
                  <a:ext cx="10731502" cy="3886200"/>
                  <a:chOff x="8960827" y="6918506"/>
                  <a:chExt cx="21284146" cy="8800977"/>
                </a:xfrm>
              </p:grpSpPr>
              <p:pic>
                <p:nvPicPr>
                  <p:cNvPr id="56" name="Picture 55" descr="Heatmap_1star(lab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1802" y="6918506"/>
                    <a:ext cx="9144002" cy="6858000"/>
                  </a:xfrm>
                  <a:prstGeom prst="rect">
                    <a:avLst/>
                  </a:prstGeom>
                </p:spPr>
              </p:pic>
              <p:pic>
                <p:nvPicPr>
                  <p:cNvPr id="57" name="Picture 56" descr="Heatmap_3star(labe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83401" y="6918506"/>
                    <a:ext cx="9144002" cy="6858000"/>
                  </a:xfrm>
                  <a:prstGeom prst="rect">
                    <a:avLst/>
                  </a:prstGeom>
                </p:spPr>
              </p:pic>
              <p:sp>
                <p:nvSpPr>
                  <p:cNvPr id="61" name="TextBox 60"/>
                  <p:cNvSpPr txBox="1"/>
                  <p:nvPr/>
                </p:nvSpPr>
                <p:spPr>
                  <a:xfrm>
                    <a:off x="8960827" y="13976950"/>
                    <a:ext cx="21284146" cy="1742533"/>
                  </a:xfrm>
                  <a:prstGeom prst="rect">
                    <a:avLst/>
                  </a:prstGeom>
                  <a:noFill/>
                </p:spPr>
                <p:txBody>
                  <a:bodyPr wrap="square" rtlCol="0">
                    <a:spAutoFit/>
                  </a:bodyPr>
                  <a:lstStyle/>
                  <a:p>
                    <a:pPr algn="ctr"/>
                    <a:r>
                      <a:rPr lang="en-US" sz="2200" b="1" i="1" dirty="0" smtClean="0">
                        <a:latin typeface="Arial"/>
                        <a:cs typeface="Arial"/>
                      </a:rPr>
                      <a:t>Figure 5</a:t>
                    </a:r>
                    <a:r>
                      <a:rPr lang="en-US" sz="2200" i="1" dirty="0" smtClean="0">
                        <a:latin typeface="Arial"/>
                        <a:cs typeface="Arial"/>
                      </a:rPr>
                      <a:t>: Screenshots of </a:t>
                    </a:r>
                    <a:r>
                      <a:rPr lang="en-US" sz="2200" i="1" dirty="0" err="1" smtClean="0">
                        <a:latin typeface="Arial"/>
                        <a:cs typeface="Arial"/>
                      </a:rPr>
                      <a:t>heatmaps</a:t>
                    </a:r>
                    <a:r>
                      <a:rPr lang="en-US" sz="2200" i="1" dirty="0" smtClean="0">
                        <a:latin typeface="Arial"/>
                        <a:cs typeface="Arial"/>
                      </a:rPr>
                      <a:t> highlighting the most viewed areas on the review page featuring 1 star (left) or 3 star (right) ratings as the lowest score.</a:t>
                    </a:r>
                    <a:endParaRPr lang="en-US" sz="2200" i="1" dirty="0">
                      <a:latin typeface="Arial"/>
                      <a:cs typeface="Arial"/>
                    </a:endParaRPr>
                  </a:p>
                </p:txBody>
              </p:sp>
            </p:grpSp>
          </p:grpSp>
        </p:grpSp>
      </p:grpSp>
      <p:sp>
        <p:nvSpPr>
          <p:cNvPr id="78" name="TextBox 77"/>
          <p:cNvSpPr txBox="1"/>
          <p:nvPr/>
        </p:nvSpPr>
        <p:spPr>
          <a:xfrm>
            <a:off x="13296909" y="16070759"/>
            <a:ext cx="12001491" cy="769441"/>
          </a:xfrm>
          <a:prstGeom prst="rect">
            <a:avLst/>
          </a:prstGeom>
          <a:noFill/>
        </p:spPr>
        <p:txBody>
          <a:bodyPr wrap="square" rtlCol="0">
            <a:spAutoFit/>
          </a:bodyPr>
          <a:lstStyle/>
          <a:p>
            <a:pPr algn="ctr"/>
            <a:r>
              <a:rPr lang="en-US" sz="2200" b="1" i="1" dirty="0" smtClean="0">
                <a:latin typeface="Arial"/>
                <a:cs typeface="Arial"/>
              </a:rPr>
              <a:t>Figure 3</a:t>
            </a:r>
            <a:r>
              <a:rPr lang="en-US" sz="2200" i="1" dirty="0" smtClean="0">
                <a:latin typeface="Arial"/>
                <a:cs typeface="Arial"/>
              </a:rPr>
              <a:t>: Graphs showing the mean time each subject spent per AOI (left) and average fixation count per AOI for each subject (middle) and mean time spent per image as a whole (right).</a:t>
            </a:r>
            <a:endParaRPr lang="en-US" sz="2200" i="1" dirty="0">
              <a:latin typeface="Arial"/>
              <a:cs typeface="Arial"/>
            </a:endParaRPr>
          </a:p>
        </p:txBody>
      </p:sp>
      <p:grpSp>
        <p:nvGrpSpPr>
          <p:cNvPr id="51" name="Group 50"/>
          <p:cNvGrpSpPr/>
          <p:nvPr/>
        </p:nvGrpSpPr>
        <p:grpSpPr>
          <a:xfrm>
            <a:off x="13487400" y="13314684"/>
            <a:ext cx="11267487" cy="2611116"/>
            <a:chOff x="13244543" y="13217832"/>
            <a:chExt cx="11267487" cy="2611116"/>
          </a:xfrm>
        </p:grpSpPr>
        <p:pic>
          <p:nvPicPr>
            <p:cNvPr id="76" name="Picture 75" descr="Total_AOI.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44543" y="13217832"/>
              <a:ext cx="3889055" cy="2611115"/>
            </a:xfrm>
            <a:prstGeom prst="rect">
              <a:avLst/>
            </a:prstGeom>
            <a:ln>
              <a:solidFill>
                <a:srgbClr val="0C5986"/>
              </a:solidFill>
            </a:ln>
          </p:spPr>
        </p:pic>
        <p:pic>
          <p:nvPicPr>
            <p:cNvPr id="77" name="Picture 76" descr="Total_AOIf.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45000" y="13217832"/>
              <a:ext cx="3889055" cy="2611115"/>
            </a:xfrm>
            <a:prstGeom prst="rect">
              <a:avLst/>
            </a:prstGeom>
            <a:ln>
              <a:solidFill>
                <a:srgbClr val="0C5986"/>
              </a:solidFill>
            </a:ln>
          </p:spPr>
        </p:pic>
        <p:pic>
          <p:nvPicPr>
            <p:cNvPr id="79" name="Picture 78" descr="Total_time.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071365" y="13217833"/>
              <a:ext cx="3440665" cy="2611115"/>
            </a:xfrm>
            <a:prstGeom prst="rect">
              <a:avLst/>
            </a:prstGeom>
            <a:ln>
              <a:solidFill>
                <a:srgbClr val="0C5986"/>
              </a:solidFill>
            </a:ln>
          </p:spPr>
        </p:pic>
      </p:grpSp>
      <p:grpSp>
        <p:nvGrpSpPr>
          <p:cNvPr id="14" name="Group 13"/>
          <p:cNvGrpSpPr/>
          <p:nvPr/>
        </p:nvGrpSpPr>
        <p:grpSpPr>
          <a:xfrm>
            <a:off x="145475" y="4571998"/>
            <a:ext cx="12046525" cy="24460202"/>
            <a:chOff x="152402" y="4571998"/>
            <a:chExt cx="12620169" cy="24460202"/>
          </a:xfrm>
        </p:grpSpPr>
        <p:grpSp>
          <p:nvGrpSpPr>
            <p:cNvPr id="7" name="Group 6"/>
            <p:cNvGrpSpPr/>
            <p:nvPr/>
          </p:nvGrpSpPr>
          <p:grpSpPr>
            <a:xfrm>
              <a:off x="152402" y="4571998"/>
              <a:ext cx="12620169" cy="24460202"/>
              <a:chOff x="152402" y="4571998"/>
              <a:chExt cx="12620169" cy="24460202"/>
            </a:xfrm>
          </p:grpSpPr>
          <p:grpSp>
            <p:nvGrpSpPr>
              <p:cNvPr id="42" name="Group 41"/>
              <p:cNvGrpSpPr/>
              <p:nvPr/>
            </p:nvGrpSpPr>
            <p:grpSpPr>
              <a:xfrm>
                <a:off x="152402" y="4571998"/>
                <a:ext cx="12572997" cy="24079202"/>
                <a:chOff x="152400" y="4571998"/>
                <a:chExt cx="12801600" cy="24079202"/>
              </a:xfrm>
            </p:grpSpPr>
            <p:grpSp>
              <p:nvGrpSpPr>
                <p:cNvPr id="24" name="Group 23"/>
                <p:cNvGrpSpPr/>
                <p:nvPr/>
              </p:nvGrpSpPr>
              <p:grpSpPr>
                <a:xfrm>
                  <a:off x="152400" y="4571998"/>
                  <a:ext cx="12801600" cy="6781802"/>
                  <a:chOff x="0" y="4495800"/>
                  <a:chExt cx="12801600" cy="6781802"/>
                </a:xfrm>
              </p:grpSpPr>
              <p:sp>
                <p:nvSpPr>
                  <p:cNvPr id="5" name="Text Box 13"/>
                  <p:cNvSpPr/>
                  <p:nvPr/>
                </p:nvSpPr>
                <p:spPr>
                  <a:xfrm>
                    <a:off x="1" y="5715000"/>
                    <a:ext cx="12801599" cy="5562602"/>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89971" tIns="44986" rIns="89971" bIns="44986" anchor="t" anchorCtr="0" compatLnSpc="0"/>
                  <a:lstStyle/>
                  <a:p>
                    <a:pPr algn="just"/>
                    <a:r>
                      <a:rPr lang="en-US" sz="2950" dirty="0">
                        <a:solidFill>
                          <a:srgbClr val="000000"/>
                        </a:solidFill>
                        <a:latin typeface="Arial" pitchFamily="18"/>
                        <a:ea typeface="DejaVu LGC Sans" pitchFamily="2"/>
                        <a:cs typeface="DejaVu LGC Sans" pitchFamily="2"/>
                      </a:rPr>
                      <a:t>This study is an extension of a broader marketing research study examining how </a:t>
                    </a:r>
                    <a:r>
                      <a:rPr lang="en-US" sz="2950" dirty="0" smtClean="0">
                        <a:solidFill>
                          <a:srgbClr val="000000"/>
                        </a:solidFill>
                        <a:latin typeface="Arial" pitchFamily="18"/>
                        <a:ea typeface="DejaVu LGC Sans" pitchFamily="2"/>
                        <a:cs typeface="DejaVu LGC Sans" pitchFamily="2"/>
                      </a:rPr>
                      <a:t>consumers utilize </a:t>
                    </a:r>
                    <a:r>
                      <a:rPr lang="en-US" sz="2950" dirty="0">
                        <a:solidFill>
                          <a:srgbClr val="000000"/>
                        </a:solidFill>
                        <a:latin typeface="Arial" pitchFamily="18"/>
                        <a:ea typeface="DejaVu LGC Sans" pitchFamily="2"/>
                        <a:cs typeface="DejaVu LGC Sans" pitchFamily="2"/>
                      </a:rPr>
                      <a:t>online reviews </a:t>
                    </a:r>
                    <a:r>
                      <a:rPr lang="en-US" sz="2950" dirty="0" smtClean="0">
                        <a:solidFill>
                          <a:srgbClr val="000000"/>
                        </a:solidFill>
                        <a:latin typeface="Arial" pitchFamily="18"/>
                        <a:ea typeface="DejaVu LGC Sans" pitchFamily="2"/>
                        <a:cs typeface="DejaVu LGC Sans" pitchFamily="2"/>
                      </a:rPr>
                      <a:t>in making purchase decisions. Using eye </a:t>
                    </a:r>
                    <a:r>
                      <a:rPr lang="en-US" sz="2950" dirty="0">
                        <a:solidFill>
                          <a:srgbClr val="000000"/>
                        </a:solidFill>
                        <a:latin typeface="Arial" pitchFamily="18"/>
                        <a:ea typeface="DejaVu LGC Sans" pitchFamily="2"/>
                        <a:cs typeface="DejaVu LGC Sans" pitchFamily="2"/>
                      </a:rPr>
                      <a:t>movement </a:t>
                    </a:r>
                    <a:r>
                      <a:rPr lang="en-US" sz="2950" dirty="0" smtClean="0">
                        <a:solidFill>
                          <a:srgbClr val="000000"/>
                        </a:solidFill>
                        <a:latin typeface="Arial" pitchFamily="18"/>
                        <a:ea typeface="DejaVu LGC Sans" pitchFamily="2"/>
                        <a:cs typeface="DejaVu LGC Sans" pitchFamily="2"/>
                      </a:rPr>
                      <a:t>data, we illustrate how </a:t>
                    </a:r>
                    <a:r>
                      <a:rPr lang="en-US" sz="2950" dirty="0">
                        <a:solidFill>
                          <a:srgbClr val="000000"/>
                        </a:solidFill>
                        <a:latin typeface="Arial" pitchFamily="18"/>
                        <a:ea typeface="DejaVu LGC Sans" pitchFamily="2"/>
                        <a:cs typeface="DejaVu LGC Sans" pitchFamily="2"/>
                      </a:rPr>
                      <a:t>consumers process review information in the presence </a:t>
                    </a:r>
                    <a:r>
                      <a:rPr lang="en-US" sz="2950" dirty="0" smtClean="0">
                        <a:solidFill>
                          <a:srgbClr val="000000"/>
                        </a:solidFill>
                        <a:latin typeface="Arial" pitchFamily="18"/>
                        <a:ea typeface="DejaVu LGC Sans" pitchFamily="2"/>
                        <a:cs typeface="DejaVu LGC Sans" pitchFamily="2"/>
                      </a:rPr>
                      <a:t>of various </a:t>
                    </a:r>
                    <a:r>
                      <a:rPr lang="en-US" sz="2950" dirty="0">
                        <a:solidFill>
                          <a:srgbClr val="000000"/>
                        </a:solidFill>
                        <a:latin typeface="Arial" pitchFamily="18"/>
                        <a:ea typeface="DejaVu LGC Sans" pitchFamily="2"/>
                        <a:cs typeface="DejaVu LGC Sans" pitchFamily="2"/>
                      </a:rPr>
                      <a:t>review </a:t>
                    </a:r>
                    <a:r>
                      <a:rPr lang="en-US" sz="2950" dirty="0" smtClean="0">
                        <a:solidFill>
                          <a:srgbClr val="000000"/>
                        </a:solidFill>
                        <a:latin typeface="Arial" pitchFamily="18"/>
                        <a:ea typeface="DejaVu LGC Sans" pitchFamily="2"/>
                        <a:cs typeface="DejaVu LGC Sans" pitchFamily="2"/>
                      </a:rPr>
                      <a:t>types </a:t>
                    </a:r>
                    <a:r>
                      <a:rPr lang="en-US" sz="2950" dirty="0">
                        <a:solidFill>
                          <a:srgbClr val="000000"/>
                        </a:solidFill>
                        <a:latin typeface="Arial" pitchFamily="18"/>
                        <a:ea typeface="DejaVu LGC Sans" pitchFamily="2"/>
                        <a:cs typeface="DejaVu LGC Sans" pitchFamily="2"/>
                      </a:rPr>
                      <a:t>and what areas of the review page </a:t>
                    </a:r>
                    <a:r>
                      <a:rPr lang="en-US" sz="2950" dirty="0" smtClean="0">
                        <a:solidFill>
                          <a:srgbClr val="000000"/>
                        </a:solidFill>
                        <a:latin typeface="Arial" pitchFamily="18"/>
                        <a:ea typeface="DejaVu LGC Sans" pitchFamily="2"/>
                        <a:cs typeface="DejaVu LGC Sans" pitchFamily="2"/>
                      </a:rPr>
                      <a:t>they focus on most. The </a:t>
                    </a:r>
                    <a:r>
                      <a:rPr lang="en-US" sz="2950" dirty="0">
                        <a:solidFill>
                          <a:srgbClr val="000000"/>
                        </a:solidFill>
                        <a:latin typeface="Arial" pitchFamily="18"/>
                        <a:ea typeface="DejaVu LGC Sans" pitchFamily="2"/>
                        <a:cs typeface="DejaVu LGC Sans" pitchFamily="2"/>
                      </a:rPr>
                      <a:t>results indicate that with the presence of more negative review types, consumers </a:t>
                    </a:r>
                    <a:r>
                      <a:rPr lang="en-US" sz="2950" dirty="0" smtClean="0">
                        <a:solidFill>
                          <a:srgbClr val="000000"/>
                        </a:solidFill>
                        <a:latin typeface="Arial" pitchFamily="18"/>
                        <a:ea typeface="DejaVu LGC Sans" pitchFamily="2"/>
                        <a:cs typeface="DejaVu LGC Sans" pitchFamily="2"/>
                      </a:rPr>
                      <a:t>look at reviews longer, and spend more time </a:t>
                    </a:r>
                    <a:r>
                      <a:rPr lang="en-US" sz="2950" dirty="0">
                        <a:solidFill>
                          <a:srgbClr val="000000"/>
                        </a:solidFill>
                        <a:latin typeface="Arial" pitchFamily="18"/>
                        <a:ea typeface="DejaVu LGC Sans" pitchFamily="2"/>
                        <a:cs typeface="DejaVu LGC Sans" pitchFamily="2"/>
                      </a:rPr>
                      <a:t>looking at the negative </a:t>
                    </a:r>
                    <a:r>
                      <a:rPr lang="en-US" sz="2950" dirty="0" smtClean="0">
                        <a:solidFill>
                          <a:srgbClr val="000000"/>
                        </a:solidFill>
                        <a:latin typeface="Arial" pitchFamily="18"/>
                        <a:ea typeface="DejaVu LGC Sans" pitchFamily="2"/>
                        <a:cs typeface="DejaVu LGC Sans" pitchFamily="2"/>
                      </a:rPr>
                      <a:t>section(s). The </a:t>
                    </a:r>
                    <a:r>
                      <a:rPr lang="en-US" sz="2950" dirty="0">
                        <a:solidFill>
                          <a:srgbClr val="000000"/>
                        </a:solidFill>
                        <a:latin typeface="Arial" pitchFamily="18"/>
                        <a:ea typeface="DejaVu LGC Sans" pitchFamily="2"/>
                        <a:cs typeface="DejaVu LGC Sans" pitchFamily="2"/>
                      </a:rPr>
                      <a:t>presence of </a:t>
                    </a:r>
                    <a:r>
                      <a:rPr lang="en-US" sz="2950" dirty="0" smtClean="0">
                        <a:solidFill>
                          <a:srgbClr val="000000"/>
                        </a:solidFill>
                        <a:latin typeface="Arial" pitchFamily="18"/>
                        <a:ea typeface="DejaVu LGC Sans" pitchFamily="2"/>
                        <a:cs typeface="DejaVu LGC Sans" pitchFamily="2"/>
                      </a:rPr>
                      <a:t>negativity appears to shift consumer attention to </a:t>
                    </a:r>
                    <a:r>
                      <a:rPr lang="en-US" sz="2950" dirty="0">
                        <a:solidFill>
                          <a:srgbClr val="000000"/>
                        </a:solidFill>
                        <a:latin typeface="Arial" pitchFamily="18"/>
                        <a:ea typeface="DejaVu LGC Sans" pitchFamily="2"/>
                        <a:cs typeface="DejaVu LGC Sans" pitchFamily="2"/>
                      </a:rPr>
                      <a:t>the negative areas while more moderate review pages </a:t>
                    </a:r>
                    <a:r>
                      <a:rPr lang="en-US" sz="2950" dirty="0" smtClean="0">
                        <a:solidFill>
                          <a:srgbClr val="000000"/>
                        </a:solidFill>
                        <a:latin typeface="Arial" pitchFamily="18"/>
                        <a:ea typeface="DejaVu LGC Sans" pitchFamily="2"/>
                        <a:cs typeface="DejaVu LGC Sans" pitchFamily="2"/>
                      </a:rPr>
                      <a:t>do not lead consumers to focus on any particular section.</a:t>
                    </a:r>
                    <a:endParaRPr lang="en-US" sz="2950" dirty="0"/>
                  </a:p>
                </p:txBody>
              </p:sp>
              <p:sp>
                <p:nvSpPr>
                  <p:cNvPr id="34" name="Text Box 29"/>
                  <p:cNvSpPr/>
                  <p:nvPr/>
                </p:nvSpPr>
                <p:spPr>
                  <a:xfrm>
                    <a:off x="0" y="4495800"/>
                    <a:ext cx="12801600" cy="114299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ln>
                    <a:solidFill>
                      <a:srgbClr val="0C5986"/>
                    </a:solidFill>
                  </a:ln>
                  <a:effectLst>
                    <a:glow rad="101600">
                      <a:schemeClr val="accent1">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vert="horz" wrap="square" lIns="89971" tIns="44986" rIns="89971" bIns="44986" anchor="t" anchorCtr="1" compatLnSpc="0"/>
                  <a:lstStyle/>
                  <a:p>
                    <a:pPr algn="ctr">
                      <a:spcBef>
                        <a:spcPts val="902"/>
                      </a:spcBef>
                    </a:pPr>
                    <a:r>
                      <a:rPr lang="en-US" sz="6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Luxi Sans" pitchFamily="34"/>
                        <a:ea typeface="DejaVu LGC Sans" pitchFamily="2"/>
                        <a:cs typeface="DejaVu LGC Sans" pitchFamily="2"/>
                      </a:rPr>
                      <a:t>Abstract</a:t>
                    </a:r>
                    <a:endParaRPr lang="en-US" sz="6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Luxi Sans" pitchFamily="34"/>
                      <a:ea typeface="DejaVu LGC Sans" pitchFamily="2"/>
                      <a:cs typeface="DejaVu LGC Sans" pitchFamily="2"/>
                    </a:endParaRPr>
                  </a:p>
                </p:txBody>
              </p:sp>
            </p:grpSp>
            <p:grpSp>
              <p:nvGrpSpPr>
                <p:cNvPr id="25" name="Group 24"/>
                <p:cNvGrpSpPr/>
                <p:nvPr/>
              </p:nvGrpSpPr>
              <p:grpSpPr>
                <a:xfrm>
                  <a:off x="152400" y="15321456"/>
                  <a:ext cx="12801600" cy="13329744"/>
                  <a:chOff x="0" y="10594849"/>
                  <a:chExt cx="12801600" cy="15462503"/>
                </a:xfrm>
              </p:grpSpPr>
              <p:sp>
                <p:nvSpPr>
                  <p:cNvPr id="15" name="Text Box 13"/>
                  <p:cNvSpPr/>
                  <p:nvPr/>
                </p:nvSpPr>
                <p:spPr>
                  <a:xfrm>
                    <a:off x="1" y="11807954"/>
                    <a:ext cx="12801599" cy="1424939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89971" tIns="44986" rIns="89971" bIns="44986" anchor="t" anchorCtr="0" compatLnSpc="0"/>
                  <a:lstStyle/>
                  <a:p>
                    <a:pPr algn="just"/>
                    <a:r>
                      <a:rPr lang="en-US" sz="2950" dirty="0" smtClean="0">
                        <a:latin typeface="Arial"/>
                        <a:cs typeface="Arial"/>
                      </a:rPr>
                      <a:t>The </a:t>
                    </a:r>
                    <a:r>
                      <a:rPr lang="en-US" sz="2950" dirty="0">
                        <a:latin typeface="Arial"/>
                        <a:cs typeface="Arial"/>
                      </a:rPr>
                      <a:t>internet </a:t>
                    </a:r>
                    <a:r>
                      <a:rPr lang="en-US" sz="2950" dirty="0" smtClean="0">
                        <a:latin typeface="Arial"/>
                        <a:cs typeface="Arial"/>
                      </a:rPr>
                      <a:t>has provided </a:t>
                    </a:r>
                    <a:r>
                      <a:rPr lang="en-US" sz="2950" dirty="0">
                        <a:latin typeface="Arial"/>
                        <a:cs typeface="Arial"/>
                      </a:rPr>
                      <a:t>the basis for </a:t>
                    </a:r>
                    <a:r>
                      <a:rPr lang="en-US" sz="2950" dirty="0" smtClean="0">
                        <a:latin typeface="Arial"/>
                        <a:cs typeface="Arial"/>
                      </a:rPr>
                      <a:t>competitive </a:t>
                    </a:r>
                    <a:r>
                      <a:rPr lang="en-US" sz="2950" dirty="0">
                        <a:latin typeface="Arial"/>
                        <a:cs typeface="Arial"/>
                      </a:rPr>
                      <a:t>online </a:t>
                    </a:r>
                    <a:r>
                      <a:rPr lang="en-US" sz="2950" dirty="0" smtClean="0">
                        <a:latin typeface="Arial"/>
                        <a:cs typeface="Arial"/>
                      </a:rPr>
                      <a:t>marketing and integrated online shopping as a key component of daily consumer behavior (Lin et al. 2011). In </a:t>
                    </a:r>
                    <a:r>
                      <a:rPr lang="en-US" sz="2950" dirty="0">
                        <a:latin typeface="Arial"/>
                        <a:cs typeface="Arial"/>
                      </a:rPr>
                      <a:t>need of a trusted information source, consumers have turned to online word of </a:t>
                    </a:r>
                    <a:r>
                      <a:rPr lang="en-US" sz="2950" dirty="0" smtClean="0">
                        <a:latin typeface="Arial"/>
                        <a:cs typeface="Arial"/>
                      </a:rPr>
                      <a:t>mouth to review </a:t>
                    </a:r>
                    <a:r>
                      <a:rPr lang="en-US" sz="2950" dirty="0">
                        <a:latin typeface="Arial"/>
                        <a:cs typeface="Arial"/>
                      </a:rPr>
                      <a:t>products and services available to purchase </a:t>
                    </a:r>
                    <a:r>
                      <a:rPr lang="en-US" sz="2950" dirty="0" smtClean="0">
                        <a:latin typeface="Arial"/>
                        <a:cs typeface="Arial"/>
                      </a:rPr>
                      <a:t>online. In </a:t>
                    </a:r>
                    <a:r>
                      <a:rPr lang="en-US" sz="2950" dirty="0">
                        <a:latin typeface="Arial"/>
                        <a:cs typeface="Arial"/>
                      </a:rPr>
                      <a:t>a recent survey, over 60% of consumers had used online </a:t>
                    </a:r>
                    <a:r>
                      <a:rPr lang="en-US" sz="2950" dirty="0" smtClean="0">
                        <a:latin typeface="Arial"/>
                        <a:cs typeface="Arial"/>
                      </a:rPr>
                      <a:t>customer </a:t>
                    </a:r>
                    <a:r>
                      <a:rPr lang="en-US" sz="2950" dirty="0">
                        <a:latin typeface="Arial"/>
                        <a:cs typeface="Arial"/>
                      </a:rPr>
                      <a:t>feedback before making a purchase decision, and </a:t>
                    </a:r>
                    <a:r>
                      <a:rPr lang="en-US" sz="2950" dirty="0" smtClean="0">
                        <a:latin typeface="Arial"/>
                        <a:cs typeface="Arial"/>
                      </a:rPr>
                      <a:t>over 80% of them were influenced in some way by the reviews (O’Connor 2010). Trustworthy </a:t>
                    </a:r>
                    <a:r>
                      <a:rPr lang="en-US" sz="2950" dirty="0">
                        <a:latin typeface="Arial"/>
                        <a:cs typeface="Arial"/>
                      </a:rPr>
                      <a:t>information is needed even more for </a:t>
                    </a:r>
                    <a:r>
                      <a:rPr lang="en-US" sz="2950" dirty="0" smtClean="0">
                        <a:latin typeface="Arial"/>
                        <a:cs typeface="Arial"/>
                      </a:rPr>
                      <a:t>high risk purchases, </a:t>
                    </a:r>
                    <a:r>
                      <a:rPr lang="en-US" sz="2950" dirty="0">
                        <a:latin typeface="Arial"/>
                        <a:cs typeface="Arial"/>
                      </a:rPr>
                      <a:t>such as leisure </a:t>
                    </a:r>
                    <a:r>
                      <a:rPr lang="en-US" sz="2950" dirty="0" smtClean="0">
                        <a:latin typeface="Arial"/>
                        <a:cs typeface="Arial"/>
                      </a:rPr>
                      <a:t>travel (Lin et al. 2011). This </a:t>
                    </a:r>
                    <a:r>
                      <a:rPr lang="en-US" sz="2950" dirty="0">
                        <a:latin typeface="Arial"/>
                        <a:cs typeface="Arial"/>
                      </a:rPr>
                      <a:t>is especially so for hotel room purchases because the buyer </a:t>
                    </a:r>
                    <a:r>
                      <a:rPr lang="en-US" sz="2950" dirty="0" smtClean="0">
                        <a:latin typeface="Arial"/>
                        <a:cs typeface="Arial"/>
                      </a:rPr>
                      <a:t>must rely on the experiences of others to make pre-purchase decisions. For this reason, user</a:t>
                    </a:r>
                    <a:r>
                      <a:rPr lang="en-US" sz="2950" dirty="0">
                        <a:latin typeface="Arial"/>
                        <a:cs typeface="Arial"/>
                      </a:rPr>
                      <a:t>-generated content has been cited as the most reliable information source when dealing with hotels.</a:t>
                    </a:r>
                  </a:p>
                  <a:p>
                    <a:pPr algn="just"/>
                    <a:endParaRPr lang="en-US" sz="2950" dirty="0">
                      <a:latin typeface="Arial"/>
                      <a:cs typeface="Arial"/>
                    </a:endParaRPr>
                  </a:p>
                  <a:p>
                    <a:pPr algn="just"/>
                    <a:r>
                      <a:rPr lang="en-US" sz="2950" dirty="0" smtClean="0">
                        <a:latin typeface="Arial"/>
                        <a:cs typeface="Arial"/>
                      </a:rPr>
                      <a:t>When looking at a review page, consumers tend to exhibit either </a:t>
                    </a:r>
                    <a:r>
                      <a:rPr lang="en-US" sz="2950" i="1" dirty="0" smtClean="0">
                        <a:latin typeface="Arial"/>
                        <a:cs typeface="Arial"/>
                      </a:rPr>
                      <a:t>social proof </a:t>
                    </a:r>
                    <a:r>
                      <a:rPr lang="en-US" sz="2950" dirty="0" smtClean="0">
                        <a:latin typeface="Arial"/>
                        <a:cs typeface="Arial"/>
                      </a:rPr>
                      <a:t>or </a:t>
                    </a:r>
                    <a:r>
                      <a:rPr lang="en-US" sz="2950" i="1" dirty="0" smtClean="0">
                        <a:latin typeface="Arial"/>
                        <a:cs typeface="Arial"/>
                      </a:rPr>
                      <a:t>risk aversion </a:t>
                    </a:r>
                    <a:r>
                      <a:rPr lang="en-US" sz="2950" dirty="0" smtClean="0">
                        <a:latin typeface="Arial"/>
                        <a:cs typeface="Arial"/>
                      </a:rPr>
                      <a:t>when processing the information presented to them. Social </a:t>
                    </a:r>
                    <a:r>
                      <a:rPr lang="en-US" sz="2950" dirty="0">
                        <a:latin typeface="Arial"/>
                        <a:cs typeface="Arial"/>
                      </a:rPr>
                      <a:t>proof </a:t>
                    </a:r>
                    <a:r>
                      <a:rPr lang="en-US" sz="2950" dirty="0" smtClean="0">
                        <a:latin typeface="Arial"/>
                        <a:cs typeface="Arial"/>
                      </a:rPr>
                      <a:t>suggests the </a:t>
                    </a:r>
                    <a:r>
                      <a:rPr lang="en-US" sz="2950" dirty="0">
                        <a:latin typeface="Arial"/>
                        <a:cs typeface="Arial"/>
                      </a:rPr>
                      <a:t>likelihood </a:t>
                    </a:r>
                    <a:r>
                      <a:rPr lang="en-US" sz="2950" dirty="0" smtClean="0">
                        <a:latin typeface="Arial"/>
                        <a:cs typeface="Arial"/>
                      </a:rPr>
                      <a:t>of following </a:t>
                    </a:r>
                    <a:r>
                      <a:rPr lang="en-US" sz="2950" dirty="0">
                        <a:latin typeface="Arial"/>
                        <a:cs typeface="Arial"/>
                      </a:rPr>
                      <a:t>the </a:t>
                    </a:r>
                    <a:r>
                      <a:rPr lang="en-US" sz="2950" dirty="0" smtClean="0">
                        <a:latin typeface="Arial"/>
                        <a:cs typeface="Arial"/>
                      </a:rPr>
                      <a:t>majority (</a:t>
                    </a:r>
                    <a:r>
                      <a:rPr lang="en-US" sz="2950" dirty="0" err="1" smtClean="0">
                        <a:latin typeface="Arial"/>
                        <a:cs typeface="Arial"/>
                      </a:rPr>
                      <a:t>Cialdini</a:t>
                    </a:r>
                    <a:r>
                      <a:rPr lang="en-US" sz="2950" dirty="0" smtClean="0">
                        <a:latin typeface="Arial"/>
                        <a:cs typeface="Arial"/>
                      </a:rPr>
                      <a:t> 1999). Risk aversion, however, is more personal and </a:t>
                    </a:r>
                    <a:r>
                      <a:rPr lang="en-US" sz="2950" dirty="0">
                        <a:latin typeface="Arial"/>
                        <a:cs typeface="Arial"/>
                      </a:rPr>
                      <a:t>says that consumers will weigh negative feedback more heavily </a:t>
                    </a:r>
                    <a:r>
                      <a:rPr lang="en-US" sz="2950" dirty="0" smtClean="0">
                        <a:latin typeface="Arial"/>
                        <a:cs typeface="Arial"/>
                      </a:rPr>
                      <a:t>to </a:t>
                    </a:r>
                    <a:r>
                      <a:rPr lang="en-US" sz="2950" dirty="0">
                        <a:latin typeface="Arial"/>
                        <a:cs typeface="Arial"/>
                      </a:rPr>
                      <a:t>avoid possible negative outcomes </a:t>
                    </a:r>
                    <a:r>
                      <a:rPr lang="en-US" sz="2950" dirty="0" smtClean="0">
                        <a:latin typeface="Arial"/>
                        <a:cs typeface="Arial"/>
                      </a:rPr>
                      <a:t>associated </a:t>
                    </a:r>
                    <a:r>
                      <a:rPr lang="en-US" sz="2950" dirty="0">
                        <a:latin typeface="Arial"/>
                        <a:cs typeface="Arial"/>
                      </a:rPr>
                      <a:t>with the </a:t>
                    </a:r>
                    <a:r>
                      <a:rPr lang="en-US" sz="2950" dirty="0" smtClean="0">
                        <a:latin typeface="Arial"/>
                        <a:cs typeface="Arial"/>
                      </a:rPr>
                      <a:t>purchase (</a:t>
                    </a:r>
                    <a:r>
                      <a:rPr lang="en-US" sz="2950" dirty="0" err="1" smtClean="0">
                        <a:latin typeface="Arial"/>
                        <a:cs typeface="Arial"/>
                      </a:rPr>
                      <a:t>Kahneman</a:t>
                    </a:r>
                    <a:r>
                      <a:rPr lang="en-US" sz="2950" dirty="0" smtClean="0">
                        <a:latin typeface="Arial"/>
                        <a:cs typeface="Arial"/>
                      </a:rPr>
                      <a:t> and </a:t>
                    </a:r>
                    <a:r>
                      <a:rPr lang="en-US" sz="2950" dirty="0" err="1" smtClean="0">
                        <a:latin typeface="Arial"/>
                        <a:cs typeface="Arial"/>
                      </a:rPr>
                      <a:t>Tversky</a:t>
                    </a:r>
                    <a:r>
                      <a:rPr lang="en-US" sz="2950" dirty="0" smtClean="0">
                        <a:latin typeface="Arial"/>
                        <a:cs typeface="Arial"/>
                      </a:rPr>
                      <a:t> 1979). The purpose of this study was to present potential consumers with review pages of varying degrees of content negativity to see if their response focused on the negativity (risk aversion) or on aggregate scores (social proof).</a:t>
                    </a:r>
                  </a:p>
                  <a:p>
                    <a:pPr algn="just"/>
                    <a:endParaRPr lang="en-US" sz="2950" dirty="0">
                      <a:solidFill>
                        <a:srgbClr val="000000"/>
                      </a:solidFill>
                      <a:latin typeface="Arial" pitchFamily="34"/>
                      <a:ea typeface="DejaVu LGC Sans" pitchFamily="2"/>
                      <a:cs typeface="Arial" pitchFamily="34"/>
                    </a:endParaRPr>
                  </a:p>
                </p:txBody>
              </p:sp>
              <p:sp>
                <p:nvSpPr>
                  <p:cNvPr id="35" name="Text Box 29"/>
                  <p:cNvSpPr/>
                  <p:nvPr/>
                </p:nvSpPr>
                <p:spPr>
                  <a:xfrm>
                    <a:off x="0" y="10594849"/>
                    <a:ext cx="12801600" cy="114299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ln>
                    <a:solidFill>
                      <a:srgbClr val="0C5986"/>
                    </a:solidFill>
                  </a:ln>
                  <a:effectLst>
                    <a:glow rad="101600">
                      <a:schemeClr val="accent1">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vert="horz" wrap="square" lIns="89971" tIns="44986" rIns="89971" bIns="44986" anchor="t" anchorCtr="1" compatLnSpc="0"/>
                  <a:lstStyle/>
                  <a:p>
                    <a:pPr algn="ctr">
                      <a:spcBef>
                        <a:spcPts val="902"/>
                      </a:spcBef>
                    </a:pPr>
                    <a:r>
                      <a:rPr lang="en-US" sz="6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Luxi Sans" pitchFamily="34"/>
                        <a:ea typeface="DejaVu LGC Sans" pitchFamily="2"/>
                        <a:cs typeface="DejaVu LGC Sans" pitchFamily="2"/>
                      </a:rPr>
                      <a:t>Introduction &amp; Background</a:t>
                    </a:r>
                    <a:endParaRPr lang="en-US" sz="6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Luxi Sans" pitchFamily="34"/>
                      <a:ea typeface="DejaVu LGC Sans" pitchFamily="2"/>
                      <a:cs typeface="DejaVu LGC Sans" pitchFamily="2"/>
                    </a:endParaRPr>
                  </a:p>
                </p:txBody>
              </p:sp>
            </p:grpSp>
          </p:grpSp>
          <p:pic>
            <p:nvPicPr>
              <p:cNvPr id="59" name="Picture 58"/>
              <p:cNvPicPr>
                <a:picLocks noChangeAspect="1"/>
              </p:cNvPicPr>
              <p:nvPr/>
            </p:nvPicPr>
            <p:blipFill>
              <a:blip r:embed="rId8">
                <a:clrChange>
                  <a:clrFrom>
                    <a:srgbClr val="FEFBFC"/>
                  </a:clrFrom>
                  <a:clrTo>
                    <a:srgbClr val="FEFBFC">
                      <a:alpha val="0"/>
                    </a:srgbClr>
                  </a:clrTo>
                </a:clrChange>
                <a:extLst>
                  <a:ext uri="{BEBA8EAE-BF5A-486C-A8C5-ECC9F3942E4B}">
                    <a14:imgProps xmlns:a14="http://schemas.microsoft.com/office/drawing/2010/main">
                      <a14:imgLayer r:embed="rId9">
                        <a14:imgEffect>
                          <a14:sharpenSoften amount="25000"/>
                        </a14:imgEffect>
                        <a14:imgEffect>
                          <a14:colorTemperature colorTemp="7200"/>
                        </a14:imgEffect>
                      </a14:imgLayer>
                    </a14:imgProps>
                  </a:ext>
                </a:extLst>
              </a:blip>
              <a:stretch>
                <a:fillRect/>
              </a:stretch>
            </p:blipFill>
            <p:spPr>
              <a:xfrm>
                <a:off x="10321024" y="26883362"/>
                <a:ext cx="2251976" cy="2148838"/>
              </a:xfrm>
              <a:prstGeom prst="rect">
                <a:avLst/>
              </a:prstGeom>
            </p:spPr>
          </p:pic>
          <p:pic>
            <p:nvPicPr>
              <p:cNvPr id="60" name="Picture 59"/>
              <p:cNvPicPr>
                <a:picLocks noChangeAspect="1"/>
              </p:cNvPicPr>
              <p:nvPr/>
            </p:nvPicPr>
            <p:blipFill rotWithShape="1">
              <a:blip r:embed="rId10"/>
              <a:srcRect l="4742" t="11754" r="4581" b="17868"/>
              <a:stretch/>
            </p:blipFill>
            <p:spPr>
              <a:xfrm>
                <a:off x="2774446" y="27084529"/>
                <a:ext cx="6979154" cy="1947671"/>
              </a:xfrm>
              <a:prstGeom prst="rect">
                <a:avLst/>
              </a:prstGeom>
              <a:noFill/>
              <a:ln>
                <a:noFill/>
              </a:ln>
            </p:spPr>
          </p:pic>
          <p:grpSp>
            <p:nvGrpSpPr>
              <p:cNvPr id="6" name="Group 5"/>
              <p:cNvGrpSpPr/>
              <p:nvPr/>
            </p:nvGrpSpPr>
            <p:grpSpPr>
              <a:xfrm>
                <a:off x="304800" y="10477358"/>
                <a:ext cx="12467771" cy="4457842"/>
                <a:chOff x="838200" y="10439400"/>
                <a:chExt cx="12467771" cy="4457842"/>
              </a:xfrm>
            </p:grpSpPr>
            <p:grpSp>
              <p:nvGrpSpPr>
                <p:cNvPr id="62" name="Group 61"/>
                <p:cNvGrpSpPr>
                  <a:grpSpLocks noChangeAspect="1"/>
                </p:cNvGrpSpPr>
                <p:nvPr/>
              </p:nvGrpSpPr>
              <p:grpSpPr>
                <a:xfrm>
                  <a:off x="838200" y="10439400"/>
                  <a:ext cx="5577695" cy="4457842"/>
                  <a:chOff x="14782800" y="2667000"/>
                  <a:chExt cx="9301325" cy="8472848"/>
                </a:xfrm>
              </p:grpSpPr>
              <p:pic>
                <p:nvPicPr>
                  <p:cNvPr id="63" name="Picture 62" descr="Slide1.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782800" y="2667000"/>
                    <a:ext cx="9144000" cy="6858000"/>
                  </a:xfrm>
                  <a:prstGeom prst="rect">
                    <a:avLst/>
                  </a:prstGeom>
                </p:spPr>
              </p:pic>
              <p:sp>
                <p:nvSpPr>
                  <p:cNvPr id="64" name="TextBox 63"/>
                  <p:cNvSpPr txBox="1"/>
                  <p:nvPr/>
                </p:nvSpPr>
                <p:spPr>
                  <a:xfrm>
                    <a:off x="14940125" y="9677401"/>
                    <a:ext cx="9144000" cy="1462447"/>
                  </a:xfrm>
                  <a:prstGeom prst="rect">
                    <a:avLst/>
                  </a:prstGeom>
                  <a:noFill/>
                </p:spPr>
                <p:txBody>
                  <a:bodyPr wrap="square" rtlCol="0">
                    <a:spAutoFit/>
                  </a:bodyPr>
                  <a:lstStyle/>
                  <a:p>
                    <a:pPr algn="ctr"/>
                    <a:r>
                      <a:rPr lang="en-US" sz="2200" b="1" i="1" dirty="0" smtClean="0">
                        <a:latin typeface="Arial"/>
                        <a:cs typeface="Arial"/>
                      </a:rPr>
                      <a:t>Figure 1</a:t>
                    </a:r>
                    <a:r>
                      <a:rPr lang="en-US" sz="2200" i="1" dirty="0" smtClean="0">
                        <a:latin typeface="Arial"/>
                        <a:cs typeface="Arial"/>
                      </a:rPr>
                      <a:t>: Layout of the mock hotel web review page.</a:t>
                    </a:r>
                    <a:endParaRPr lang="en-US" sz="2200" i="1" dirty="0">
                      <a:latin typeface="Arial"/>
                      <a:cs typeface="Arial"/>
                    </a:endParaRPr>
                  </a:p>
                </p:txBody>
              </p:sp>
            </p:grpSp>
            <p:pic>
              <p:nvPicPr>
                <p:cNvPr id="66" name="Picture 65" descr="IMG_0700.JPG"/>
                <p:cNvPicPr>
                  <a:picLocks noChangeAspect="1"/>
                </p:cNvPicPr>
                <p:nvPr/>
              </p:nvPicPr>
              <p:blipFill rotWithShape="1">
                <a:blip r:embed="rId12" cstate="print">
                  <a:extLst>
                    <a:ext uri="{28A0092B-C50C-407E-A947-70E740481C1C}">
                      <a14:useLocalDpi xmlns:a14="http://schemas.microsoft.com/office/drawing/2010/main" val="0"/>
                    </a:ext>
                  </a:extLst>
                </a:blip>
                <a:srcRect l="21806" t="9727" r="6059" b="16288"/>
                <a:stretch/>
              </p:blipFill>
              <p:spPr>
                <a:xfrm>
                  <a:off x="7806397" y="10439400"/>
                  <a:ext cx="4614203" cy="3610116"/>
                </a:xfrm>
                <a:prstGeom prst="rect">
                  <a:avLst/>
                </a:prstGeom>
              </p:spPr>
            </p:pic>
            <p:sp>
              <p:nvSpPr>
                <p:cNvPr id="67" name="TextBox 66"/>
                <p:cNvSpPr txBox="1"/>
                <p:nvPr/>
              </p:nvSpPr>
              <p:spPr>
                <a:xfrm>
                  <a:off x="7291586" y="14089559"/>
                  <a:ext cx="6014385" cy="769441"/>
                </a:xfrm>
                <a:prstGeom prst="rect">
                  <a:avLst/>
                </a:prstGeom>
                <a:noFill/>
              </p:spPr>
              <p:txBody>
                <a:bodyPr wrap="square" rtlCol="0">
                  <a:spAutoFit/>
                </a:bodyPr>
                <a:lstStyle/>
                <a:p>
                  <a:pPr algn="ctr"/>
                  <a:r>
                    <a:rPr lang="en-US" sz="2200" b="1" i="1" dirty="0" smtClean="0">
                      <a:latin typeface="Arial"/>
                      <a:cs typeface="Arial"/>
                    </a:rPr>
                    <a:t>Figure 2: </a:t>
                  </a:r>
                  <a:r>
                    <a:rPr lang="en-US" sz="2200" i="1" dirty="0" err="1" smtClean="0">
                      <a:latin typeface="Arial"/>
                      <a:cs typeface="Arial"/>
                    </a:rPr>
                    <a:t>Tobii</a:t>
                  </a:r>
                  <a:r>
                    <a:rPr lang="en-US" sz="2200" i="1" dirty="0" smtClean="0">
                      <a:latin typeface="Arial"/>
                      <a:cs typeface="Arial"/>
                    </a:rPr>
                    <a:t> ET-1750 Eye Tracking Monitor (left) and setup of test environment.</a:t>
                  </a:r>
                  <a:endParaRPr lang="en-US" sz="2200" i="1" dirty="0">
                    <a:latin typeface="Arial"/>
                    <a:cs typeface="Arial"/>
                  </a:endParaRPr>
                </a:p>
              </p:txBody>
            </p:sp>
          </p:grpSp>
        </p:grpSp>
        <p:pic>
          <p:nvPicPr>
            <p:cNvPr id="11" name="Picture 10" descr="reu.jpg"/>
            <p:cNvPicPr>
              <a:picLocks noChangeAspect="1"/>
            </p:cNvPicPr>
            <p:nvPr/>
          </p:nvPicPr>
          <p:blipFill rotWithShape="1">
            <a:blip r:embed="rId13">
              <a:extLst>
                <a:ext uri="{28A0092B-C50C-407E-A947-70E740481C1C}">
                  <a14:useLocalDpi xmlns:a14="http://schemas.microsoft.com/office/drawing/2010/main" val="0"/>
                </a:ext>
              </a:extLst>
            </a:blip>
            <a:srcRect l="19123" t="10063" r="16465" b="12943"/>
            <a:stretch/>
          </p:blipFill>
          <p:spPr>
            <a:xfrm>
              <a:off x="355599" y="27089099"/>
              <a:ext cx="1625601" cy="1943101"/>
            </a:xfrm>
            <a:prstGeom prst="rect">
              <a:avLst/>
            </a:prstGeom>
          </p:spPr>
        </p:pic>
      </p:grpSp>
      <p:sp>
        <p:nvSpPr>
          <p:cNvPr id="8" name="TextBox 7"/>
          <p:cNvSpPr txBox="1"/>
          <p:nvPr/>
        </p:nvSpPr>
        <p:spPr>
          <a:xfrm>
            <a:off x="218209" y="29177159"/>
            <a:ext cx="12001500" cy="769441"/>
          </a:xfrm>
          <a:prstGeom prst="rect">
            <a:avLst/>
          </a:prstGeom>
          <a:noFill/>
        </p:spPr>
        <p:txBody>
          <a:bodyPr wrap="square" rtlCol="0">
            <a:spAutoFit/>
          </a:bodyPr>
          <a:lstStyle/>
          <a:p>
            <a:pPr algn="just"/>
            <a:r>
              <a:rPr lang="en-US" sz="2200" dirty="0" smtClean="0"/>
              <a:t>*This </a:t>
            </a:r>
            <a:r>
              <a:rPr lang="en-US" sz="2200" dirty="0"/>
              <a:t>research was supported, in part, by NSF Research Experience for Undergraduates (REU) Site Grant CNS-0850695.</a:t>
            </a:r>
          </a:p>
        </p:txBody>
      </p:sp>
      <p:grpSp>
        <p:nvGrpSpPr>
          <p:cNvPr id="47" name="Group 46"/>
          <p:cNvGrpSpPr/>
          <p:nvPr/>
        </p:nvGrpSpPr>
        <p:grpSpPr>
          <a:xfrm>
            <a:off x="29402810" y="6743"/>
            <a:ext cx="9351820" cy="4374132"/>
            <a:chOff x="29402810" y="6743"/>
            <a:chExt cx="9351820" cy="4374132"/>
          </a:xfrm>
        </p:grpSpPr>
        <p:grpSp>
          <p:nvGrpSpPr>
            <p:cNvPr id="21" name="Group 20"/>
            <p:cNvGrpSpPr/>
            <p:nvPr/>
          </p:nvGrpSpPr>
          <p:grpSpPr>
            <a:xfrm>
              <a:off x="29402810" y="6743"/>
              <a:ext cx="9351820" cy="4170421"/>
              <a:chOff x="30316715" y="-89155"/>
              <a:chExt cx="9797145" cy="4051555"/>
            </a:xfrm>
          </p:grpSpPr>
          <p:sp>
            <p:nvSpPr>
              <p:cNvPr id="3" name="Text Box 11"/>
              <p:cNvSpPr/>
              <p:nvPr/>
            </p:nvSpPr>
            <p:spPr>
              <a:xfrm>
                <a:off x="34398858" y="-76198"/>
                <a:ext cx="5715002" cy="403859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89971" tIns="44986" rIns="89971" bIns="44986" anchor="t" anchorCtr="1" compatLnSpc="0"/>
              <a:lstStyle/>
              <a:p>
                <a:pPr algn="ctr">
                  <a:spcBef>
                    <a:spcPts val="902"/>
                  </a:spcBef>
                </a:pPr>
                <a:r>
                  <a:rPr lang="en-US" sz="2800" b="1" dirty="0">
                    <a:solidFill>
                      <a:srgbClr val="000000"/>
                    </a:solidFill>
                    <a:latin typeface="Arial" pitchFamily="18"/>
                    <a:ea typeface="DejaVu LGC Sans" pitchFamily="2"/>
                    <a:cs typeface="DejaVu LGC Sans" pitchFamily="2"/>
                  </a:rPr>
                  <a:t>Andrew T. </a:t>
                </a:r>
                <a:r>
                  <a:rPr lang="en-US" sz="2800" b="1" dirty="0" err="1">
                    <a:solidFill>
                      <a:srgbClr val="000000"/>
                    </a:solidFill>
                    <a:latin typeface="Arial" pitchFamily="18"/>
                    <a:ea typeface="DejaVu LGC Sans" pitchFamily="2"/>
                    <a:cs typeface="DejaVu LGC Sans" pitchFamily="2"/>
                  </a:rPr>
                  <a:t>Duchowski</a:t>
                </a:r>
                <a:endParaRPr lang="en-US" sz="2800" b="1" dirty="0">
                  <a:solidFill>
                    <a:srgbClr val="000000"/>
                  </a:solidFill>
                  <a:latin typeface="Arial" pitchFamily="18"/>
                  <a:ea typeface="DejaVu LGC Sans" pitchFamily="2"/>
                  <a:cs typeface="DejaVu LGC Sans" pitchFamily="2"/>
                </a:endParaRPr>
              </a:p>
              <a:p>
                <a:pPr algn="ctr">
                  <a:spcBef>
                    <a:spcPts val="902"/>
                  </a:spcBef>
                </a:pPr>
                <a:r>
                  <a:rPr lang="en-US" sz="2500" dirty="0" smtClean="0">
                    <a:solidFill>
                      <a:srgbClr val="000000"/>
                    </a:solidFill>
                    <a:latin typeface="Arial" pitchFamily="18"/>
                    <a:ea typeface="DejaVu LGC Sans" pitchFamily="2"/>
                    <a:cs typeface="DejaVu LGC Sans" pitchFamily="2"/>
                  </a:rPr>
                  <a:t>SCHOOL OF COMPUTING</a:t>
                </a:r>
                <a:endParaRPr lang="en-US" sz="2500" dirty="0">
                  <a:solidFill>
                    <a:srgbClr val="000000"/>
                  </a:solidFill>
                  <a:latin typeface="Arial" pitchFamily="18"/>
                  <a:ea typeface="DejaVu LGC Sans" pitchFamily="2"/>
                  <a:cs typeface="DejaVu LGC Sans" pitchFamily="2"/>
                </a:endParaRPr>
              </a:p>
              <a:p>
                <a:pPr algn="ctr">
                  <a:spcBef>
                    <a:spcPts val="902"/>
                  </a:spcBef>
                </a:pPr>
                <a:r>
                  <a:rPr lang="en-US" sz="2500" dirty="0">
                    <a:solidFill>
                      <a:srgbClr val="000000"/>
                    </a:solidFill>
                    <a:latin typeface="Arial" pitchFamily="18"/>
                    <a:ea typeface="DejaVu LGC Sans" pitchFamily="2"/>
                    <a:cs typeface="DejaVu LGC Sans" pitchFamily="2"/>
                  </a:rPr>
                  <a:t>CLEMSON UNIVERSITY</a:t>
                </a:r>
              </a:p>
              <a:p>
                <a:pPr algn="ctr">
                  <a:spcBef>
                    <a:spcPts val="902"/>
                  </a:spcBef>
                </a:pPr>
                <a:r>
                  <a:rPr lang="en-US" sz="2300" i="1" dirty="0">
                    <a:solidFill>
                      <a:srgbClr val="000000"/>
                    </a:solidFill>
                    <a:latin typeface="Arial" pitchFamily="18"/>
                    <a:ea typeface="DejaVu LGC Sans" pitchFamily="2"/>
                    <a:cs typeface="DejaVu LGC Sans" pitchFamily="2"/>
                  </a:rPr>
                  <a:t>duchowski@</a:t>
                </a:r>
                <a:r>
                  <a:rPr lang="en-US" sz="2300" i="1" dirty="0" smtClean="0">
                    <a:solidFill>
                      <a:srgbClr val="000000"/>
                    </a:solidFill>
                    <a:latin typeface="Arial" pitchFamily="18"/>
                    <a:ea typeface="DejaVu LGC Sans" pitchFamily="2"/>
                    <a:cs typeface="DejaVu LGC Sans" pitchFamily="2"/>
                  </a:rPr>
                  <a:t>acm.org</a:t>
                </a:r>
              </a:p>
              <a:p>
                <a:pPr algn="ctr">
                  <a:spcBef>
                    <a:spcPts val="902"/>
                  </a:spcBef>
                </a:pPr>
                <a:r>
                  <a:rPr lang="en-US" sz="2800" b="1" dirty="0">
                    <a:solidFill>
                      <a:srgbClr val="000000"/>
                    </a:solidFill>
                    <a:latin typeface="Arial" pitchFamily="18"/>
                    <a:ea typeface="DejaVu LGC Sans" pitchFamily="2"/>
                    <a:cs typeface="Lohit Hindi" pitchFamily="2"/>
                  </a:rPr>
                  <a:t>William A. Hill</a:t>
                </a:r>
                <a:endParaRPr lang="en-US" sz="2800" b="1" dirty="0">
                  <a:solidFill>
                    <a:srgbClr val="000000"/>
                  </a:solidFill>
                  <a:latin typeface="Arial" pitchFamily="34" charset="0"/>
                  <a:ea typeface="DejaVu LGC Sans" pitchFamily="2"/>
                  <a:cs typeface="Arial" pitchFamily="34" charset="0"/>
                </a:endParaRPr>
              </a:p>
              <a:p>
                <a:pPr algn="ctr">
                  <a:spcBef>
                    <a:spcPts val="902"/>
                  </a:spcBef>
                </a:pPr>
                <a:r>
                  <a:rPr lang="en-US" sz="2500" dirty="0">
                    <a:solidFill>
                      <a:srgbClr val="000000"/>
                    </a:solidFill>
                    <a:latin typeface="Arial" pitchFamily="18"/>
                    <a:ea typeface="DejaVu LGC Sans" pitchFamily="2"/>
                    <a:cs typeface="Lohit Hindi" pitchFamily="2"/>
                  </a:rPr>
                  <a:t>COMPUTER </a:t>
                </a:r>
                <a:r>
                  <a:rPr lang="en-US" sz="2500" dirty="0" smtClean="0">
                    <a:solidFill>
                      <a:srgbClr val="000000"/>
                    </a:solidFill>
                    <a:latin typeface="Arial" pitchFamily="18"/>
                    <a:ea typeface="DejaVu LGC Sans" pitchFamily="2"/>
                    <a:cs typeface="Lohit Hindi" pitchFamily="2"/>
                  </a:rPr>
                  <a:t>SCIENCE</a:t>
                </a:r>
              </a:p>
              <a:p>
                <a:pPr algn="ctr">
                  <a:spcBef>
                    <a:spcPts val="902"/>
                  </a:spcBef>
                </a:pPr>
                <a:r>
                  <a:rPr lang="en-US" sz="2500" dirty="0" smtClean="0">
                    <a:latin typeface="Arial" pitchFamily="34" charset="0"/>
                    <a:cs typeface="Arial" pitchFamily="34" charset="0"/>
                  </a:rPr>
                  <a:t>YOUNGSTOWN </a:t>
                </a:r>
                <a:r>
                  <a:rPr lang="en-US" sz="2500" dirty="0">
                    <a:latin typeface="Arial" pitchFamily="34" charset="0"/>
                    <a:cs typeface="Arial" pitchFamily="34" charset="0"/>
                  </a:rPr>
                  <a:t>STATE UNIVERSITY</a:t>
                </a:r>
                <a:r>
                  <a:rPr lang="en-US" sz="2000" dirty="0">
                    <a:latin typeface="Arial" pitchFamily="34" charset="0"/>
                    <a:cs typeface="Arial" pitchFamily="34" charset="0"/>
                  </a:rPr>
                  <a:t> </a:t>
                </a:r>
              </a:p>
            </p:txBody>
          </p:sp>
          <p:sp>
            <p:nvSpPr>
              <p:cNvPr id="13" name="TextBox 17"/>
              <p:cNvSpPr txBox="1"/>
              <p:nvPr/>
            </p:nvSpPr>
            <p:spPr>
              <a:xfrm>
                <a:off x="30316715" y="-89155"/>
                <a:ext cx="4800598" cy="3767136"/>
              </a:xfrm>
              <a:prstGeom prst="rect">
                <a:avLst/>
              </a:prstGeom>
              <a:noFill/>
              <a:ln>
                <a:noFill/>
              </a:ln>
            </p:spPr>
            <p:txBody>
              <a:bodyPr vert="horz" wrap="square" lIns="89971" tIns="44986" rIns="89971" bIns="44986" anchor="t" anchorCtr="1" compatLnSpc="0">
                <a:spAutoFit/>
              </a:bodyPr>
              <a:lstStyle/>
              <a:p>
                <a:pPr algn="ctr">
                  <a:spcBef>
                    <a:spcPts val="902"/>
                  </a:spcBef>
                </a:pPr>
                <a:r>
                  <a:rPr lang="en-US" sz="2800" b="1" dirty="0">
                    <a:solidFill>
                      <a:srgbClr val="000000"/>
                    </a:solidFill>
                    <a:latin typeface="Arial" pitchFamily="18"/>
                    <a:ea typeface="DejaVu LGC Sans" pitchFamily="2"/>
                    <a:cs typeface="Lohit Hindi" pitchFamily="2"/>
                  </a:rPr>
                  <a:t>Zachary C. Joyce</a:t>
                </a:r>
              </a:p>
              <a:p>
                <a:pPr algn="ctr">
                  <a:spcBef>
                    <a:spcPts val="902"/>
                  </a:spcBef>
                </a:pPr>
                <a:r>
                  <a:rPr lang="en-US" sz="2500" dirty="0">
                    <a:solidFill>
                      <a:srgbClr val="000000"/>
                    </a:solidFill>
                    <a:latin typeface="Arial" pitchFamily="18"/>
                    <a:ea typeface="DejaVu LGC Sans" pitchFamily="2"/>
                    <a:cs typeface="Lohit Hindi" pitchFamily="2"/>
                  </a:rPr>
                  <a:t>COMPUTER SCIENCE</a:t>
                </a:r>
              </a:p>
              <a:p>
                <a:pPr algn="ctr">
                  <a:spcBef>
                    <a:spcPts val="902"/>
                  </a:spcBef>
                </a:pPr>
                <a:r>
                  <a:rPr lang="en-US" sz="2500" dirty="0">
                    <a:solidFill>
                      <a:srgbClr val="000000"/>
                    </a:solidFill>
                    <a:latin typeface="Arial" pitchFamily="18"/>
                    <a:ea typeface="DejaVu LGC Sans" pitchFamily="2"/>
                    <a:cs typeface="Lohit Hindi" pitchFamily="2"/>
                  </a:rPr>
                  <a:t>XAVIER UNIVERSITY</a:t>
                </a:r>
              </a:p>
              <a:p>
                <a:pPr algn="ctr">
                  <a:spcBef>
                    <a:spcPts val="902"/>
                  </a:spcBef>
                </a:pPr>
                <a:r>
                  <a:rPr lang="en-US" sz="2300" i="1" dirty="0">
                    <a:solidFill>
                      <a:srgbClr val="000000"/>
                    </a:solidFill>
                    <a:latin typeface="Arial" pitchFamily="18"/>
                    <a:ea typeface="DejaVu LGC Sans" pitchFamily="2"/>
                    <a:cs typeface="Lohit Hindi" pitchFamily="2"/>
                  </a:rPr>
                  <a:t>joycez@</a:t>
                </a:r>
                <a:r>
                  <a:rPr lang="en-US" sz="2300" i="1" dirty="0" smtClean="0">
                    <a:solidFill>
                      <a:srgbClr val="000000"/>
                    </a:solidFill>
                    <a:latin typeface="Arial" pitchFamily="18"/>
                    <a:ea typeface="DejaVu LGC Sans" pitchFamily="2"/>
                    <a:cs typeface="Lohit Hindi" pitchFamily="2"/>
                  </a:rPr>
                  <a:t>xavier.edu</a:t>
                </a:r>
              </a:p>
              <a:p>
                <a:pPr algn="ctr">
                  <a:spcBef>
                    <a:spcPts val="902"/>
                  </a:spcBef>
                </a:pPr>
                <a:r>
                  <a:rPr lang="en-US" sz="2800" b="1" dirty="0">
                    <a:solidFill>
                      <a:srgbClr val="000000"/>
                    </a:solidFill>
                    <a:latin typeface="Arial" pitchFamily="18"/>
                    <a:ea typeface="DejaVu LGC Sans" pitchFamily="2"/>
                    <a:cs typeface="DejaVu LGC Sans" pitchFamily="2"/>
                  </a:rPr>
                  <a:t>Thomas L. Baker</a:t>
                </a:r>
              </a:p>
              <a:p>
                <a:pPr algn="ctr">
                  <a:spcBef>
                    <a:spcPts val="902"/>
                  </a:spcBef>
                </a:pPr>
                <a:r>
                  <a:rPr lang="en-US" sz="2500" dirty="0">
                    <a:solidFill>
                      <a:srgbClr val="000000"/>
                    </a:solidFill>
                    <a:latin typeface="Arial" pitchFamily="18"/>
                    <a:ea typeface="DejaVu LGC Sans" pitchFamily="2"/>
                    <a:cs typeface="DejaVu LGC Sans" pitchFamily="2"/>
                  </a:rPr>
                  <a:t>MARKETING</a:t>
                </a:r>
              </a:p>
              <a:p>
                <a:pPr algn="ctr">
                  <a:spcBef>
                    <a:spcPts val="902"/>
                  </a:spcBef>
                </a:pPr>
                <a:r>
                  <a:rPr lang="en-US" sz="2500" dirty="0">
                    <a:solidFill>
                      <a:srgbClr val="000000"/>
                    </a:solidFill>
                    <a:latin typeface="Arial" pitchFamily="18"/>
                    <a:ea typeface="DejaVu LGC Sans" pitchFamily="2"/>
                    <a:cs typeface="DejaVu LGC Sans" pitchFamily="2"/>
                  </a:rPr>
                  <a:t>CLEMSON UNIVERSITY</a:t>
                </a:r>
              </a:p>
              <a:p>
                <a:pPr algn="ctr">
                  <a:spcBef>
                    <a:spcPts val="902"/>
                  </a:spcBef>
                </a:pPr>
                <a:r>
                  <a:rPr lang="en-US" sz="2300" i="1" dirty="0" smtClean="0">
                    <a:solidFill>
                      <a:srgbClr val="000000"/>
                    </a:solidFill>
                    <a:latin typeface="Arial" pitchFamily="18"/>
                    <a:ea typeface="DejaVu LGC Sans" pitchFamily="2"/>
                    <a:cs typeface="DejaVu LGC Sans" pitchFamily="2"/>
                  </a:rPr>
                  <a:t>tbaker2@clemson.edu</a:t>
                </a:r>
                <a:endParaRPr lang="en-US" sz="2600" i="1" dirty="0">
                  <a:solidFill>
                    <a:srgbClr val="000000"/>
                  </a:solidFill>
                  <a:latin typeface="Arial" pitchFamily="18"/>
                  <a:ea typeface="DejaVu LGC Sans" pitchFamily="2"/>
                  <a:cs typeface="Lohit Hindi" pitchFamily="2"/>
                </a:endParaRPr>
              </a:p>
            </p:txBody>
          </p:sp>
        </p:grpSp>
        <p:sp>
          <p:nvSpPr>
            <p:cNvPr id="45" name="TextBox 44"/>
            <p:cNvSpPr txBox="1"/>
            <p:nvPr/>
          </p:nvSpPr>
          <p:spPr>
            <a:xfrm>
              <a:off x="34213800" y="3657600"/>
              <a:ext cx="3550228" cy="723275"/>
            </a:xfrm>
            <a:prstGeom prst="rect">
              <a:avLst/>
            </a:prstGeom>
            <a:noFill/>
          </p:spPr>
          <p:txBody>
            <a:bodyPr wrap="square" rtlCol="0">
              <a:spAutoFit/>
            </a:bodyPr>
            <a:lstStyle/>
            <a:p>
              <a:pPr lvl="0" algn="ctr">
                <a:spcBef>
                  <a:spcPts val="902"/>
                </a:spcBef>
              </a:pPr>
              <a:r>
                <a:rPr lang="en-US" sz="2300" i="1" dirty="0">
                  <a:solidFill>
                    <a:srgbClr val="000000"/>
                  </a:solidFill>
                  <a:latin typeface="Arial" pitchFamily="18"/>
                  <a:ea typeface="DejaVu LGC Sans" pitchFamily="2"/>
                  <a:cs typeface="Lohit Hindi" pitchFamily="2"/>
                </a:rPr>
                <a:t>wahill@student.ysu.edu</a:t>
              </a:r>
            </a:p>
            <a:p>
              <a:endParaRPr lang="en-US" dirty="0"/>
            </a:p>
          </p:txBody>
        </p:sp>
      </p:grpSp>
      <p:grpSp>
        <p:nvGrpSpPr>
          <p:cNvPr id="50" name="Group 49"/>
          <p:cNvGrpSpPr/>
          <p:nvPr/>
        </p:nvGrpSpPr>
        <p:grpSpPr>
          <a:xfrm>
            <a:off x="13019809" y="4572001"/>
            <a:ext cx="12292445" cy="25450799"/>
            <a:chOff x="13019809" y="4572001"/>
            <a:chExt cx="12292445" cy="25450799"/>
          </a:xfrm>
        </p:grpSpPr>
        <p:grpSp>
          <p:nvGrpSpPr>
            <p:cNvPr id="23" name="Group 22"/>
            <p:cNvGrpSpPr/>
            <p:nvPr/>
          </p:nvGrpSpPr>
          <p:grpSpPr>
            <a:xfrm>
              <a:off x="13019809" y="4572001"/>
              <a:ext cx="12292445" cy="25450799"/>
              <a:chOff x="13639800" y="4572000"/>
              <a:chExt cx="12877800" cy="25450799"/>
            </a:xfrm>
          </p:grpSpPr>
          <p:grpSp>
            <p:nvGrpSpPr>
              <p:cNvPr id="43" name="Group 42"/>
              <p:cNvGrpSpPr/>
              <p:nvPr/>
            </p:nvGrpSpPr>
            <p:grpSpPr>
              <a:xfrm>
                <a:off x="13639800" y="4572000"/>
                <a:ext cx="12877800" cy="20878799"/>
                <a:chOff x="13716000" y="4572000"/>
                <a:chExt cx="12877800" cy="20878799"/>
              </a:xfrm>
            </p:grpSpPr>
            <p:grpSp>
              <p:nvGrpSpPr>
                <p:cNvPr id="26" name="Group 25"/>
                <p:cNvGrpSpPr/>
                <p:nvPr/>
              </p:nvGrpSpPr>
              <p:grpSpPr>
                <a:xfrm>
                  <a:off x="13792200" y="4572000"/>
                  <a:ext cx="12801600" cy="8000999"/>
                  <a:chOff x="13030200" y="4648200"/>
                  <a:chExt cx="12801600" cy="8000999"/>
                </a:xfrm>
              </p:grpSpPr>
              <p:sp>
                <p:nvSpPr>
                  <p:cNvPr id="22" name="Text Box 20"/>
                  <p:cNvSpPr/>
                  <p:nvPr/>
                </p:nvSpPr>
                <p:spPr>
                  <a:xfrm>
                    <a:off x="13030200" y="5867400"/>
                    <a:ext cx="12801600" cy="678179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89971" tIns="44986" rIns="89971" bIns="44986" anchor="t" anchorCtr="0" compatLnSpc="0"/>
                  <a:lstStyle/>
                  <a:p>
                    <a:pPr algn="just">
                      <a:spcBef>
                        <a:spcPts val="902"/>
                      </a:spcBef>
                      <a:buSzPct val="100000"/>
                      <a:buFont typeface="Arial" pitchFamily="34"/>
                      <a:buChar char="•"/>
                    </a:pPr>
                    <a:r>
                      <a:rPr lang="en-US" sz="2950" dirty="0">
                        <a:solidFill>
                          <a:srgbClr val="000000"/>
                        </a:solidFill>
                        <a:latin typeface="Arial" pitchFamily="18"/>
                        <a:ea typeface="DejaVu LGC Sans" pitchFamily="2"/>
                        <a:cs typeface="DejaVu LGC Sans" pitchFamily="2"/>
                      </a:rPr>
                      <a:t> </a:t>
                    </a:r>
                    <a:r>
                      <a:rPr lang="en-US" sz="2950" dirty="0" smtClean="0">
                        <a:solidFill>
                          <a:srgbClr val="000000"/>
                        </a:solidFill>
                        <a:latin typeface="Arial" pitchFamily="18"/>
                        <a:ea typeface="DejaVu LGC Sans" pitchFamily="2"/>
                        <a:cs typeface="DejaVu LGC Sans" pitchFamily="2"/>
                      </a:rPr>
                      <a:t>10 university students were given a scenario requiring them to search for a hotel room with intent to purchase, and shown an accompanying mock hotel web review page.</a:t>
                    </a:r>
                  </a:p>
                  <a:p>
                    <a:pPr algn="just">
                      <a:spcBef>
                        <a:spcPts val="902"/>
                      </a:spcBef>
                      <a:buSzPct val="100000"/>
                      <a:buFont typeface="Arial" pitchFamily="34"/>
                      <a:buChar char="•"/>
                    </a:pPr>
                    <a:r>
                      <a:rPr lang="en-US" sz="2950" dirty="0" smtClean="0">
                        <a:solidFill>
                          <a:srgbClr val="000000"/>
                        </a:solidFill>
                        <a:latin typeface="Arial" pitchFamily="18"/>
                        <a:ea typeface="DejaVu LGC Sans" pitchFamily="2"/>
                        <a:cs typeface="DejaVu LGC Sans" pitchFamily="2"/>
                      </a:rPr>
                      <a:t> Half of the participants viewed reviews with moderate scores (three out of five stars being the lowest) and half of the participants viewed more negative reviews (one out of five stars)  (Figure 1).</a:t>
                    </a:r>
                  </a:p>
                  <a:p>
                    <a:pPr algn="just">
                      <a:spcBef>
                        <a:spcPts val="902"/>
                      </a:spcBef>
                      <a:buSzPct val="100000"/>
                      <a:buFont typeface="Arial" pitchFamily="34"/>
                      <a:buChar char="•"/>
                    </a:pPr>
                    <a:r>
                      <a:rPr lang="en-US" sz="2950" dirty="0" smtClean="0">
                        <a:solidFill>
                          <a:srgbClr val="000000"/>
                        </a:solidFill>
                        <a:latin typeface="Arial" pitchFamily="18"/>
                        <a:ea typeface="DejaVu LGC Sans" pitchFamily="2"/>
                        <a:cs typeface="DejaVu LGC Sans" pitchFamily="2"/>
                      </a:rPr>
                      <a:t> Participants were instructed to view the online review page as if they were intending to purchase a room at the given hotel.</a:t>
                    </a:r>
                  </a:p>
                  <a:p>
                    <a:pPr algn="just">
                      <a:spcBef>
                        <a:spcPts val="902"/>
                      </a:spcBef>
                      <a:buSzPct val="100000"/>
                      <a:buFont typeface="Arial" pitchFamily="34"/>
                      <a:buChar char="•"/>
                    </a:pPr>
                    <a:r>
                      <a:rPr lang="en-US" sz="2950" dirty="0">
                        <a:solidFill>
                          <a:srgbClr val="000000"/>
                        </a:solidFill>
                        <a:latin typeface="Arial" pitchFamily="18"/>
                        <a:ea typeface="DejaVu LGC Sans" pitchFamily="2"/>
                        <a:cs typeface="DejaVu LGC Sans" pitchFamily="2"/>
                      </a:rPr>
                      <a:t> </a:t>
                    </a:r>
                    <a:r>
                      <a:rPr lang="en-US" sz="2950" dirty="0" smtClean="0">
                        <a:solidFill>
                          <a:srgbClr val="000000"/>
                        </a:solidFill>
                        <a:latin typeface="Arial" pitchFamily="18"/>
                        <a:ea typeface="DejaVu LGC Sans" pitchFamily="2"/>
                        <a:cs typeface="DejaVu LGC Sans" pitchFamily="2"/>
                      </a:rPr>
                      <a:t>Eye movement data was captured using a 17” </a:t>
                    </a:r>
                    <a:r>
                      <a:rPr lang="en-US" sz="2950" dirty="0" err="1" smtClean="0">
                        <a:solidFill>
                          <a:srgbClr val="000000"/>
                        </a:solidFill>
                        <a:latin typeface="Arial" pitchFamily="18"/>
                        <a:ea typeface="DejaVu LGC Sans" pitchFamily="2"/>
                        <a:cs typeface="DejaVu LGC Sans" pitchFamily="2"/>
                      </a:rPr>
                      <a:t>Tobii</a:t>
                    </a:r>
                    <a:r>
                      <a:rPr lang="en-US" sz="2950" dirty="0" smtClean="0">
                        <a:solidFill>
                          <a:srgbClr val="000000"/>
                        </a:solidFill>
                        <a:latin typeface="Arial" pitchFamily="18"/>
                        <a:ea typeface="DejaVu LGC Sans" pitchFamily="2"/>
                        <a:cs typeface="DejaVu LGC Sans" pitchFamily="2"/>
                      </a:rPr>
                      <a:t> ET-1750 eye tracking monitor (Figure 2).</a:t>
                    </a:r>
                    <a:endParaRPr lang="en-US" sz="2950" dirty="0">
                      <a:solidFill>
                        <a:srgbClr val="000000"/>
                      </a:solidFill>
                      <a:latin typeface="Arial" pitchFamily="18"/>
                      <a:ea typeface="DejaVu LGC Sans" pitchFamily="2"/>
                      <a:cs typeface="DejaVu LGC Sans" pitchFamily="2"/>
                    </a:endParaRPr>
                  </a:p>
                  <a:p>
                    <a:pPr algn="just">
                      <a:spcBef>
                        <a:spcPts val="902"/>
                      </a:spcBef>
                      <a:buSzPct val="100000"/>
                      <a:buFont typeface="Arial" pitchFamily="34"/>
                      <a:buChar char="•"/>
                    </a:pPr>
                    <a:r>
                      <a:rPr lang="en-US" sz="2950" dirty="0" smtClean="0">
                        <a:solidFill>
                          <a:srgbClr val="000000"/>
                        </a:solidFill>
                        <a:latin typeface="Arial" pitchFamily="18"/>
                        <a:ea typeface="DejaVu LGC Sans" pitchFamily="2"/>
                        <a:cs typeface="DejaVu LGC Sans" pitchFamily="2"/>
                      </a:rPr>
                      <a:t> Participants then filled out a questionnaire determining their likelihood to stay at the hotel and their perception of hotel experience from the review.</a:t>
                    </a:r>
                    <a:endParaRPr lang="en-US" sz="2950" dirty="0">
                      <a:solidFill>
                        <a:srgbClr val="000000"/>
                      </a:solidFill>
                      <a:latin typeface="Arial" pitchFamily="18"/>
                      <a:ea typeface="DejaVu LGC Sans" pitchFamily="2"/>
                      <a:cs typeface="DejaVu LGC Sans" pitchFamily="2"/>
                    </a:endParaRPr>
                  </a:p>
                </p:txBody>
              </p:sp>
              <p:sp>
                <p:nvSpPr>
                  <p:cNvPr id="36" name="Text Box 29"/>
                  <p:cNvSpPr/>
                  <p:nvPr/>
                </p:nvSpPr>
                <p:spPr>
                  <a:xfrm>
                    <a:off x="13030200" y="4648200"/>
                    <a:ext cx="12801600" cy="114299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ln>
                    <a:solidFill>
                      <a:srgbClr val="0C5986"/>
                    </a:solidFill>
                  </a:ln>
                  <a:effectLst>
                    <a:glow rad="101600">
                      <a:schemeClr val="accent1">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vert="horz" wrap="square" lIns="89971" tIns="44986" rIns="89971" bIns="44986" anchor="t" anchorCtr="1" compatLnSpc="0"/>
                  <a:lstStyle/>
                  <a:p>
                    <a:pPr algn="ctr">
                      <a:spcBef>
                        <a:spcPts val="902"/>
                      </a:spcBef>
                    </a:pPr>
                    <a:r>
                      <a:rPr lang="en-US" sz="6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Luxi Sans" pitchFamily="34"/>
                        <a:ea typeface="DejaVu LGC Sans" pitchFamily="2"/>
                        <a:cs typeface="DejaVu LGC Sans" pitchFamily="2"/>
                      </a:rPr>
                      <a:t>Methodology</a:t>
                    </a:r>
                    <a:endParaRPr lang="en-US" sz="6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Luxi Sans" pitchFamily="34"/>
                      <a:ea typeface="DejaVu LGC Sans" pitchFamily="2"/>
                      <a:cs typeface="DejaVu LGC Sans" pitchFamily="2"/>
                    </a:endParaRPr>
                  </a:p>
                </p:txBody>
              </p:sp>
            </p:grpSp>
            <p:grpSp>
              <p:nvGrpSpPr>
                <p:cNvPr id="27" name="Group 26"/>
                <p:cNvGrpSpPr/>
                <p:nvPr/>
              </p:nvGrpSpPr>
              <p:grpSpPr>
                <a:xfrm>
                  <a:off x="13716000" y="11963400"/>
                  <a:ext cx="12877800" cy="13487399"/>
                  <a:chOff x="13182600" y="14477997"/>
                  <a:chExt cx="12877800" cy="13487399"/>
                </a:xfrm>
              </p:grpSpPr>
              <p:sp>
                <p:nvSpPr>
                  <p:cNvPr id="10" name="Text Box 68"/>
                  <p:cNvSpPr/>
                  <p:nvPr/>
                </p:nvSpPr>
                <p:spPr>
                  <a:xfrm>
                    <a:off x="13258800" y="19430997"/>
                    <a:ext cx="12801600" cy="853439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0" tIns="45000" rIns="90000" bIns="45000" anchor="t" anchorCtr="0" compatLnSpc="0"/>
                  <a:lstStyle/>
                  <a:p>
                    <a:pPr algn="just" hangingPunct="0">
                      <a:buSzPct val="100000"/>
                      <a:buFont typeface="Arial" pitchFamily="34"/>
                      <a:buChar char="•"/>
                    </a:pPr>
                    <a:r>
                      <a:rPr lang="en-US" sz="2950" dirty="0">
                        <a:solidFill>
                          <a:srgbClr val="000000"/>
                        </a:solidFill>
                        <a:latin typeface="Arial" pitchFamily="18"/>
                        <a:ea typeface="DejaVu LGC Sans" pitchFamily="2"/>
                        <a:cs typeface="DejaVu LGC Sans" pitchFamily="2"/>
                      </a:rPr>
                      <a:t> The </a:t>
                    </a:r>
                    <a:r>
                      <a:rPr lang="en-US" sz="2950" dirty="0" smtClean="0">
                        <a:solidFill>
                          <a:srgbClr val="000000"/>
                        </a:solidFill>
                        <a:latin typeface="Arial" pitchFamily="18"/>
                        <a:ea typeface="DejaVu LGC Sans" pitchFamily="2"/>
                        <a:cs typeface="DejaVu LGC Sans" pitchFamily="2"/>
                      </a:rPr>
                      <a:t>results were analyzed across seven metrics between subjects. The metrics include time spent and fixation count per image, time spent and fixation count per area of interest (AOI), time spent and fixation count per AOI per image, and transitions between AOIs for each image.</a:t>
                    </a:r>
                  </a:p>
                  <a:p>
                    <a:pPr algn="just" hangingPunct="0">
                      <a:buSzPct val="100000"/>
                      <a:buFont typeface="Arial" pitchFamily="34"/>
                      <a:buChar char="•"/>
                    </a:pPr>
                    <a:r>
                      <a:rPr lang="en-US" sz="2950" dirty="0" smtClean="0">
                        <a:solidFill>
                          <a:srgbClr val="000000"/>
                        </a:solidFill>
                        <a:latin typeface="Arial" pitchFamily="18"/>
                        <a:ea typeface="DejaVu LGC Sans" pitchFamily="2"/>
                        <a:cs typeface="DejaVu LGC Sans" pitchFamily="2"/>
                      </a:rPr>
                      <a:t> A between subjects ANOVA showed a significant difference (p &lt; 0.01) in time spent per AOI within each image, as well as between the images. Also a marginally significant difference (p &lt;0.05) was shown between time spent per image (Figure 3).</a:t>
                    </a:r>
                  </a:p>
                  <a:p>
                    <a:pPr algn="just" hangingPunct="0">
                      <a:buSzPct val="100000"/>
                      <a:buFont typeface="Arial" pitchFamily="34"/>
                      <a:buChar char="•"/>
                    </a:pPr>
                    <a:r>
                      <a:rPr lang="en-US" sz="2950" dirty="0">
                        <a:solidFill>
                          <a:srgbClr val="000000"/>
                        </a:solidFill>
                        <a:latin typeface="Arial" pitchFamily="18"/>
                        <a:ea typeface="DejaVu LGC Sans" pitchFamily="2"/>
                        <a:cs typeface="DejaVu LGC Sans" pitchFamily="2"/>
                      </a:rPr>
                      <a:t> </a:t>
                    </a:r>
                    <a:r>
                      <a:rPr lang="en-US" sz="2950" dirty="0" smtClean="0">
                        <a:solidFill>
                          <a:srgbClr val="000000"/>
                        </a:solidFill>
                        <a:latin typeface="Arial" pitchFamily="18"/>
                        <a:ea typeface="DejaVu LGC Sans" pitchFamily="2"/>
                        <a:cs typeface="DejaVu LGC Sans" pitchFamily="2"/>
                      </a:rPr>
                      <a:t>Pairwise t-tests revealed a significant difference (p &lt; 0.01) between time spent on neutral reviews versus negative reviews (Figure 3).</a:t>
                    </a:r>
                  </a:p>
                  <a:p>
                    <a:pPr algn="just" hangingPunct="0">
                      <a:buSzPct val="100000"/>
                      <a:buFont typeface="Arial" pitchFamily="34"/>
                      <a:buChar char="•"/>
                    </a:pPr>
                    <a:r>
                      <a:rPr lang="en-US" sz="2950" dirty="0">
                        <a:solidFill>
                          <a:srgbClr val="000000"/>
                        </a:solidFill>
                        <a:latin typeface="Arial" pitchFamily="18"/>
                        <a:ea typeface="DejaVu LGC Sans" pitchFamily="2"/>
                        <a:cs typeface="DejaVu LGC Sans" pitchFamily="2"/>
                      </a:rPr>
                      <a:t> </a:t>
                    </a:r>
                    <a:r>
                      <a:rPr lang="en-US" sz="2950" dirty="0" smtClean="0">
                        <a:solidFill>
                          <a:srgbClr val="000000"/>
                        </a:solidFill>
                        <a:latin typeface="Arial" pitchFamily="18"/>
                        <a:ea typeface="DejaVu LGC Sans" pitchFamily="2"/>
                        <a:cs typeface="DejaVu LGC Sans" pitchFamily="2"/>
                      </a:rPr>
                      <a:t>Pairwise t-tests showed significant difference between the review AOIs and percent satisfaction (aggregate score) in time spent (p &lt; 0.01) and fixation count (p &lt; 0.01). </a:t>
                    </a:r>
                  </a:p>
                  <a:p>
                    <a:pPr algn="just" hangingPunct="0">
                      <a:buSzPct val="100000"/>
                      <a:buFont typeface="Arial" pitchFamily="34"/>
                      <a:buChar char="•"/>
                    </a:pPr>
                    <a:r>
                      <a:rPr lang="en-US" sz="2950" dirty="0">
                        <a:solidFill>
                          <a:srgbClr val="000000"/>
                        </a:solidFill>
                        <a:latin typeface="Arial" pitchFamily="18"/>
                        <a:ea typeface="DejaVu LGC Sans" pitchFamily="2"/>
                        <a:cs typeface="DejaVu LGC Sans" pitchFamily="2"/>
                      </a:rPr>
                      <a:t> </a:t>
                    </a:r>
                    <a:r>
                      <a:rPr lang="en-US" sz="2950" dirty="0" smtClean="0">
                        <a:solidFill>
                          <a:srgbClr val="000000"/>
                        </a:solidFill>
                        <a:latin typeface="Arial" pitchFamily="18"/>
                        <a:ea typeface="DejaVu LGC Sans" pitchFamily="2"/>
                        <a:cs typeface="DejaVu LGC Sans" pitchFamily="2"/>
                      </a:rPr>
                      <a:t>Pairwise t-tests also showed, however, no significance in time spent (p &gt; 0.80) or fixation count (p &gt; 0.38) between neutral reviews and percent satisfaction (Figure 3).</a:t>
                    </a:r>
                  </a:p>
                  <a:p>
                    <a:pPr algn="just" hangingPunct="0">
                      <a:buSzPct val="100000"/>
                      <a:buFont typeface="Arial" pitchFamily="34"/>
                      <a:buChar char="•"/>
                    </a:pPr>
                    <a:r>
                      <a:rPr lang="en-US" sz="2950" dirty="0">
                        <a:solidFill>
                          <a:srgbClr val="000000"/>
                        </a:solidFill>
                        <a:latin typeface="Arial" pitchFamily="18"/>
                        <a:ea typeface="DejaVu LGC Sans" pitchFamily="2"/>
                        <a:cs typeface="DejaVu LGC Sans" pitchFamily="2"/>
                      </a:rPr>
                      <a:t> </a:t>
                    </a:r>
                    <a:r>
                      <a:rPr lang="en-US" sz="2950" dirty="0" smtClean="0">
                        <a:solidFill>
                          <a:srgbClr val="000000"/>
                        </a:solidFill>
                        <a:latin typeface="Arial" pitchFamily="18"/>
                        <a:ea typeface="DejaVu LGC Sans" pitchFamily="2"/>
                        <a:cs typeface="DejaVu LGC Sans" pitchFamily="2"/>
                      </a:rPr>
                      <a:t>There was no significance found to suggest that any one transition stood out from the others, although some variation did take place (Figure 4).</a:t>
                    </a:r>
                    <a:endParaRPr lang="en-US" sz="2950" dirty="0">
                      <a:solidFill>
                        <a:srgbClr val="000000"/>
                      </a:solidFill>
                      <a:latin typeface="Arial" pitchFamily="18"/>
                      <a:ea typeface="DejaVu LGC Sans" pitchFamily="2"/>
                      <a:cs typeface="DejaVu LGC Sans" pitchFamily="2"/>
                    </a:endParaRPr>
                  </a:p>
                </p:txBody>
              </p:sp>
              <p:sp>
                <p:nvSpPr>
                  <p:cNvPr id="37" name="Text Box 29"/>
                  <p:cNvSpPr/>
                  <p:nvPr/>
                </p:nvSpPr>
                <p:spPr>
                  <a:xfrm>
                    <a:off x="13182600" y="14477997"/>
                    <a:ext cx="12801600" cy="114299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ln>
                    <a:solidFill>
                      <a:srgbClr val="0C5986"/>
                    </a:solidFill>
                  </a:ln>
                  <a:effectLst>
                    <a:glow rad="101600">
                      <a:schemeClr val="accent1">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vert="horz" wrap="square" lIns="89971" tIns="44986" rIns="89971" bIns="44986" anchor="t" anchorCtr="1" compatLnSpc="0"/>
                  <a:lstStyle/>
                  <a:p>
                    <a:pPr algn="ctr">
                      <a:spcBef>
                        <a:spcPts val="902"/>
                      </a:spcBef>
                    </a:pPr>
                    <a:r>
                      <a:rPr lang="en-US" sz="6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Luxi Sans" pitchFamily="34"/>
                        <a:ea typeface="DejaVu LGC Sans" pitchFamily="2"/>
                        <a:cs typeface="DejaVu LGC Sans" pitchFamily="2"/>
                      </a:rPr>
                      <a:t>Results</a:t>
                    </a:r>
                    <a:endParaRPr lang="en-US" sz="6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Luxi Sans" pitchFamily="34"/>
                      <a:ea typeface="DejaVu LGC Sans" pitchFamily="2"/>
                      <a:cs typeface="DejaVu LGC Sans" pitchFamily="2"/>
                    </a:endParaRPr>
                  </a:p>
                </p:txBody>
              </p:sp>
            </p:grpSp>
          </p:grpSp>
          <p:grpSp>
            <p:nvGrpSpPr>
              <p:cNvPr id="31" name="Group 30"/>
              <p:cNvGrpSpPr>
                <a:grpSpLocks noChangeAspect="1"/>
              </p:cNvGrpSpPr>
              <p:nvPr/>
            </p:nvGrpSpPr>
            <p:grpSpPr>
              <a:xfrm>
                <a:off x="13730515" y="25298400"/>
                <a:ext cx="12572991" cy="4724399"/>
                <a:chOff x="13732492" y="25574193"/>
                <a:chExt cx="14295967" cy="5470547"/>
              </a:xfrm>
            </p:grpSpPr>
            <p:pic>
              <p:nvPicPr>
                <p:cNvPr id="4" name="Picture 3" descr="comboTransMatrix.jpg"/>
                <p:cNvPicPr>
                  <a:picLocks/>
                </p:cNvPicPr>
                <p:nvPr/>
              </p:nvPicPr>
              <p:blipFill rotWithShape="1">
                <a:blip r:embed="rId14">
                  <a:extLst>
                    <a:ext uri="{28A0092B-C50C-407E-A947-70E740481C1C}">
                      <a14:useLocalDpi xmlns:a14="http://schemas.microsoft.com/office/drawing/2010/main" val="0"/>
                    </a:ext>
                  </a:extLst>
                </a:blip>
                <a:srcRect t="4914" b="7734"/>
                <a:stretch/>
              </p:blipFill>
              <p:spPr>
                <a:xfrm>
                  <a:off x="14640174" y="25574193"/>
                  <a:ext cx="12526000" cy="3695734"/>
                </a:xfrm>
                <a:prstGeom prst="rect">
                  <a:avLst/>
                </a:prstGeom>
                <a:ln w="9525">
                  <a:solidFill>
                    <a:srgbClr val="183258"/>
                  </a:solidFill>
                </a:ln>
              </p:spPr>
            </p:pic>
            <p:sp>
              <p:nvSpPr>
                <p:cNvPr id="30" name="TextBox 29"/>
                <p:cNvSpPr txBox="1"/>
                <p:nvPr/>
              </p:nvSpPr>
              <p:spPr>
                <a:xfrm>
                  <a:off x="13732492" y="29369729"/>
                  <a:ext cx="14295967" cy="1675011"/>
                </a:xfrm>
                <a:prstGeom prst="rect">
                  <a:avLst/>
                </a:prstGeom>
                <a:noFill/>
              </p:spPr>
              <p:txBody>
                <a:bodyPr wrap="square" rtlCol="0">
                  <a:spAutoFit/>
                </a:bodyPr>
                <a:lstStyle/>
                <a:p>
                  <a:pPr algn="just"/>
                  <a:r>
                    <a:rPr lang="en-US" sz="2200" b="1" i="1" dirty="0" smtClean="0">
                      <a:latin typeface="Arial"/>
                      <a:cs typeface="Arial"/>
                    </a:rPr>
                    <a:t>Figure </a:t>
                  </a:r>
                  <a:r>
                    <a:rPr lang="en-US" sz="2200" b="1" i="1" dirty="0">
                      <a:latin typeface="Arial"/>
                      <a:cs typeface="Arial"/>
                    </a:rPr>
                    <a:t>4</a:t>
                  </a:r>
                  <a:r>
                    <a:rPr lang="en-US" sz="2200" b="1" i="1" dirty="0" smtClean="0">
                      <a:latin typeface="Arial"/>
                      <a:cs typeface="Arial"/>
                    </a:rPr>
                    <a:t>: </a:t>
                  </a:r>
                  <a:r>
                    <a:rPr lang="en-US" sz="2200" i="1" dirty="0" smtClean="0">
                      <a:latin typeface="Arial"/>
                      <a:cs typeface="Arial"/>
                    </a:rPr>
                    <a:t>Heat map of the transition matrix for each image. The average number of transitions between different areas of interest (AOI) on the review page are represented by varying degrees of color in each cell of the matrix. Warmer colors represent higher number of average transitions between the AOIs.</a:t>
                  </a:r>
                  <a:endParaRPr lang="en-US" sz="2200" i="1" dirty="0">
                    <a:latin typeface="Arial"/>
                    <a:cs typeface="Arial"/>
                  </a:endParaRPr>
                </a:p>
              </p:txBody>
            </p:sp>
          </p:grpSp>
        </p:grpSp>
        <p:cxnSp>
          <p:nvCxnSpPr>
            <p:cNvPr id="49" name="Straight Connector 48"/>
            <p:cNvCxnSpPr>
              <a:stCxn id="4" idx="0"/>
              <a:endCxn id="4" idx="2"/>
            </p:cNvCxnSpPr>
            <p:nvPr/>
          </p:nvCxnSpPr>
          <p:spPr>
            <a:xfrm>
              <a:off x="19126200" y="25298399"/>
              <a:ext cx="0" cy="3191659"/>
            </a:xfrm>
            <a:prstGeom prst="line">
              <a:avLst/>
            </a:prstGeom>
            <a:ln w="9525">
              <a:solidFill>
                <a:srgbClr val="152C4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26584841"/>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Lst>
</file>

<file path=ppt/theme/theme1.xml><?xml version="1.0" encoding="utf-8"?>
<a:theme xmlns:a="http://schemas.openxmlformats.org/drawingml/2006/main" name="Slipstream">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Slipstream.thmx</Template>
  <TotalTime>3914</TotalTime>
  <Words>1457</Words>
  <Application>Microsoft Office PowerPoint</Application>
  <PresentationFormat>Custom</PresentationFormat>
  <Paragraphs>66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Slipstream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Dhevi</dc:creator>
  <cp:lastModifiedBy>Windows User</cp:lastModifiedBy>
  <cp:revision>270</cp:revision>
  <cp:lastPrinted>2011-07-25T16:16:01Z</cp:lastPrinted>
  <dcterms:created xsi:type="dcterms:W3CDTF">2010-07-23T00:27:47Z</dcterms:created>
  <dcterms:modified xsi:type="dcterms:W3CDTF">2011-07-27T15:24:19Z</dcterms:modified>
</cp:coreProperties>
</file>