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3" r:id="rId5"/>
    <p:sldId id="269" r:id="rId6"/>
    <p:sldId id="264" r:id="rId7"/>
    <p:sldId id="265" r:id="rId8"/>
    <p:sldId id="266" r:id="rId9"/>
    <p:sldId id="267" r:id="rId10"/>
    <p:sldId id="268" r:id="rId11"/>
    <p:sldId id="270" r:id="rId12"/>
    <p:sldId id="259" r:id="rId13"/>
    <p:sldId id="271" r:id="rId14"/>
    <p:sldId id="272" r:id="rId15"/>
    <p:sldId id="260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1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62" r:id="rId33"/>
    <p:sldId id="294" r:id="rId34"/>
    <p:sldId id="281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48" autoAdjust="0"/>
  </p:normalViewPr>
  <p:slideViewPr>
    <p:cSldViewPr snapToGrid="0" snapToObjects="1">
      <p:cViewPr>
        <p:scale>
          <a:sx n="105" d="100"/>
          <a:sy n="105" d="100"/>
        </p:scale>
        <p:origin x="-1640" y="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88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Eighth level</a:t>
            </a:r>
          </a:p>
          <a:p>
            <a:pPr lvl="8"/>
            <a:r>
              <a:rPr lang="en-US" dirty="0" smtClean="0"/>
              <a:t>Ninth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12/13/11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jpg"/><Relationship Id="rId3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3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microsoft.com/office/2007/relationships/hdphoto" Target="../media/hdphoto3.wdp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Relationship Id="rId3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7.jpeg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096" y="4818192"/>
            <a:ext cx="8730344" cy="564189"/>
          </a:xfrm>
        </p:spPr>
        <p:txBody>
          <a:bodyPr>
            <a:noAutofit/>
          </a:bodyPr>
          <a:lstStyle/>
          <a:p>
            <a:r>
              <a:rPr lang="en-US" sz="2300" b="1" dirty="0" smtClean="0">
                <a:solidFill>
                  <a:schemeClr val="accent6"/>
                </a:solidFill>
              </a:rPr>
              <a:t>Shelf Real Estate: Package Spacing in a Retail Environment </a:t>
            </a:r>
            <a:endParaRPr lang="en-US" sz="2300" b="1" dirty="0">
              <a:solidFill>
                <a:schemeClr val="accent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pPr algn="r"/>
            <a:r>
              <a:rPr lang="en-US" dirty="0" smtClean="0">
                <a:solidFill>
                  <a:schemeClr val="accent6"/>
                </a:solidFill>
              </a:rPr>
              <a:t>Dan </a:t>
            </a:r>
            <a:r>
              <a:rPr lang="en-US" dirty="0" err="1" smtClean="0">
                <a:solidFill>
                  <a:schemeClr val="accent6"/>
                </a:solidFill>
              </a:rPr>
              <a:t>Hutcherson</a:t>
            </a:r>
            <a:r>
              <a:rPr lang="en-US" dirty="0">
                <a:solidFill>
                  <a:schemeClr val="accent6"/>
                </a:solidFill>
              </a:rPr>
              <a:t> </a:t>
            </a:r>
            <a:r>
              <a:rPr lang="en-US" dirty="0" smtClean="0">
                <a:solidFill>
                  <a:schemeClr val="accent6"/>
                </a:solidFill>
              </a:rPr>
              <a:t>+ Rachel Randall</a:t>
            </a:r>
          </a:p>
          <a:p>
            <a:pPr algn="r"/>
            <a:r>
              <a:rPr lang="en-US" dirty="0" smtClean="0">
                <a:solidFill>
                  <a:schemeClr val="accent6"/>
                </a:solidFill>
              </a:rPr>
              <a:t>Dr. </a:t>
            </a:r>
            <a:r>
              <a:rPr lang="en-US" dirty="0" err="1" smtClean="0">
                <a:solidFill>
                  <a:schemeClr val="accent6"/>
                </a:solidFill>
              </a:rPr>
              <a:t>Duchowski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</a:p>
          <a:p>
            <a:pPr algn="r"/>
            <a:r>
              <a:rPr lang="en-US" dirty="0" smtClean="0">
                <a:solidFill>
                  <a:schemeClr val="accent6"/>
                </a:solidFill>
              </a:rPr>
              <a:t>Fall 2011</a:t>
            </a:r>
          </a:p>
          <a:p>
            <a:endParaRPr lang="en-US" dirty="0">
              <a:solidFill>
                <a:schemeClr val="accent6"/>
              </a:solidFill>
            </a:endParaRPr>
          </a:p>
        </p:txBody>
      </p:sp>
      <p:pic>
        <p:nvPicPr>
          <p:cNvPr id="8" name="Picture 7" descr="pop-tarts-jelly-gum-jpg.jpe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143" y="323547"/>
            <a:ext cx="5492929" cy="37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55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Best Buy vs. Apple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5" y="329329"/>
            <a:ext cx="6378389" cy="3986493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1394582"/>
          </a:xfrm>
        </p:spPr>
        <p:txBody>
          <a:bodyPr>
            <a:norm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Retailers express white space in other environments. Both Best Buy and Apple stores sell Apple computers at competitive prices, yet people flock to Apple stores</a:t>
            </a:r>
          </a:p>
          <a:p>
            <a:endParaRPr lang="en-US" sz="1600" dirty="0" smtClean="0">
              <a:solidFill>
                <a:schemeClr val="accent3"/>
              </a:solidFill>
            </a:endParaRPr>
          </a:p>
          <a:p>
            <a:r>
              <a:rPr lang="en-US" sz="1600" dirty="0" smtClean="0">
                <a:solidFill>
                  <a:schemeClr val="accent3"/>
                </a:solidFill>
              </a:rPr>
              <a:t>This can be attributed to the de-cluttered environment.</a:t>
            </a:r>
            <a:endParaRPr lang="en-US" sz="1600" i="1" dirty="0">
              <a:solidFill>
                <a:schemeClr val="accent3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04" y="4617191"/>
            <a:ext cx="2001123" cy="133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97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studies</a:t>
            </a:r>
            <a:endParaRPr lang="en-US" dirty="0"/>
          </a:p>
        </p:txBody>
      </p:sp>
      <p:pic>
        <p:nvPicPr>
          <p:cNvPr id="5" name="Picture Placeholder 4" descr="supermarket2med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" b="41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366654"/>
            <a:ext cx="6191157" cy="885825"/>
          </a:xfrm>
        </p:spPr>
        <p:txBody>
          <a:bodyPr>
            <a:normAutofit lnSpcReduction="10000"/>
          </a:bodyPr>
          <a:lstStyle/>
          <a:p>
            <a:r>
              <a:rPr lang="en-US" sz="1800" dirty="0" smtClean="0">
                <a:solidFill>
                  <a:schemeClr val="accent3"/>
                </a:solidFill>
              </a:rPr>
              <a:t>Chang and Wilcox </a:t>
            </a:r>
            <a:r>
              <a:rPr lang="en-US" sz="1600" dirty="0" smtClean="0">
                <a:solidFill>
                  <a:schemeClr val="accent3"/>
                </a:solidFill>
              </a:rPr>
              <a:t>– </a:t>
            </a:r>
            <a:r>
              <a:rPr lang="en-US" sz="1600" i="1" dirty="0" smtClean="0">
                <a:solidFill>
                  <a:schemeClr val="accent3"/>
                </a:solidFill>
              </a:rPr>
              <a:t>Marsh Supermarkets </a:t>
            </a:r>
            <a:r>
              <a:rPr lang="en-US" sz="1600" dirty="0" smtClean="0">
                <a:solidFill>
                  <a:schemeClr val="accent3"/>
                </a:solidFill>
              </a:rPr>
              <a:t>spacing analysis</a:t>
            </a:r>
            <a:endParaRPr lang="en-US" sz="1600" i="1" dirty="0" smtClean="0">
              <a:solidFill>
                <a:schemeClr val="accent3"/>
              </a:solidFill>
            </a:endParaRPr>
          </a:p>
          <a:p>
            <a:endParaRPr lang="en-US" sz="1600" i="1" dirty="0">
              <a:solidFill>
                <a:schemeClr val="accent3"/>
              </a:solidFill>
            </a:endParaRPr>
          </a:p>
          <a:p>
            <a:r>
              <a:rPr lang="en-US" sz="1800" dirty="0" err="1" smtClean="0">
                <a:solidFill>
                  <a:schemeClr val="accent3"/>
                </a:solidFill>
              </a:rPr>
              <a:t>Curhan</a:t>
            </a:r>
            <a:r>
              <a:rPr lang="en-US" sz="1600" dirty="0" smtClean="0">
                <a:solidFill>
                  <a:schemeClr val="accent3"/>
                </a:solidFill>
              </a:rPr>
              <a:t>- profit may be maximized by increase display size</a:t>
            </a:r>
          </a:p>
          <a:p>
            <a:endParaRPr lang="en-US" dirty="0" smtClean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214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578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73050"/>
            <a:ext cx="3255264" cy="1162050"/>
          </a:xfrm>
        </p:spPr>
        <p:txBody>
          <a:bodyPr/>
          <a:lstStyle/>
          <a:p>
            <a:r>
              <a:rPr lang="en-US" dirty="0" smtClean="0"/>
              <a:t>shelf spacing</a:t>
            </a:r>
            <a:endParaRPr lang="en-US" dirty="0"/>
          </a:p>
        </p:txBody>
      </p:sp>
      <p:pic>
        <p:nvPicPr>
          <p:cNvPr id="5" name="Content Placeholder 4" descr="smore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8" b="7848"/>
          <a:stretch>
            <a:fillRect/>
          </a:stretch>
        </p:blipFill>
        <p:spPr>
          <a:xfrm>
            <a:off x="4096205" y="273050"/>
            <a:ext cx="4925219" cy="62704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55" y="1750181"/>
            <a:ext cx="3255264" cy="3063724"/>
          </a:xfrm>
        </p:spPr>
        <p:txBody>
          <a:bodyPr>
            <a:noAutofit/>
          </a:bodyPr>
          <a:lstStyle/>
          <a:p>
            <a:r>
              <a:rPr lang="en-US" sz="1600" dirty="0" smtClean="0">
                <a:solidFill>
                  <a:srgbClr val="FF6700"/>
                </a:solidFill>
              </a:rPr>
              <a:t>Minimum</a:t>
            </a:r>
            <a:r>
              <a:rPr lang="en-US" sz="1600" dirty="0" smtClean="0"/>
              <a:t>- spacing is regarded as nothing, 0 inches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6700"/>
                </a:solidFill>
              </a:rPr>
              <a:t>Moderate</a:t>
            </a:r>
            <a:r>
              <a:rPr lang="en-US" sz="1600" dirty="0" smtClean="0"/>
              <a:t>- a third of the of the package’s width (1/3 Pop Tarts= 1.17 inches)</a:t>
            </a:r>
          </a:p>
          <a:p>
            <a:endParaRPr lang="en-US" sz="1600" dirty="0" smtClean="0"/>
          </a:p>
          <a:p>
            <a:r>
              <a:rPr lang="en-US" sz="1600" dirty="0" smtClean="0">
                <a:solidFill>
                  <a:srgbClr val="FF6700"/>
                </a:solidFill>
              </a:rPr>
              <a:t>Maximum</a:t>
            </a:r>
            <a:r>
              <a:rPr lang="en-US" sz="1600" dirty="0" smtClean="0"/>
              <a:t>- the width of the package (whole Pop Tarts box= 3.5 inches)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33635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92705"/>
            <a:ext cx="3255264" cy="1162050"/>
          </a:xfrm>
        </p:spPr>
        <p:txBody>
          <a:bodyPr/>
          <a:lstStyle/>
          <a:p>
            <a:r>
              <a:rPr lang="en-US" sz="3200" dirty="0" smtClean="0"/>
              <a:t>HYPOTHESES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6870" y="292705"/>
            <a:ext cx="4597399" cy="58531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FF6700"/>
                </a:solidFill>
              </a:rPr>
              <a:t>H1: </a:t>
            </a:r>
          </a:p>
          <a:p>
            <a:pPr marL="0" indent="0">
              <a:buNone/>
            </a:pPr>
            <a:r>
              <a:rPr lang="en-US" sz="2400" dirty="0" smtClean="0"/>
              <a:t>shoppers will find their desired package quicker </a:t>
            </a:r>
            <a:r>
              <a:rPr lang="en-US" sz="2400" dirty="0" smtClean="0"/>
              <a:t>when there</a:t>
            </a:r>
            <a:r>
              <a:rPr lang="en-US" sz="2400" dirty="0" smtClean="0"/>
              <a:t> </a:t>
            </a:r>
            <a:r>
              <a:rPr lang="en-US" sz="2400" dirty="0" smtClean="0"/>
              <a:t>is </a:t>
            </a:r>
            <a:r>
              <a:rPr lang="en-US" sz="2400" b="1" dirty="0" smtClean="0"/>
              <a:t>maximum </a:t>
            </a:r>
            <a:r>
              <a:rPr lang="en-US" sz="2400" dirty="0" smtClean="0"/>
              <a:t>spacing between each package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>
                <a:solidFill>
                  <a:srgbClr val="FF6700"/>
                </a:solidFill>
              </a:rPr>
              <a:t>H2:</a:t>
            </a:r>
          </a:p>
          <a:p>
            <a:pPr marL="0" indent="0">
              <a:buNone/>
            </a:pPr>
            <a:r>
              <a:rPr lang="en-US" sz="2400" dirty="0" smtClean="0"/>
              <a:t>shoppers will give up when looking for packages at </a:t>
            </a:r>
            <a:r>
              <a:rPr lang="en-US" sz="2400" b="1" dirty="0" smtClean="0"/>
              <a:t>minimum</a:t>
            </a:r>
            <a:r>
              <a:rPr lang="en-US" sz="2400" dirty="0" smtClean="0"/>
              <a:t> spacing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8415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61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IMG_2320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2179"/>
          <a:stretch>
            <a:fillRect/>
          </a:stretch>
        </p:blipFill>
        <p:spPr>
          <a:xfrm>
            <a:off x="246820" y="197796"/>
            <a:ext cx="6453942" cy="6396574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797524" y="197796"/>
            <a:ext cx="2225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CONTEXT: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Las Vegas Convention Center- </a:t>
            </a:r>
            <a:r>
              <a:rPr lang="en-US" sz="2000" i="1" dirty="0" err="1" smtClean="0">
                <a:solidFill>
                  <a:schemeClr val="bg1"/>
                </a:solidFill>
              </a:rPr>
              <a:t>PackEXPO</a:t>
            </a:r>
            <a:r>
              <a:rPr lang="en-US" sz="2000" i="1" dirty="0" smtClean="0">
                <a:solidFill>
                  <a:schemeClr val="bg1"/>
                </a:solidFill>
              </a:rPr>
              <a:t> 2011</a:t>
            </a: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71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xon of shelvesAXONPLAN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00" y="161637"/>
            <a:ext cx="10658454" cy="729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098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xon of shelvesAXO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27"/>
            <a:ext cx="9144000" cy="43281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26727" y="6107392"/>
            <a:ext cx="352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5"/>
                </a:solidFill>
              </a:rPr>
              <a:t>CUshop</a:t>
            </a:r>
            <a:r>
              <a:rPr lang="en-US" sz="2400" i="1" dirty="0" smtClean="0">
                <a:solidFill>
                  <a:schemeClr val="accent5"/>
                </a:solidFill>
              </a:rPr>
              <a:t> environment</a:t>
            </a:r>
            <a:endParaRPr lang="en-US" sz="24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908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stimuli</a:t>
            </a:r>
            <a:endParaRPr lang="en-US" sz="2800" dirty="0"/>
          </a:p>
        </p:txBody>
      </p:sp>
      <p:pic>
        <p:nvPicPr>
          <p:cNvPr id="7" name="Picture Placeholder 6" descr="strawberry tartz.jpg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96"/>
          <a:stretch/>
        </p:blipFill>
        <p:spPr>
          <a:xfrm>
            <a:off x="277813" y="2365375"/>
            <a:ext cx="4240212" cy="4187825"/>
          </a:xfrm>
        </p:spPr>
      </p:pic>
      <p:pic>
        <p:nvPicPr>
          <p:cNvPr id="8" name="Picture Placeholder 7" descr="blueberry tartz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09"/>
          <a:stretch/>
        </p:blipFill>
        <p:spPr>
          <a:xfrm>
            <a:off x="277813" y="228600"/>
            <a:ext cx="2057400" cy="2038350"/>
          </a:xfrm>
        </p:spPr>
      </p:pic>
      <p:pic>
        <p:nvPicPr>
          <p:cNvPr id="9" name="Picture Placeholder 8" descr="smores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17198"/>
          <a:stretch>
            <a:fillRect/>
          </a:stretch>
        </p:blipFill>
        <p:spPr/>
      </p:pic>
      <p:sp>
        <p:nvSpPr>
          <p:cNvPr id="10" name="Rectangle 9"/>
          <p:cNvSpPr/>
          <p:nvPr/>
        </p:nvSpPr>
        <p:spPr>
          <a:xfrm>
            <a:off x="7827818" y="228600"/>
            <a:ext cx="1177637" cy="56803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85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1366762"/>
            <a:ext cx="4016633" cy="2660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BACKGROUND</a:t>
            </a:r>
            <a:br>
              <a:rPr lang="en-US" sz="2800" dirty="0" smtClean="0"/>
            </a:br>
            <a:r>
              <a:rPr lang="en-US" sz="2800" dirty="0" smtClean="0"/>
              <a:t>HYPOTHESIS</a:t>
            </a:r>
            <a:br>
              <a:rPr lang="en-US" sz="2800" dirty="0" smtClean="0"/>
            </a:br>
            <a:r>
              <a:rPr lang="en-US" sz="2800" dirty="0" smtClean="0"/>
              <a:t>METHOD</a:t>
            </a:r>
            <a:br>
              <a:rPr lang="en-US" sz="2800" dirty="0" smtClean="0"/>
            </a:br>
            <a:r>
              <a:rPr lang="en-US" sz="2800" dirty="0" smtClean="0"/>
              <a:t>RESULTS</a:t>
            </a:r>
            <a:br>
              <a:rPr lang="en-US" sz="2800" dirty="0" smtClean="0"/>
            </a:br>
            <a:r>
              <a:rPr lang="en-US" sz="2800" dirty="0" smtClean="0"/>
              <a:t>CONCLUSIONS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7" name="Picture Placeholder 6" descr="day002-with background.jpg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3" b="463"/>
          <a:stretch>
            <a:fillRect/>
          </a:stretch>
        </p:blipFill>
        <p:spPr/>
      </p:pic>
      <p:pic>
        <p:nvPicPr>
          <p:cNvPr id="8" name="Picture Placeholder 7" descr="edited map prototype.psd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9" r="12179"/>
          <a:stretch>
            <a:fillRect/>
          </a:stretch>
        </p:blipFill>
        <p:spPr/>
      </p:pic>
      <p:pic>
        <p:nvPicPr>
          <p:cNvPr id="9" name="Picture Placeholder 8" descr="strawberry tartz.jpg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r="12350"/>
          <a:stretch>
            <a:fillRect/>
          </a:stretch>
        </p:blipFill>
        <p:spPr>
          <a:xfrm>
            <a:off x="6837073" y="2381250"/>
            <a:ext cx="2057400" cy="4187825"/>
          </a:xfrm>
        </p:spPr>
      </p:pic>
    </p:spTree>
    <p:extLst>
      <p:ext uri="{BB962C8B-B14F-4D97-AF65-F5344CB8AC3E}">
        <p14:creationId xmlns:p14="http://schemas.microsoft.com/office/powerpoint/2010/main" val="203422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20182" y="184727"/>
            <a:ext cx="1085273" cy="577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stimuli in context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6541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173181" y="6199756"/>
            <a:ext cx="3521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chemeClr val="accent5"/>
                </a:solidFill>
              </a:rPr>
              <a:t>stimuli on shelves</a:t>
            </a:r>
            <a:endParaRPr lang="en-US" sz="2400" i="1" dirty="0">
              <a:solidFill>
                <a:schemeClr val="accent5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47624" y="1662546"/>
            <a:ext cx="2055091" cy="2823664"/>
          </a:xfrm>
          <a:prstGeom prst="rect">
            <a:avLst/>
          </a:prstGeom>
          <a:noFill/>
          <a:ln>
            <a:solidFill>
              <a:schemeClr val="accent4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0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20182" y="184727"/>
            <a:ext cx="1085273" cy="577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calibration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558" y="-80818"/>
            <a:ext cx="9419487" cy="7065818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TextBox 2"/>
          <p:cNvSpPr txBox="1"/>
          <p:nvPr/>
        </p:nvSpPr>
        <p:spPr>
          <a:xfrm>
            <a:off x="3706104" y="6107392"/>
            <a:ext cx="5530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chemeClr val="accent5"/>
                </a:solidFill>
              </a:rPr>
              <a:t>Tobii</a:t>
            </a:r>
            <a:r>
              <a:rPr lang="en-US" sz="2400" i="1" dirty="0" smtClean="0">
                <a:solidFill>
                  <a:schemeClr val="accent5"/>
                </a:solidFill>
              </a:rPr>
              <a:t> Eye Tracking glasses +calibration</a:t>
            </a:r>
            <a:endParaRPr lang="en-US" sz="2400" i="1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46" y="4052454"/>
            <a:ext cx="3163454" cy="2157475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2818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3999" y="6107392"/>
            <a:ext cx="4214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/>
                </a:solidFill>
              </a:rPr>
              <a:t>p</a:t>
            </a:r>
            <a:r>
              <a:rPr lang="en-US" sz="2400" i="1" dirty="0" smtClean="0">
                <a:solidFill>
                  <a:schemeClr val="accent5"/>
                </a:solidFill>
              </a:rPr>
              <a:t>articipant shopping list</a:t>
            </a:r>
            <a:endParaRPr lang="en-US" sz="2400" i="1" dirty="0">
              <a:solidFill>
                <a:schemeClr val="accent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920182" y="184727"/>
            <a:ext cx="1085273" cy="5772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hopping list inser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" y="0"/>
            <a:ext cx="7843982" cy="59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372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spacing</a:t>
            </a:r>
            <a:endParaRPr lang="en-US" dirty="0"/>
          </a:p>
        </p:txBody>
      </p:sp>
      <p:pic>
        <p:nvPicPr>
          <p:cNvPr id="5" name="Content Placeholder 4" descr="day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5828"/>
          <a:stretch>
            <a:fillRect/>
          </a:stretch>
        </p:blipFill>
        <p:spPr>
          <a:xfrm>
            <a:off x="152156" y="2690092"/>
            <a:ext cx="2811534" cy="3182500"/>
          </a:xfrm>
        </p:spPr>
      </p:pic>
      <p:pic>
        <p:nvPicPr>
          <p:cNvPr id="6" name="Content Placeholder 5" descr="day 00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8" r="5828"/>
          <a:stretch>
            <a:fillRect/>
          </a:stretch>
        </p:blipFill>
        <p:spPr>
          <a:xfrm>
            <a:off x="3106785" y="2690092"/>
            <a:ext cx="2829863" cy="3203247"/>
          </a:xfrm>
        </p:spPr>
      </p:pic>
      <p:pic>
        <p:nvPicPr>
          <p:cNvPr id="7" name="Picture 6" descr="day 00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r="5224"/>
          <a:stretch/>
        </p:blipFill>
        <p:spPr>
          <a:xfrm>
            <a:off x="6142185" y="2674620"/>
            <a:ext cx="2863270" cy="32093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23909" y="173182"/>
            <a:ext cx="1281546" cy="18703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09881" y="5922806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001: minimum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06785" y="5948211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002: moderate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2185" y="5948211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003: maximum</a:t>
            </a:r>
            <a:endParaRPr lang="en-US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605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886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054787" y="80818"/>
            <a:ext cx="962213" cy="18934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articipant totals</a:t>
            </a:r>
            <a:endParaRPr lang="en-US" dirty="0"/>
          </a:p>
        </p:txBody>
      </p:sp>
      <p:pic>
        <p:nvPicPr>
          <p:cNvPr id="9" name="Picture 8" descr="people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591" y="903420"/>
            <a:ext cx="4439227" cy="55851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47636" y="1039213"/>
            <a:ext cx="29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[127 over 3 days]</a:t>
            </a:r>
            <a:endParaRPr lang="en-US" i="1" dirty="0">
              <a:solidFill>
                <a:schemeClr val="accent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50987" y="1408545"/>
            <a:ext cx="32575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>
                <a:solidFill>
                  <a:schemeClr val="tx2"/>
                </a:solidFill>
              </a:rPr>
              <a:t>[27.56% never fixated on target data]</a:t>
            </a:r>
            <a:endParaRPr lang="en-US" sz="14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504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scan paths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17" y="2535451"/>
            <a:ext cx="2743200" cy="2743200"/>
          </a:xfrm>
          <a:prstGeom prst="rect">
            <a:avLst/>
          </a:prstGeom>
        </p:spPr>
      </p:pic>
      <p:pic>
        <p:nvPicPr>
          <p:cNvPr id="4" name="Picture 3" descr="2nd green part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511" y="2535451"/>
            <a:ext cx="2743200" cy="2743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881" y="5426352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001: minimum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785" y="5451757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002: moderate</a:t>
            </a:r>
            <a:endParaRPr lang="en-US" i="1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2185" y="5451757"/>
            <a:ext cx="2413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3"/>
                </a:solidFill>
              </a:rPr>
              <a:t>day 003: maximum</a:t>
            </a:r>
            <a:endParaRPr lang="en-US" i="1" dirty="0">
              <a:solidFill>
                <a:schemeClr val="accent3"/>
              </a:solidFill>
            </a:endParaRPr>
          </a:p>
        </p:txBody>
      </p:sp>
      <p:pic>
        <p:nvPicPr>
          <p:cNvPr id="8" name="Picture 7" descr="rec24-day003-gaze plo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033" y="2523907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55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96909" y="150091"/>
            <a:ext cx="1454727" cy="1858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eat maps</a:t>
            </a:r>
            <a:endParaRPr lang="en-US" dirty="0"/>
          </a:p>
        </p:txBody>
      </p:sp>
      <p:pic>
        <p:nvPicPr>
          <p:cNvPr id="9" name="Picture 8" descr="all heat maps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455" y="450733"/>
            <a:ext cx="4837543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97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96909" y="150091"/>
            <a:ext cx="1454727" cy="1858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 prototypes</a:t>
            </a:r>
            <a:endParaRPr lang="en-US" dirty="0"/>
          </a:p>
        </p:txBody>
      </p:sp>
      <p:pic>
        <p:nvPicPr>
          <p:cNvPr id="4" name="Picture 3" descr="edited map prototype-TOP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73" y="1808018"/>
            <a:ext cx="4111336" cy="4436694"/>
          </a:xfrm>
          <a:prstGeom prst="rect">
            <a:avLst/>
          </a:prstGeom>
        </p:spPr>
      </p:pic>
      <p:pic>
        <p:nvPicPr>
          <p:cNvPr id="5" name="Picture 4" descr="edited map prototype.ps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72" y="2297546"/>
            <a:ext cx="4510431" cy="3382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6130" y="5875380"/>
            <a:ext cx="3784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5"/>
                </a:solidFill>
              </a:rPr>
              <a:t>s</a:t>
            </a:r>
            <a:r>
              <a:rPr lang="en-US" i="1" dirty="0" smtClean="0">
                <a:solidFill>
                  <a:schemeClr val="accent5"/>
                </a:solidFill>
              </a:rPr>
              <a:t>ingle hue, 3D tangible prototypes</a:t>
            </a:r>
            <a:endParaRPr lang="en-US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131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96909" y="150091"/>
            <a:ext cx="1454727" cy="1858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4604617" cy="774361"/>
          </a:xfrm>
        </p:spPr>
        <p:txBody>
          <a:bodyPr/>
          <a:lstStyle/>
          <a:p>
            <a:r>
              <a:rPr lang="en-US" dirty="0" smtClean="0"/>
              <a:t>time to first fixation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4795" y="1097066"/>
            <a:ext cx="29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[days 1-3]</a:t>
            </a:r>
            <a:endParaRPr lang="en-US" i="1" dirty="0">
              <a:solidFill>
                <a:schemeClr val="accent5"/>
              </a:solidFill>
            </a:endParaRPr>
          </a:p>
        </p:txBody>
      </p:sp>
      <p:pic>
        <p:nvPicPr>
          <p:cNvPr id="3" name="Picture 2" descr="day.ai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706582"/>
            <a:ext cx="5626100" cy="657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71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01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96909" y="150091"/>
            <a:ext cx="1454727" cy="1858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4604617" cy="774361"/>
          </a:xfrm>
        </p:spPr>
        <p:txBody>
          <a:bodyPr/>
          <a:lstStyle/>
          <a:p>
            <a:r>
              <a:rPr lang="en-US" dirty="0" smtClean="0"/>
              <a:t>time to first fixation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20091" y="1062429"/>
            <a:ext cx="2996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accent5"/>
                </a:solidFill>
              </a:rPr>
              <a:t>[packages 1-3]</a:t>
            </a:r>
            <a:endParaRPr lang="en-US" i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14" y="562903"/>
            <a:ext cx="5383645" cy="629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8841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596909" y="150091"/>
            <a:ext cx="1454727" cy="18588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4604617" cy="774361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910" y="1397000"/>
            <a:ext cx="5680364" cy="447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900" i="1" dirty="0" smtClean="0">
                <a:solidFill>
                  <a:schemeClr val="accent5"/>
                </a:solidFill>
              </a:rPr>
              <a:t>Statistical difference  measured between the two groups and </a:t>
            </a:r>
            <a:r>
              <a:rPr lang="en-US" sz="1900" b="1" dirty="0" smtClean="0">
                <a:solidFill>
                  <a:schemeClr val="accent5"/>
                </a:solidFill>
              </a:rPr>
              <a:t>no statistical difference was found</a:t>
            </a:r>
          </a:p>
          <a:p>
            <a:endParaRPr lang="en-US" sz="1900" b="1" dirty="0">
              <a:solidFill>
                <a:schemeClr val="accent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900" i="1" dirty="0" smtClean="0">
                <a:solidFill>
                  <a:schemeClr val="accent5"/>
                </a:solidFill>
              </a:rPr>
              <a:t>A two factor [box type, spacing] ANOVA of time to first fixation was used to measure significance</a:t>
            </a:r>
          </a:p>
          <a:p>
            <a:endParaRPr lang="en-US" sz="1900" i="1" dirty="0">
              <a:solidFill>
                <a:schemeClr val="accent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900" i="1" dirty="0" smtClean="0">
                <a:solidFill>
                  <a:schemeClr val="accent5"/>
                </a:solidFill>
              </a:rPr>
              <a:t>No significance [f[2,90]= 0.32, p=0.73] ns was found for the spacing factor</a:t>
            </a:r>
          </a:p>
          <a:p>
            <a:pPr marL="285750" indent="-285750">
              <a:buFont typeface="Arial"/>
              <a:buChar char="•"/>
            </a:pPr>
            <a:endParaRPr lang="en-US" sz="1900" i="1" dirty="0">
              <a:solidFill>
                <a:schemeClr val="accent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900" i="1" dirty="0" smtClean="0">
                <a:solidFill>
                  <a:schemeClr val="accent5"/>
                </a:solidFill>
              </a:rPr>
              <a:t>No significance </a:t>
            </a:r>
            <a:r>
              <a:rPr lang="en-US" sz="1900" i="1" dirty="0">
                <a:solidFill>
                  <a:schemeClr val="accent5"/>
                </a:solidFill>
              </a:rPr>
              <a:t>[f[2,90]= </a:t>
            </a:r>
            <a:r>
              <a:rPr lang="en-US" sz="1900" i="1" dirty="0" smtClean="0">
                <a:solidFill>
                  <a:schemeClr val="accent5"/>
                </a:solidFill>
              </a:rPr>
              <a:t>0.20, </a:t>
            </a:r>
            <a:r>
              <a:rPr lang="en-US" sz="1900" i="1" dirty="0">
                <a:solidFill>
                  <a:schemeClr val="accent5"/>
                </a:solidFill>
              </a:rPr>
              <a:t>p=</a:t>
            </a:r>
            <a:r>
              <a:rPr lang="en-US" sz="1900" i="1" dirty="0" smtClean="0">
                <a:solidFill>
                  <a:schemeClr val="accent5"/>
                </a:solidFill>
              </a:rPr>
              <a:t>0.82 ns] was found for the type of the box</a:t>
            </a:r>
          </a:p>
          <a:p>
            <a:pPr marL="285750" indent="-285750">
              <a:buFont typeface="Arial"/>
              <a:buChar char="•"/>
            </a:pPr>
            <a:endParaRPr lang="en-US" sz="1900" i="1" dirty="0">
              <a:solidFill>
                <a:schemeClr val="accent5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900" i="1" dirty="0" smtClean="0">
                <a:solidFill>
                  <a:schemeClr val="accent5"/>
                </a:solidFill>
              </a:rPr>
              <a:t>Graphs of means with standard error on 2 previous slides </a:t>
            </a:r>
            <a:endParaRPr lang="en-US" sz="19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2386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759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48255"/>
            <a:ext cx="3255264" cy="1162050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pic>
        <p:nvPicPr>
          <p:cNvPr id="5" name="Content Placeholder 4" descr="pop-tarts-jelly-gum-jpg.jpeg"/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6" b="89979" l="6921" r="89972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44090" b="-44090"/>
          <a:stretch>
            <a:fillRect/>
          </a:stretch>
        </p:blipFill>
        <p:spPr>
          <a:xfrm>
            <a:off x="3430200" y="-1080333"/>
            <a:ext cx="6633038" cy="8444758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0555" y="1653419"/>
            <a:ext cx="3255264" cy="2392363"/>
          </a:xfrm>
        </p:spPr>
        <p:txBody>
          <a:bodyPr>
            <a:noAutofit/>
          </a:bodyPr>
          <a:lstStyle/>
          <a:p>
            <a:r>
              <a:rPr lang="en-US" sz="1800" i="1" dirty="0" smtClean="0">
                <a:solidFill>
                  <a:schemeClr val="accent3"/>
                </a:solidFill>
              </a:rPr>
              <a:t>What do these conclusions tell retailers about how to stock their shelves? </a:t>
            </a:r>
          </a:p>
          <a:p>
            <a:endParaRPr lang="en-US" sz="1800" i="1" dirty="0">
              <a:solidFill>
                <a:schemeClr val="accent3"/>
              </a:solidFill>
            </a:endParaRPr>
          </a:p>
          <a:p>
            <a:r>
              <a:rPr lang="en-US" sz="1800" i="1" dirty="0" smtClean="0">
                <a:solidFill>
                  <a:schemeClr val="accent3"/>
                </a:solidFill>
              </a:rPr>
              <a:t>Who do these results favor?</a:t>
            </a:r>
          </a:p>
          <a:p>
            <a:endParaRPr lang="en-US" sz="1800" i="1" dirty="0">
              <a:solidFill>
                <a:schemeClr val="accent3"/>
              </a:solidFill>
            </a:endParaRPr>
          </a:p>
          <a:p>
            <a:r>
              <a:rPr lang="en-US" sz="1800" i="1" dirty="0" smtClean="0">
                <a:solidFill>
                  <a:schemeClr val="accent3"/>
                </a:solidFill>
              </a:rPr>
              <a:t>Do these results apply to other retail environments?</a:t>
            </a:r>
            <a:endParaRPr lang="en-US" sz="18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208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064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Picture Placeholder 4" descr="day001 heatmap-with background2.jpg"/>
          <p:cNvPicPr>
            <a:picLocks noGrp="1" noChangeAspect="1"/>
          </p:cNvPicPr>
          <p:nvPr>
            <p:ph type="pic" idx="1"/>
          </p:nvPr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3" b="1717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1357746"/>
          </a:xfrm>
        </p:spPr>
        <p:txBody>
          <a:bodyPr>
            <a:normAutofit fontScale="92500" lnSpcReduction="20000"/>
          </a:bodyPr>
          <a:lstStyle/>
          <a:p>
            <a:r>
              <a:rPr lang="en-US" sz="1600" i="1" dirty="0" smtClean="0">
                <a:solidFill>
                  <a:schemeClr val="accent3"/>
                </a:solidFill>
              </a:rPr>
              <a:t>No significant difference was found between package spacing and package type. </a:t>
            </a:r>
          </a:p>
          <a:p>
            <a:endParaRPr lang="en-US" sz="1600" i="1" dirty="0">
              <a:solidFill>
                <a:schemeClr val="accent3"/>
              </a:solidFill>
            </a:endParaRPr>
          </a:p>
          <a:p>
            <a:r>
              <a:rPr lang="en-US" sz="1600" i="1" dirty="0" smtClean="0">
                <a:solidFill>
                  <a:schemeClr val="accent3"/>
                </a:solidFill>
              </a:rPr>
              <a:t>Stores can valuable conclude that packing as many products as possible onto their shelves will not negatively effect the shoppers atmosphere + search time. </a:t>
            </a:r>
          </a:p>
          <a:p>
            <a:endParaRPr lang="en-US" dirty="0">
              <a:solidFill>
                <a:schemeClr val="accent3"/>
              </a:solidFill>
            </a:endParaRPr>
          </a:p>
          <a:p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34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pecial thanks to…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668975"/>
            <a:ext cx="5638800" cy="1500187"/>
          </a:xfrm>
        </p:spPr>
        <p:txBody>
          <a:bodyPr/>
          <a:lstStyle/>
          <a:p>
            <a:r>
              <a:rPr lang="en-US" i="1" dirty="0" smtClean="0"/>
              <a:t>PMMI at </a:t>
            </a:r>
            <a:r>
              <a:rPr lang="en-US" i="1" dirty="0" err="1" smtClean="0"/>
              <a:t>PackEXPO</a:t>
            </a:r>
            <a:r>
              <a:rPr lang="en-US" i="1" dirty="0" smtClean="0"/>
              <a:t> 2011 Las Vegas show, the Sonoco Institute of Packaging Design and Graphics, Kodak, Harris A. Smith, and the graduate research team at the Sonoco Institute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880959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681997"/>
          </a:xfrm>
        </p:spPr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8474" y="1397000"/>
            <a:ext cx="7556313" cy="489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1. Barnes, C., </a:t>
            </a:r>
            <a:r>
              <a:rPr lang="en-US" sz="1200" dirty="0" err="1"/>
              <a:t>Southee</a:t>
            </a:r>
            <a:r>
              <a:rPr lang="en-US" sz="1200" dirty="0"/>
              <a:t>, C., &amp; Henson, B. (2003). The impact of affective design of product packaging upon consumer purchase decisions. Paper presented at the </a:t>
            </a:r>
            <a:r>
              <a:rPr lang="en-US" sz="1200" i="1" dirty="0"/>
              <a:t>Proceedings of the 2003 International Conference on Designing Pleasurable Products and Interfaces, </a:t>
            </a:r>
            <a:r>
              <a:rPr lang="en-US" sz="1200" dirty="0"/>
              <a:t>Pittsburgh, PA, USA. 134-135. </a:t>
            </a:r>
            <a:r>
              <a:rPr lang="en-US" sz="1200" dirty="0" err="1"/>
              <a:t>doi:</a:t>
            </a:r>
            <a:r>
              <a:rPr lang="en-US" sz="1200" u="sng" dirty="0" err="1"/>
              <a:t>http</a:t>
            </a:r>
            <a:r>
              <a:rPr lang="en-US" sz="1200" u="sng" dirty="0"/>
              <a:t>://</a:t>
            </a:r>
            <a:r>
              <a:rPr lang="en-US" sz="1200" u="sng" dirty="0" err="1"/>
              <a:t>doi.acm.org</a:t>
            </a:r>
            <a:r>
              <a:rPr lang="en-US" sz="1200" u="sng" dirty="0"/>
              <a:t>/10.1145/782896.782930 </a:t>
            </a:r>
            <a:endParaRPr lang="en-US" sz="1200" dirty="0"/>
          </a:p>
          <a:p>
            <a:r>
              <a:rPr lang="en-US" sz="1200" dirty="0"/>
              <a:t>2. </a:t>
            </a:r>
            <a:r>
              <a:rPr lang="en-US" sz="1200" dirty="0" err="1"/>
              <a:t>Bultez</a:t>
            </a:r>
            <a:r>
              <a:rPr lang="en-US" sz="1200" dirty="0"/>
              <a:t>, A., &amp; </a:t>
            </a:r>
            <a:r>
              <a:rPr lang="en-US" sz="1200" dirty="0" err="1"/>
              <a:t>Naert</a:t>
            </a:r>
            <a:r>
              <a:rPr lang="en-US" sz="1200" dirty="0"/>
              <a:t>, P. (1988). SH.A.R.P.: Shelf allocation for retailers’ profit. </a:t>
            </a:r>
            <a:r>
              <a:rPr lang="en-US" sz="1200" i="1" dirty="0"/>
              <a:t>Marketing Science, 7</a:t>
            </a:r>
            <a:r>
              <a:rPr lang="en-US" sz="1200" dirty="0"/>
              <a:t>(3), pp. 211-231. Retrieved from </a:t>
            </a:r>
            <a:r>
              <a:rPr lang="en-US" sz="1200" u="sng" dirty="0"/>
              <a:t>http://</a:t>
            </a:r>
            <a:r>
              <a:rPr lang="en-US" sz="1200" u="sng" dirty="0" err="1"/>
              <a:t>www.jstor.org</a:t>
            </a:r>
            <a:r>
              <a:rPr lang="en-US" sz="1200" u="sng" dirty="0"/>
              <a:t>/stable/183714 </a:t>
            </a:r>
            <a:endParaRPr lang="en-US" sz="1200" dirty="0"/>
          </a:p>
          <a:p>
            <a:r>
              <a:rPr lang="en-US" sz="1200" dirty="0"/>
              <a:t>3. Bushman, B. J. (1993). What’s in a name? the moderating role of public self-consciousness on the relation between brand label and brand preference. </a:t>
            </a:r>
            <a:r>
              <a:rPr lang="en-US" sz="1200" i="1" dirty="0"/>
              <a:t>Journal of Applied Psychology, 78</a:t>
            </a:r>
            <a:r>
              <a:rPr lang="en-US" sz="1200" dirty="0"/>
              <a:t>(5), 857-861. doi:10.1037/0021-9010.78.5.857 </a:t>
            </a:r>
          </a:p>
          <a:p>
            <a:r>
              <a:rPr lang="en-US" sz="1200" dirty="0"/>
              <a:t>4. </a:t>
            </a:r>
            <a:r>
              <a:rPr lang="en-US" sz="1200" dirty="0" err="1"/>
              <a:t>Buzzell</a:t>
            </a:r>
            <a:r>
              <a:rPr lang="en-US" sz="1200" dirty="0"/>
              <a:t>, R. D., Salmon, W. J., </a:t>
            </a:r>
            <a:r>
              <a:rPr lang="en-US" sz="1200" dirty="0" err="1"/>
              <a:t>Vancil</a:t>
            </a:r>
            <a:r>
              <a:rPr lang="en-US" sz="1200" dirty="0"/>
              <a:t>, R. F., &amp; Harvard University. Graduate School of Business Administration. (1965). </a:t>
            </a:r>
            <a:r>
              <a:rPr lang="en-US" sz="1200" i="1" dirty="0"/>
              <a:t>Product profitability measurement and merchandising decisions : A pilot study in retail food stores</a:t>
            </a:r>
            <a:r>
              <a:rPr lang="en-US" sz="1200" dirty="0"/>
              <a:t>. Boston: Division of Research, Graduate School of Business Administration, Harvard University. </a:t>
            </a:r>
          </a:p>
          <a:p>
            <a:r>
              <a:rPr lang="pt-BR" sz="1200" dirty="0"/>
              <a:t>5. Carrier, D. (2011). The </a:t>
            </a:r>
            <a:r>
              <a:rPr lang="pt-BR" sz="1200" dirty="0" err="1"/>
              <a:t>art</a:t>
            </a:r>
            <a:r>
              <a:rPr lang="pt-BR" sz="1200" dirty="0"/>
              <a:t> </a:t>
            </a:r>
            <a:r>
              <a:rPr lang="pt-BR" sz="1200" dirty="0" err="1"/>
              <a:t>museum</a:t>
            </a:r>
            <a:r>
              <a:rPr lang="pt-BR" sz="1200" dirty="0"/>
              <a:t> </a:t>
            </a:r>
            <a:r>
              <a:rPr lang="pt-BR" sz="1200" dirty="0" err="1"/>
              <a:t>today</a:t>
            </a:r>
            <a:r>
              <a:rPr lang="pt-BR" sz="1200" dirty="0"/>
              <a:t>. </a:t>
            </a:r>
            <a:r>
              <a:rPr lang="pt-BR" sz="1200" i="1" dirty="0" err="1"/>
              <a:t>Curator</a:t>
            </a:r>
            <a:r>
              <a:rPr lang="pt-BR" sz="1200" i="1" dirty="0"/>
              <a:t>: The </a:t>
            </a:r>
            <a:r>
              <a:rPr lang="pt-BR" sz="1200" i="1" dirty="0" err="1"/>
              <a:t>Museum</a:t>
            </a:r>
            <a:r>
              <a:rPr lang="pt-BR" sz="1200" i="1" dirty="0"/>
              <a:t> </a:t>
            </a:r>
            <a:r>
              <a:rPr lang="pt-BR" sz="1200" i="1" dirty="0" err="1"/>
              <a:t>Journal</a:t>
            </a:r>
            <a:r>
              <a:rPr lang="pt-BR" sz="1200" i="1" dirty="0"/>
              <a:t>, 54</a:t>
            </a:r>
            <a:r>
              <a:rPr lang="pt-BR" sz="1200" dirty="0"/>
              <a:t>(2), 181-189. doi:10.1111/j.2151-6952.2011.00080.x </a:t>
            </a:r>
          </a:p>
          <a:p>
            <a:r>
              <a:rPr lang="en-US" sz="1200" dirty="0"/>
              <a:t>6. Chiang, J., &amp; Wilcox, R. T. (1997). A cross-category analysis of shelf-space allocation, product variety, and retail margins. </a:t>
            </a:r>
            <a:r>
              <a:rPr lang="en-US" sz="1200" i="1" dirty="0"/>
              <a:t>Marketing Letters, 8</a:t>
            </a:r>
            <a:r>
              <a:rPr lang="en-US" sz="1200" dirty="0"/>
              <a:t>(2), pp. 183-191. Retrieved from </a:t>
            </a:r>
            <a:r>
              <a:rPr lang="en-US" sz="1200" u="sng" dirty="0"/>
              <a:t>http://</a:t>
            </a:r>
            <a:r>
              <a:rPr lang="en-US" sz="1200" u="sng" dirty="0" err="1"/>
              <a:t>www.jstor.org</a:t>
            </a:r>
            <a:r>
              <a:rPr lang="en-US" sz="1200" u="sng" dirty="0"/>
              <a:t>/stable/40216443 </a:t>
            </a:r>
            <a:endParaRPr lang="en-US" sz="1200" dirty="0"/>
          </a:p>
          <a:p>
            <a:r>
              <a:rPr lang="en-US" sz="1200" dirty="0"/>
              <a:t>7. </a:t>
            </a:r>
            <a:r>
              <a:rPr lang="en-US" sz="1200" dirty="0" err="1"/>
              <a:t>Curhan</a:t>
            </a:r>
            <a:r>
              <a:rPr lang="en-US" sz="1200" dirty="0"/>
              <a:t>, R. C. (1972). The relationship between shelf space and unit sales in supermarkets. </a:t>
            </a:r>
            <a:r>
              <a:rPr lang="en-US" sz="1200" i="1" dirty="0"/>
              <a:t>Journal of Marketing Research, 9</a:t>
            </a:r>
            <a:r>
              <a:rPr lang="en-US" sz="1200" dirty="0"/>
              <a:t>(4), pp. 406-412. Retrieved from </a:t>
            </a:r>
            <a:r>
              <a:rPr lang="en-US" sz="1200" u="sng" dirty="0"/>
              <a:t>http://</a:t>
            </a:r>
            <a:r>
              <a:rPr lang="en-US" sz="1200" u="sng" dirty="0" err="1"/>
              <a:t>www.jstor.org</a:t>
            </a:r>
            <a:r>
              <a:rPr lang="en-US" sz="1200" u="sng" dirty="0"/>
              <a:t>/stable/3149304 </a:t>
            </a:r>
            <a:endParaRPr lang="en-US" sz="1200" dirty="0"/>
          </a:p>
          <a:p>
            <a:r>
              <a:rPr lang="en-US" sz="1200" dirty="0"/>
              <a:t>8. </a:t>
            </a:r>
            <a:r>
              <a:rPr lang="en-US" sz="1200" dirty="0" err="1"/>
              <a:t>Duchowski</a:t>
            </a:r>
            <a:r>
              <a:rPr lang="en-US" sz="1200" dirty="0"/>
              <a:t>, A. (2007). </a:t>
            </a:r>
            <a:r>
              <a:rPr lang="en-US" sz="1200" i="1" dirty="0"/>
              <a:t>Eye tracking methodology : Theory and practice: Theory and practice</a:t>
            </a:r>
            <a:r>
              <a:rPr lang="en-US" sz="1200" dirty="0"/>
              <a:t>. DE: Springer. doi:10.1007/978-1-84628-609-4 </a:t>
            </a:r>
          </a:p>
          <a:p>
            <a:r>
              <a:rPr lang="en-US" sz="1200" dirty="0"/>
              <a:t>9. </a:t>
            </a:r>
            <a:r>
              <a:rPr lang="en-US" sz="1200" dirty="0" err="1"/>
              <a:t>Duchowski</a:t>
            </a:r>
            <a:r>
              <a:rPr lang="en-US" sz="1200" dirty="0"/>
              <a:t>, A., Meyer, M., </a:t>
            </a:r>
            <a:r>
              <a:rPr lang="en-US" sz="1200" dirty="0" err="1"/>
              <a:t>Orero</a:t>
            </a:r>
            <a:r>
              <a:rPr lang="en-US" sz="1200" dirty="0"/>
              <a:t>, P. and Price, M. “Aggregate Gaze Visualization with Real-time </a:t>
            </a:r>
            <a:r>
              <a:rPr lang="en-US" sz="1200" dirty="0" err="1"/>
              <a:t>Heatmaps</a:t>
            </a:r>
            <a:r>
              <a:rPr lang="en-US" sz="1200" dirty="0"/>
              <a:t>,” to appear at CHI 2012, Austin, Texas, May 2012.</a:t>
            </a:r>
          </a:p>
          <a:p>
            <a:r>
              <a:rPr lang="en-US" sz="1200" dirty="0"/>
              <a:t>10. Elam, K. (2004). </a:t>
            </a:r>
            <a:r>
              <a:rPr lang="en-US" sz="1200" i="1" dirty="0"/>
              <a:t>Grid systems: Principles of organizing type</a:t>
            </a:r>
            <a:r>
              <a:rPr lang="en-US" sz="1200" dirty="0"/>
              <a:t>. New York: Princeton Architectural Press. </a:t>
            </a:r>
          </a:p>
        </p:txBody>
      </p:sp>
    </p:spTree>
    <p:extLst>
      <p:ext uri="{BB962C8B-B14F-4D97-AF65-F5344CB8AC3E}">
        <p14:creationId xmlns:p14="http://schemas.microsoft.com/office/powerpoint/2010/main" val="1495717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681997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eferences, cont.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8474" y="1397000"/>
            <a:ext cx="7556313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 Elam, K. (2004). </a:t>
            </a:r>
            <a:r>
              <a:rPr lang="en-US" sz="1200" i="1" dirty="0"/>
              <a:t>Grid systems: Principles of organizing type</a:t>
            </a:r>
            <a:r>
              <a:rPr lang="en-US" sz="1200" dirty="0"/>
              <a:t>. New York: Princeton Architectural Press. </a:t>
            </a:r>
          </a:p>
          <a:p>
            <a:r>
              <a:rPr lang="en-US" sz="1200" dirty="0"/>
              <a:t>11. Hansen, J. M., </a:t>
            </a:r>
            <a:r>
              <a:rPr lang="en-US" sz="1200" dirty="0" err="1"/>
              <a:t>Raut</a:t>
            </a:r>
            <a:r>
              <a:rPr lang="en-US" sz="1200" dirty="0"/>
              <a:t>, S., &amp; Swami, S. (2010). Retail shelf allocation: A comparative analysis of heuristic and meta-heuristic approaches. </a:t>
            </a:r>
            <a:r>
              <a:rPr lang="en-US" sz="1200" i="1" dirty="0"/>
              <a:t>Journal of Retailing, 86</a:t>
            </a:r>
            <a:r>
              <a:rPr lang="en-US" sz="1200" dirty="0"/>
              <a:t>(1), 94-105. doi:10.1016/j.jretai.2010.01.004 </a:t>
            </a:r>
          </a:p>
          <a:p>
            <a:r>
              <a:rPr lang="en-US" sz="1200" dirty="0"/>
              <a:t>12. Hoch, S. J. (1993). When Do Private Labels Succeed? </a:t>
            </a:r>
            <a:r>
              <a:rPr lang="en-US" sz="1200" i="1" dirty="0"/>
              <a:t>Sloan Management Review, 34</a:t>
            </a:r>
            <a:r>
              <a:rPr lang="en-US" sz="1200" dirty="0"/>
              <a:t>(4), 57. </a:t>
            </a:r>
          </a:p>
          <a:p>
            <a:r>
              <a:rPr lang="en-US" sz="1200" dirty="0"/>
              <a:t>13. Jacoby, J., &amp; Olson, J. C. (1985). </a:t>
            </a:r>
            <a:r>
              <a:rPr lang="en-US" sz="1200" i="1" dirty="0"/>
              <a:t>Perceived quality: How consumers view stores and merchandise</a:t>
            </a:r>
            <a:r>
              <a:rPr lang="en-US" sz="1200" dirty="0"/>
              <a:t>. Lexington, Mass: </a:t>
            </a:r>
            <a:r>
              <a:rPr lang="en-US" sz="1200" dirty="0" err="1"/>
              <a:t>LexingtonBooks</a:t>
            </a:r>
            <a:r>
              <a:rPr lang="en-US" sz="1200" dirty="0"/>
              <a:t>. </a:t>
            </a:r>
          </a:p>
          <a:p>
            <a:r>
              <a:rPr lang="en-US" sz="1200" dirty="0"/>
              <a:t>14. </a:t>
            </a:r>
            <a:r>
              <a:rPr lang="en-US" sz="1200" dirty="0" err="1"/>
              <a:t>Kingshuk</a:t>
            </a:r>
            <a:r>
              <a:rPr lang="en-US" sz="1200" dirty="0"/>
              <a:t>, Das. “7 Steps For Creating Disruptive New Retail Experiences | Co. Design.”</a:t>
            </a:r>
            <a:r>
              <a:rPr lang="en-US" sz="1200" i="1" u="sng" dirty="0" err="1"/>
              <a:t>Fastcodesign.com</a:t>
            </a:r>
            <a:r>
              <a:rPr lang="en-US" sz="1200" dirty="0"/>
              <a:t>. Fast Company, 07 Nov. 2011. Web. 07 Dec. 2011. </a:t>
            </a:r>
          </a:p>
          <a:p>
            <a:r>
              <a:rPr lang="en-US" sz="1200" dirty="0"/>
              <a:t>15. Lucas, A. (1996). Shelf wars. </a:t>
            </a:r>
            <a:r>
              <a:rPr lang="en-US" sz="1200" i="1" dirty="0"/>
              <a:t>Sales and Marketing Management, 148</a:t>
            </a:r>
            <a:r>
              <a:rPr lang="en-US" sz="1200" dirty="0"/>
              <a:t>(3), 121. </a:t>
            </a:r>
          </a:p>
          <a:p>
            <a:r>
              <a:rPr lang="en-US" sz="1200" dirty="0"/>
              <a:t>16. Meyers, H. M., </a:t>
            </a:r>
            <a:r>
              <a:rPr lang="en-US" sz="1200" dirty="0" err="1"/>
              <a:t>Lubliner</a:t>
            </a:r>
            <a:r>
              <a:rPr lang="en-US" sz="1200" dirty="0"/>
              <a:t>, M. J., &amp; American Marketing Association. (1998). </a:t>
            </a:r>
            <a:r>
              <a:rPr lang="en-US" sz="1200" i="1" dirty="0"/>
              <a:t>The marketer’s guide to successful package design</a:t>
            </a:r>
            <a:r>
              <a:rPr lang="en-US" sz="1200" dirty="0"/>
              <a:t>. Lincolnwood (Chicago), Ill: NTC Business Books. </a:t>
            </a:r>
          </a:p>
          <a:p>
            <a:r>
              <a:rPr lang="en-US" sz="1200" dirty="0"/>
              <a:t>17. </a:t>
            </a:r>
            <a:r>
              <a:rPr lang="en-US" sz="1200" dirty="0" err="1"/>
              <a:t>Tufte</a:t>
            </a:r>
            <a:r>
              <a:rPr lang="en-US" sz="1200" dirty="0"/>
              <a:t>, E. R. (1990). </a:t>
            </a:r>
            <a:r>
              <a:rPr lang="en-US" sz="1200" i="1" dirty="0"/>
              <a:t>Envisioning information</a:t>
            </a:r>
            <a:r>
              <a:rPr lang="en-US" sz="1200" dirty="0"/>
              <a:t>. Cheshire, Conn. (P.O. Box 430, Cheshire 06410): Graphics Press. </a:t>
            </a:r>
          </a:p>
          <a:p>
            <a:r>
              <a:rPr lang="en-US" sz="1200" dirty="0"/>
              <a:t>18. Van </a:t>
            </a:r>
            <a:r>
              <a:rPr lang="en-US" sz="1200" dirty="0" err="1"/>
              <a:t>Nierop</a:t>
            </a:r>
            <a:r>
              <a:rPr lang="en-US" sz="1200" dirty="0"/>
              <a:t>, E., </a:t>
            </a:r>
            <a:r>
              <a:rPr lang="en-US" sz="1200" dirty="0" err="1"/>
              <a:t>Fok</a:t>
            </a:r>
            <a:r>
              <a:rPr lang="en-US" sz="1200" dirty="0"/>
              <a:t>, D., &amp; </a:t>
            </a:r>
            <a:r>
              <a:rPr lang="en-US" sz="1200" dirty="0" err="1"/>
              <a:t>Franses</a:t>
            </a:r>
            <a:r>
              <a:rPr lang="en-US" sz="1200" dirty="0"/>
              <a:t>, P. H. (2008). Interaction between shelf layout and marketing effectiveness and its impact on optimizing shelf arrangements. </a:t>
            </a:r>
            <a:r>
              <a:rPr lang="en-US" sz="1200" i="1" dirty="0"/>
              <a:t>Marketing Science, 27</a:t>
            </a:r>
            <a:r>
              <a:rPr lang="en-US" sz="1200" dirty="0"/>
              <a:t>(6), 1065-1082. doi:10.1287/mksc.1080.0365 </a:t>
            </a:r>
          </a:p>
          <a:p>
            <a:r>
              <a:rPr lang="en-US" sz="1200" dirty="0"/>
              <a:t>19. Wooding, D., Fixation Maps: Quantifying Eye-Movement Traces, in </a:t>
            </a:r>
            <a:r>
              <a:rPr lang="en-US" sz="1200" i="1" dirty="0"/>
              <a:t>Proceedings of the Eye Tracking Research &amp; Applications Symposium (ETRA)</a:t>
            </a:r>
            <a:r>
              <a:rPr lang="en-US" sz="1200" dirty="0"/>
              <a:t>, New Orleans, LA, 2002, ACM.</a:t>
            </a:r>
          </a:p>
        </p:txBody>
      </p:sp>
    </p:spTree>
    <p:extLst>
      <p:ext uri="{BB962C8B-B14F-4D97-AF65-F5344CB8AC3E}">
        <p14:creationId xmlns:p14="http://schemas.microsoft.com/office/powerpoint/2010/main" val="3673391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82" y="261563"/>
            <a:ext cx="3255264" cy="1162050"/>
          </a:xfrm>
        </p:spPr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pic>
        <p:nvPicPr>
          <p:cNvPr id="5" name="Content Placeholder 4" descr="bigstock_woman_and_child_with_trolley_i_391552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8" r="23818"/>
          <a:stretch>
            <a:fillRect/>
          </a:stretch>
        </p:blipFill>
        <p:spPr>
          <a:xfrm>
            <a:off x="3975255" y="260955"/>
            <a:ext cx="4953722" cy="630676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1605038"/>
            <a:ext cx="3255264" cy="4521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PACKAGE SPACING- </a:t>
            </a:r>
            <a:r>
              <a:rPr lang="en-US" dirty="0" smtClean="0"/>
              <a:t>measurement of the distance recorded between on package and the next (usually 0 to .25-1.0 inches)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6700"/>
                </a:solidFill>
              </a:rPr>
              <a:t>SHELF REAL ESTATE: </a:t>
            </a:r>
            <a:r>
              <a:rPr lang="en-US" dirty="0" smtClean="0"/>
              <a:t>value and attention paid towards in the retail environment. These factors are: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Size of package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Quantity of packages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Shelf- life of products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Store calendar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FF6700"/>
                </a:solidFill>
              </a:rPr>
              <a:t>Product demand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Promotional strategies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6700"/>
                </a:solidFill>
              </a:rPr>
              <a:t>Stocking challenges</a:t>
            </a:r>
            <a:endParaRPr lang="en-US" dirty="0" smtClean="0">
              <a:solidFill>
                <a:srgbClr val="FFFFFF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3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82" y="261563"/>
            <a:ext cx="3255264" cy="1162050"/>
          </a:xfrm>
        </p:spPr>
        <p:txBody>
          <a:bodyPr/>
          <a:lstStyle/>
          <a:p>
            <a:r>
              <a:rPr lang="en-US" dirty="0" smtClean="0"/>
              <a:t>TERMINOLOGY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46869" y="1042408"/>
            <a:ext cx="6315115" cy="475342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1605038"/>
            <a:ext cx="3255264" cy="4521125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3"/>
                </a:solidFill>
              </a:rPr>
              <a:t>FULL SCALE TEST MARKET- </a:t>
            </a:r>
            <a:r>
              <a:rPr lang="en-US" dirty="0"/>
              <a:t> </a:t>
            </a:r>
            <a:r>
              <a:rPr lang="en-US" dirty="0" smtClean="0"/>
              <a:t>“most ideal method of confirming the effectiveness of a new package design program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accent3"/>
                </a:solidFill>
              </a:rPr>
              <a:t>CUSHOP: </a:t>
            </a:r>
            <a:r>
              <a:rPr lang="en-US" dirty="0" smtClean="0"/>
              <a:t>a realistic shopping environment on Clemson’s campus. This setting was shipped to Las Vegas, NV for </a:t>
            </a:r>
            <a:r>
              <a:rPr lang="en-US" dirty="0" err="1" smtClean="0"/>
              <a:t>PackEXPO</a:t>
            </a:r>
            <a:r>
              <a:rPr lang="en-US" dirty="0" smtClean="0"/>
              <a:t> 2011. This space is considered a “full scale test market”</a:t>
            </a:r>
            <a:endParaRPr lang="en-US" dirty="0" smtClean="0">
              <a:solidFill>
                <a:schemeClr val="accent3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17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696" y="201083"/>
            <a:ext cx="6181611" cy="116205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WHY?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81094" y="1363134"/>
            <a:ext cx="5424620" cy="4763030"/>
          </a:xfrm>
        </p:spPr>
        <p:txBody>
          <a:bodyPr>
            <a:normAutofit lnSpcReduction="10000"/>
          </a:bodyPr>
          <a:lstStyle/>
          <a:p>
            <a:endParaRPr lang="en-US" sz="2000" dirty="0" smtClean="0"/>
          </a:p>
          <a:p>
            <a:r>
              <a:rPr lang="en-US" sz="2000" dirty="0" smtClean="0"/>
              <a:t>To better understand reaction times in relation to spacing</a:t>
            </a:r>
          </a:p>
          <a:p>
            <a:endParaRPr lang="en-US" sz="2000" dirty="0" smtClean="0"/>
          </a:p>
          <a:p>
            <a:r>
              <a:rPr lang="en-US" sz="2000" dirty="0" smtClean="0"/>
              <a:t>Spacing is a </a:t>
            </a:r>
            <a:r>
              <a:rPr lang="en-US" sz="2000" i="1" dirty="0" smtClean="0"/>
              <a:t>key factor </a:t>
            </a:r>
            <a:r>
              <a:rPr lang="en-US" sz="2000" dirty="0" smtClean="0"/>
              <a:t> recognized by other fields (architecture, real estate, art) Each of these involve engaging a human response.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r>
              <a:rPr lang="en-US" sz="2000" dirty="0" smtClean="0"/>
              <a:t>Groceries stores also seek a human response, but it is mostly driven by marketing techniques</a:t>
            </a:r>
          </a:p>
          <a:p>
            <a:endParaRPr lang="en-US" sz="2000" dirty="0"/>
          </a:p>
          <a:p>
            <a:r>
              <a:rPr lang="en-US" sz="2000" dirty="0" smtClean="0"/>
              <a:t>The size of the product is typically the only driver in shelf spacing and layout</a:t>
            </a:r>
            <a:endParaRPr lang="en-US" sz="2000" dirty="0"/>
          </a:p>
        </p:txBody>
      </p:sp>
      <p:pic>
        <p:nvPicPr>
          <p:cNvPr id="6" name="Picture Placeholder 5" descr="procter-and-gamble-virtual-shelf-visual-merchandising-hair-care-12ft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2140" b="14827"/>
          <a:stretch/>
        </p:blipFill>
        <p:spPr>
          <a:xfrm>
            <a:off x="6802438" y="2668510"/>
            <a:ext cx="2057400" cy="1737481"/>
          </a:xfrm>
        </p:spPr>
      </p:pic>
      <p:pic>
        <p:nvPicPr>
          <p:cNvPr id="7" name="Picture Placeholder 6" descr="2732074869_1d5fc37f2e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r="12150"/>
          <a:stretch>
            <a:fillRect/>
          </a:stretch>
        </p:blipFill>
        <p:spPr>
          <a:xfrm>
            <a:off x="6802438" y="4511234"/>
            <a:ext cx="2057400" cy="2039112"/>
          </a:xfrm>
        </p:spPr>
      </p:pic>
    </p:spTree>
    <p:extLst>
      <p:ext uri="{BB962C8B-B14F-4D97-AF65-F5344CB8AC3E}">
        <p14:creationId xmlns:p14="http://schemas.microsoft.com/office/powerpoint/2010/main" val="1338647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rt galleries</a:t>
            </a:r>
            <a:endParaRPr lang="en-US" dirty="0"/>
          </a:p>
        </p:txBody>
      </p:sp>
      <p:pic>
        <p:nvPicPr>
          <p:cNvPr id="5" name="Picture Placeholder 4" descr="SperoneWestwaterGallery3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r="8383"/>
          <a:stretch>
            <a:fillRect/>
          </a:stretch>
        </p:blipFill>
        <p:spPr>
          <a:xfrm>
            <a:off x="326285" y="228600"/>
            <a:ext cx="6378389" cy="4187952"/>
          </a:xfr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1394582"/>
          </a:xfrm>
        </p:spPr>
        <p:txBody>
          <a:bodyPr>
            <a:normAutofit fontScale="92500"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Using voided space in galleries can be a large scale comparison to packages on grocery shelves</a:t>
            </a:r>
          </a:p>
          <a:p>
            <a:endParaRPr lang="en-US" sz="1600" dirty="0" smtClean="0">
              <a:solidFill>
                <a:schemeClr val="accent3"/>
              </a:solidFill>
            </a:endParaRPr>
          </a:p>
          <a:p>
            <a:r>
              <a:rPr lang="en-US" sz="1600" dirty="0" smtClean="0">
                <a:solidFill>
                  <a:schemeClr val="accent3"/>
                </a:solidFill>
              </a:rPr>
              <a:t>Some paintings would look impossibly busy even if a frame were added. Empty space in reference to art is </a:t>
            </a:r>
            <a:r>
              <a:rPr lang="en-US" sz="1600" i="1" dirty="0" smtClean="0">
                <a:solidFill>
                  <a:schemeClr val="accent3"/>
                </a:solidFill>
              </a:rPr>
              <a:t>extremely valuable</a:t>
            </a:r>
            <a:endParaRPr lang="en-US" sz="1600" i="1" dirty="0">
              <a:solidFill>
                <a:schemeClr val="accent3"/>
              </a:solidFill>
            </a:endParaRPr>
          </a:p>
        </p:txBody>
      </p:sp>
      <p:pic>
        <p:nvPicPr>
          <p:cNvPr id="6" name="Picture 5" descr="art_galleri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904" y="4535716"/>
            <a:ext cx="2001123" cy="150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30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raphic design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1394582"/>
          </a:xfrm>
        </p:spPr>
        <p:txBody>
          <a:bodyPr>
            <a:normAutofit fontScale="92500"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Elam describes </a:t>
            </a:r>
            <a:r>
              <a:rPr lang="en-US" sz="1600" b="1" dirty="0" smtClean="0">
                <a:solidFill>
                  <a:schemeClr val="accent6"/>
                </a:solidFill>
              </a:rPr>
              <a:t>“white space” </a:t>
            </a:r>
            <a:r>
              <a:rPr lang="en-US" sz="1600" dirty="0" smtClean="0">
                <a:solidFill>
                  <a:schemeClr val="accent3"/>
                </a:solidFill>
              </a:rPr>
              <a:t>as unoccupied space . Using this space in graphic design can create </a:t>
            </a:r>
            <a:r>
              <a:rPr lang="en-US" sz="1600" i="1" dirty="0" smtClean="0">
                <a:solidFill>
                  <a:schemeClr val="accent3"/>
                </a:solidFill>
              </a:rPr>
              <a:t>organization </a:t>
            </a:r>
            <a:r>
              <a:rPr lang="en-US" sz="1600" dirty="0" smtClean="0">
                <a:solidFill>
                  <a:schemeClr val="accent3"/>
                </a:solidFill>
              </a:rPr>
              <a:t>and </a:t>
            </a:r>
            <a:r>
              <a:rPr lang="en-US" sz="1600" i="1" dirty="0" smtClean="0">
                <a:solidFill>
                  <a:schemeClr val="accent3"/>
                </a:solidFill>
              </a:rPr>
              <a:t>hierarchy</a:t>
            </a:r>
          </a:p>
          <a:p>
            <a:endParaRPr lang="en-US" sz="1600" dirty="0" smtClean="0">
              <a:solidFill>
                <a:schemeClr val="accent3"/>
              </a:solidFill>
            </a:endParaRPr>
          </a:p>
          <a:p>
            <a:r>
              <a:rPr lang="en-US" sz="1600" dirty="0" smtClean="0">
                <a:solidFill>
                  <a:schemeClr val="accent3"/>
                </a:solidFill>
              </a:rPr>
              <a:t>We can compare this “white space” to distance between products on shelves</a:t>
            </a:r>
            <a:endParaRPr lang="en-US" sz="1600" i="1" dirty="0">
              <a:solidFill>
                <a:schemeClr val="accent3"/>
              </a:solidFill>
            </a:endParaRPr>
          </a:p>
        </p:txBody>
      </p:sp>
      <p:pic>
        <p:nvPicPr>
          <p:cNvPr id="3" name="Picture 2" descr="think_sm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07" y="254000"/>
            <a:ext cx="3124656" cy="4062728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 descr="Screen shot 2010-10-03 at 1.2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810" y="278191"/>
            <a:ext cx="3181049" cy="4099640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73484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567714" y="157238"/>
            <a:ext cx="2455334" cy="46687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6a0120a85dcdae970b0128776fb9a9970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1" y="2155210"/>
            <a:ext cx="5612191" cy="1734023"/>
          </a:xfrm>
          <a:prstGeom prst="rect">
            <a:avLst/>
          </a:prstGeom>
          <a:effectLst/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549435"/>
            <a:ext cx="8516543" cy="1102946"/>
          </a:xfrm>
        </p:spPr>
        <p:txBody>
          <a:bodyPr>
            <a:normAutofit fontScale="92500"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Edward </a:t>
            </a:r>
            <a:r>
              <a:rPr lang="en-US" sz="1600" dirty="0" err="1" smtClean="0">
                <a:solidFill>
                  <a:schemeClr val="accent3"/>
                </a:solidFill>
              </a:rPr>
              <a:t>Tufte’s</a:t>
            </a:r>
            <a:r>
              <a:rPr lang="en-US" sz="1600" dirty="0" smtClean="0">
                <a:solidFill>
                  <a:schemeClr val="accent3"/>
                </a:solidFill>
              </a:rPr>
              <a:t> theory of </a:t>
            </a:r>
            <a:r>
              <a:rPr lang="en-US" sz="1600" i="1" dirty="0" smtClean="0">
                <a:solidFill>
                  <a:schemeClr val="accent3"/>
                </a:solidFill>
              </a:rPr>
              <a:t>layering + separation </a:t>
            </a:r>
            <a:r>
              <a:rPr lang="en-US" sz="1600" dirty="0" smtClean="0">
                <a:solidFill>
                  <a:schemeClr val="accent3"/>
                </a:solidFill>
              </a:rPr>
              <a:t>where minimal white space can lead to confusion and clutter (design failures)</a:t>
            </a:r>
            <a:endParaRPr lang="en-US" sz="1600" i="1" dirty="0" smtClean="0">
              <a:solidFill>
                <a:schemeClr val="accent3"/>
              </a:solidFill>
            </a:endParaRPr>
          </a:p>
          <a:p>
            <a:endParaRPr lang="en-US" sz="1600" dirty="0">
              <a:solidFill>
                <a:schemeClr val="accent3"/>
              </a:solidFill>
            </a:endParaRPr>
          </a:p>
          <a:p>
            <a:r>
              <a:rPr lang="en-US" sz="1600" dirty="0" smtClean="0">
                <a:solidFill>
                  <a:schemeClr val="accent3"/>
                </a:solidFill>
              </a:rPr>
              <a:t>Retailers can promote easy shopping and stocking options with optimized shelf design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63" y="4010440"/>
            <a:ext cx="5612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accent4"/>
                </a:solidFill>
              </a:rPr>
              <a:t>The two images above show the same information with the below image more successful with </a:t>
            </a:r>
            <a:r>
              <a:rPr lang="en-US" sz="1100" dirty="0" err="1" smtClean="0">
                <a:solidFill>
                  <a:schemeClr val="accent4"/>
                </a:solidFill>
              </a:rPr>
              <a:t>Tufte’s</a:t>
            </a:r>
            <a:r>
              <a:rPr lang="en-US" sz="1100" dirty="0" smtClean="0">
                <a:solidFill>
                  <a:schemeClr val="accent4"/>
                </a:solidFill>
              </a:rPr>
              <a:t> layering and separation techniques</a:t>
            </a:r>
            <a:endParaRPr lang="en-US" sz="1100" dirty="0">
              <a:solidFill>
                <a:schemeClr val="accent4"/>
              </a:solidFill>
            </a:endParaRPr>
          </a:p>
        </p:txBody>
      </p:sp>
      <p:pic>
        <p:nvPicPr>
          <p:cNvPr id="5" name="Picture 4" descr="6a0120a85dcdae970b0128776fb978970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2" y="295182"/>
            <a:ext cx="5612190" cy="1683658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573864"/>
            <a:ext cx="6191157" cy="833718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raphic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10710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Kilter">
      <a:dk1>
        <a:sysClr val="windowText" lastClr="000000"/>
      </a:dk1>
      <a:lt1>
        <a:sysClr val="window" lastClr="FFFFFF"/>
      </a:lt1>
      <a:dk2>
        <a:srgbClr val="318FC5"/>
      </a:dk2>
      <a:lt2>
        <a:srgbClr val="AEE8FB"/>
      </a:lt2>
      <a:accent1>
        <a:srgbClr val="76C5EF"/>
      </a:accent1>
      <a:accent2>
        <a:srgbClr val="FEA022"/>
      </a:accent2>
      <a:accent3>
        <a:srgbClr val="FF6700"/>
      </a:accent3>
      <a:accent4>
        <a:srgbClr val="70A525"/>
      </a:accent4>
      <a:accent5>
        <a:srgbClr val="A5D848"/>
      </a:accent5>
      <a:accent6>
        <a:srgbClr val="20768C"/>
      </a:accent6>
      <a:hlink>
        <a:srgbClr val="7AB6E8"/>
      </a:hlink>
      <a:folHlink>
        <a:srgbClr val="83B0D3"/>
      </a:folHlink>
    </a:clrScheme>
    <a:fontScheme name="Inspiration">
      <a:majorFont>
        <a:latin typeface="News Gothic MT"/>
        <a:ea typeface=""/>
        <a:cs typeface=""/>
        <a:font script="Jpan" typeface="メイリオ"/>
      </a:majorFont>
      <a:minorFont>
        <a:latin typeface="News Gothic MT"/>
        <a:ea typeface=""/>
        <a:cs typeface=""/>
        <a:font script="Jpan" typeface="メイリオ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1384</TotalTime>
  <Words>1668</Words>
  <Application>Microsoft Macintosh PowerPoint</Application>
  <PresentationFormat>On-screen Show (4:3)</PresentationFormat>
  <Paragraphs>139</Paragraphs>
  <Slides>38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Advantage</vt:lpstr>
      <vt:lpstr>Shelf Real Estate: Package Spacing in a Retail Environment </vt:lpstr>
      <vt:lpstr>BACKGROUND HYPOTHESIS METHOD RESULTS CONCLUSIONS  </vt:lpstr>
      <vt:lpstr>BACKGROUND</vt:lpstr>
      <vt:lpstr>TERMINOLOGY</vt:lpstr>
      <vt:lpstr>TERMINOLOGY</vt:lpstr>
      <vt:lpstr>WHY?</vt:lpstr>
      <vt:lpstr>art galleries</vt:lpstr>
      <vt:lpstr>graphic design</vt:lpstr>
      <vt:lpstr>graphic design</vt:lpstr>
      <vt:lpstr>Best Buy vs. Apple</vt:lpstr>
      <vt:lpstr>relevant studies</vt:lpstr>
      <vt:lpstr>HYPOTHESES</vt:lpstr>
      <vt:lpstr>shelf spacing</vt:lpstr>
      <vt:lpstr>HYPOTHESES</vt:lpstr>
      <vt:lpstr>METHOD</vt:lpstr>
      <vt:lpstr>PowerPoint Presentation</vt:lpstr>
      <vt:lpstr>PowerPoint Presentation</vt:lpstr>
      <vt:lpstr>PowerPoint Presentation</vt:lpstr>
      <vt:lpstr>stimuli</vt:lpstr>
      <vt:lpstr>PowerPoint Presentation</vt:lpstr>
      <vt:lpstr>PowerPoint Presentation</vt:lpstr>
      <vt:lpstr>PowerPoint Presentation</vt:lpstr>
      <vt:lpstr>spacing</vt:lpstr>
      <vt:lpstr>RESULTS</vt:lpstr>
      <vt:lpstr>participant totals</vt:lpstr>
      <vt:lpstr>scan paths</vt:lpstr>
      <vt:lpstr>heat maps</vt:lpstr>
      <vt:lpstr>3D prototypes</vt:lpstr>
      <vt:lpstr>time to first fixation</vt:lpstr>
      <vt:lpstr>time to first fixation</vt:lpstr>
      <vt:lpstr>results</vt:lpstr>
      <vt:lpstr>DISCUSSION</vt:lpstr>
      <vt:lpstr>discussion</vt:lpstr>
      <vt:lpstr>CONCLUSION</vt:lpstr>
      <vt:lpstr>conclusions</vt:lpstr>
      <vt:lpstr>special thanks to…</vt:lpstr>
      <vt:lpstr>references</vt:lpstr>
      <vt:lpstr>references, cont.</vt:lpstr>
    </vt:vector>
  </TitlesOfParts>
  <Company>Clemson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Shelf Real Estate: Package Spacing in a Retail Environment </dc:title>
  <dc:creator>Rachel Randall</dc:creator>
  <cp:lastModifiedBy>Rachel Randall</cp:lastModifiedBy>
  <cp:revision>43</cp:revision>
  <dcterms:created xsi:type="dcterms:W3CDTF">2011-12-12T22:06:27Z</dcterms:created>
  <dcterms:modified xsi:type="dcterms:W3CDTF">2011-12-13T22:19:16Z</dcterms:modified>
</cp:coreProperties>
</file>