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2" r:id="rId2"/>
    <p:sldId id="300" r:id="rId3"/>
    <p:sldId id="301" r:id="rId4"/>
    <p:sldId id="336" r:id="rId5"/>
    <p:sldId id="337" r:id="rId6"/>
    <p:sldId id="338" r:id="rId7"/>
    <p:sldId id="339" r:id="rId8"/>
    <p:sldId id="340" r:id="rId9"/>
    <p:sldId id="341" r:id="rId10"/>
    <p:sldId id="342" r:id="rId11"/>
    <p:sldId id="349" r:id="rId12"/>
    <p:sldId id="350" r:id="rId13"/>
    <p:sldId id="343" r:id="rId14"/>
    <p:sldId id="344" r:id="rId15"/>
    <p:sldId id="345" r:id="rId16"/>
    <p:sldId id="346" r:id="rId17"/>
    <p:sldId id="347" r:id="rId18"/>
    <p:sldId id="348" r:id="rId19"/>
    <p:sldId id="354" r:id="rId20"/>
    <p:sldId id="351" r:id="rId21"/>
    <p:sldId id="352" r:id="rId22"/>
    <p:sldId id="353" r:id="rId23"/>
    <p:sldId id="355" r:id="rId24"/>
    <p:sldId id="356" r:id="rId25"/>
    <p:sldId id="357" r:id="rId26"/>
    <p:sldId id="358" r:id="rId27"/>
    <p:sldId id="360" r:id="rId28"/>
    <p:sldId id="35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02F"/>
    <a:srgbClr val="F9D5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52" autoAdjust="0"/>
    <p:restoredTop sz="86533" autoAdjust="0"/>
  </p:normalViewPr>
  <p:slideViewPr>
    <p:cSldViewPr>
      <p:cViewPr>
        <p:scale>
          <a:sx n="125" d="100"/>
          <a:sy n="125" d="100"/>
        </p:scale>
        <p:origin x="-12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rewbert\Dropbox\eye%20tracking\Audio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rewbert\Dropbox\eye%20tracking\Audio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Target</a:t>
            </a:r>
            <a:r>
              <a:rPr lang="en-US" sz="1800" baseline="0" dirty="0"/>
              <a:t> f</a:t>
            </a:r>
            <a:r>
              <a:rPr lang="en-US" sz="1800" dirty="0"/>
              <a:t>ixation duration (s) </a:t>
            </a:r>
            <a:r>
              <a:rPr lang="en-US" sz="1800" dirty="0" err="1"/>
              <a:t>vs</a:t>
            </a:r>
            <a:r>
              <a:rPr lang="en-US" sz="1800" dirty="0"/>
              <a:t> sound</a:t>
            </a:r>
          </a:p>
        </c:rich>
      </c:tx>
      <c:layout/>
      <c:overlay val="0"/>
    </c:title>
    <c:autoTitleDeleted val="0"/>
    <c:plotArea>
      <c:layout/>
      <c:barChart>
        <c:barDir val="col"/>
        <c:grouping val="clustered"/>
        <c:varyColors val="0"/>
        <c:ser>
          <c:idx val="0"/>
          <c:order val="0"/>
          <c:tx>
            <c:strRef>
              <c:f>Sheet2!$C$16</c:f>
              <c:strCache>
                <c:ptCount val="1"/>
                <c:pt idx="0">
                  <c:v>Fixation duration (s)</c:v>
                </c:pt>
              </c:strCache>
            </c:strRef>
          </c:tx>
          <c:invertIfNegative val="0"/>
          <c:errBars>
            <c:errBarType val="both"/>
            <c:errValType val="cust"/>
            <c:noEndCap val="0"/>
            <c:plus>
              <c:numRef>
                <c:f>Sheet2!$D$17:$D$19</c:f>
                <c:numCache>
                  <c:formatCode>General</c:formatCode>
                  <c:ptCount val="3"/>
                  <c:pt idx="0">
                    <c:v>0.66000000000000081</c:v>
                  </c:pt>
                  <c:pt idx="1">
                    <c:v>0.96000000000000052</c:v>
                  </c:pt>
                  <c:pt idx="2">
                    <c:v>1</c:v>
                  </c:pt>
                </c:numCache>
              </c:numRef>
            </c:plus>
            <c:minus>
              <c:numRef>
                <c:f>Sheet2!$D$17:$D$19</c:f>
                <c:numCache>
                  <c:formatCode>General</c:formatCode>
                  <c:ptCount val="3"/>
                  <c:pt idx="0">
                    <c:v>0.66000000000000081</c:v>
                  </c:pt>
                  <c:pt idx="1">
                    <c:v>0.96000000000000052</c:v>
                  </c:pt>
                  <c:pt idx="2">
                    <c:v>1</c:v>
                  </c:pt>
                </c:numCache>
              </c:numRef>
            </c:minus>
          </c:errBars>
          <c:cat>
            <c:strRef>
              <c:f>Sheet2!$B$17:$B$19</c:f>
              <c:strCache>
                <c:ptCount val="3"/>
                <c:pt idx="0">
                  <c:v>No sound</c:v>
                </c:pt>
                <c:pt idx="1">
                  <c:v>Incongruent sound</c:v>
                </c:pt>
                <c:pt idx="2">
                  <c:v>Congruent sound</c:v>
                </c:pt>
              </c:strCache>
            </c:strRef>
          </c:cat>
          <c:val>
            <c:numRef>
              <c:f>Sheet2!$C$17:$C$19</c:f>
              <c:numCache>
                <c:formatCode>General</c:formatCode>
                <c:ptCount val="3"/>
                <c:pt idx="0">
                  <c:v>2</c:v>
                </c:pt>
                <c:pt idx="1">
                  <c:v>2.72</c:v>
                </c:pt>
                <c:pt idx="2">
                  <c:v>2.9899999999999998</c:v>
                </c:pt>
              </c:numCache>
            </c:numRef>
          </c:val>
        </c:ser>
        <c:dLbls>
          <c:showLegendKey val="0"/>
          <c:showVal val="0"/>
          <c:showCatName val="0"/>
          <c:showSerName val="0"/>
          <c:showPercent val="0"/>
          <c:showBubbleSize val="0"/>
        </c:dLbls>
        <c:gapWidth val="150"/>
        <c:axId val="152049536"/>
        <c:axId val="152051072"/>
      </c:barChart>
      <c:catAx>
        <c:axId val="152049536"/>
        <c:scaling>
          <c:orientation val="minMax"/>
        </c:scaling>
        <c:delete val="0"/>
        <c:axPos val="b"/>
        <c:majorTickMark val="out"/>
        <c:minorTickMark val="none"/>
        <c:tickLblPos val="nextTo"/>
        <c:txPr>
          <a:bodyPr/>
          <a:lstStyle/>
          <a:p>
            <a:pPr>
              <a:defRPr sz="900">
                <a:latin typeface="Times New Roman" pitchFamily="18" charset="0"/>
                <a:cs typeface="Times New Roman" pitchFamily="18" charset="0"/>
              </a:defRPr>
            </a:pPr>
            <a:endParaRPr lang="en-US"/>
          </a:p>
        </c:txPr>
        <c:crossAx val="152051072"/>
        <c:crosses val="autoZero"/>
        <c:auto val="1"/>
        <c:lblAlgn val="ctr"/>
        <c:lblOffset val="100"/>
        <c:noMultiLvlLbl val="0"/>
      </c:catAx>
      <c:valAx>
        <c:axId val="152051072"/>
        <c:scaling>
          <c:orientation val="minMax"/>
        </c:scaling>
        <c:delete val="0"/>
        <c:axPos val="l"/>
        <c:majorGridlines/>
        <c:title>
          <c:tx>
            <c:rich>
              <a:bodyPr rot="-5400000" vert="horz"/>
              <a:lstStyle/>
              <a:p>
                <a:pPr>
                  <a:defRPr sz="1600"/>
                </a:pPr>
                <a:r>
                  <a:rPr lang="en-US" sz="1600"/>
                  <a:t>Fixation duration (s)</a:t>
                </a:r>
              </a:p>
            </c:rich>
          </c:tx>
          <c:layout/>
          <c:overlay val="0"/>
        </c:title>
        <c:numFmt formatCode="General" sourceLinked="1"/>
        <c:majorTickMark val="out"/>
        <c:minorTickMark val="none"/>
        <c:tickLblPos val="nextTo"/>
        <c:crossAx val="152049536"/>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aseline="0" dirty="0"/>
              <a:t>AOI visit duration (s) </a:t>
            </a:r>
            <a:r>
              <a:rPr lang="en-US" sz="1800" baseline="0" dirty="0" err="1"/>
              <a:t>vs</a:t>
            </a:r>
            <a:r>
              <a:rPr lang="en-US" sz="1800" baseline="0" dirty="0"/>
              <a:t> sound</a:t>
            </a:r>
          </a:p>
        </c:rich>
      </c:tx>
      <c:layout/>
      <c:overlay val="0"/>
    </c:title>
    <c:autoTitleDeleted val="0"/>
    <c:plotArea>
      <c:layout/>
      <c:barChart>
        <c:barDir val="col"/>
        <c:grouping val="clustered"/>
        <c:varyColors val="0"/>
        <c:ser>
          <c:idx val="0"/>
          <c:order val="0"/>
          <c:tx>
            <c:strRef>
              <c:f>Sheet2!$C$33</c:f>
              <c:strCache>
                <c:ptCount val="1"/>
                <c:pt idx="0">
                  <c:v>AOI visit duration (s) vs sound</c:v>
                </c:pt>
              </c:strCache>
            </c:strRef>
          </c:tx>
          <c:invertIfNegative val="0"/>
          <c:errBars>
            <c:errBarType val="both"/>
            <c:errValType val="cust"/>
            <c:noEndCap val="0"/>
            <c:plus>
              <c:numRef>
                <c:f>Sheet2!$D$34:$D$36</c:f>
                <c:numCache>
                  <c:formatCode>General</c:formatCode>
                  <c:ptCount val="3"/>
                  <c:pt idx="0">
                    <c:v>0.71000000000000052</c:v>
                  </c:pt>
                  <c:pt idx="1">
                    <c:v>0.29000000000000026</c:v>
                  </c:pt>
                  <c:pt idx="2">
                    <c:v>1.57</c:v>
                  </c:pt>
                </c:numCache>
              </c:numRef>
            </c:plus>
            <c:minus>
              <c:numRef>
                <c:f>Sheet2!$D$34:$D$36</c:f>
                <c:numCache>
                  <c:formatCode>General</c:formatCode>
                  <c:ptCount val="3"/>
                  <c:pt idx="0">
                    <c:v>0.71000000000000052</c:v>
                  </c:pt>
                  <c:pt idx="1">
                    <c:v>0.29000000000000026</c:v>
                  </c:pt>
                  <c:pt idx="2">
                    <c:v>1.57</c:v>
                  </c:pt>
                </c:numCache>
              </c:numRef>
            </c:minus>
          </c:errBars>
          <c:cat>
            <c:strRef>
              <c:f>Sheet2!$B$34:$B$36</c:f>
              <c:strCache>
                <c:ptCount val="3"/>
                <c:pt idx="0">
                  <c:v>No sound</c:v>
                </c:pt>
                <c:pt idx="1">
                  <c:v>Incongruent sound</c:v>
                </c:pt>
                <c:pt idx="2">
                  <c:v>Congruent sound</c:v>
                </c:pt>
              </c:strCache>
            </c:strRef>
          </c:cat>
          <c:val>
            <c:numRef>
              <c:f>Sheet2!$C$34:$C$36</c:f>
              <c:numCache>
                <c:formatCode>General</c:formatCode>
                <c:ptCount val="3"/>
                <c:pt idx="0">
                  <c:v>2.06</c:v>
                </c:pt>
                <c:pt idx="1">
                  <c:v>2.77</c:v>
                </c:pt>
                <c:pt idx="2">
                  <c:v>3.02</c:v>
                </c:pt>
              </c:numCache>
            </c:numRef>
          </c:val>
        </c:ser>
        <c:dLbls>
          <c:showLegendKey val="0"/>
          <c:showVal val="0"/>
          <c:showCatName val="0"/>
          <c:showSerName val="0"/>
          <c:showPercent val="0"/>
          <c:showBubbleSize val="0"/>
        </c:dLbls>
        <c:gapWidth val="150"/>
        <c:axId val="165543936"/>
        <c:axId val="175763456"/>
      </c:barChart>
      <c:catAx>
        <c:axId val="165543936"/>
        <c:scaling>
          <c:orientation val="minMax"/>
        </c:scaling>
        <c:delete val="0"/>
        <c:axPos val="b"/>
        <c:majorTickMark val="out"/>
        <c:minorTickMark val="none"/>
        <c:tickLblPos val="nextTo"/>
        <c:txPr>
          <a:bodyPr/>
          <a:lstStyle/>
          <a:p>
            <a:pPr>
              <a:defRPr sz="900">
                <a:latin typeface="Times New Roman" pitchFamily="18" charset="0"/>
                <a:cs typeface="Times New Roman" pitchFamily="18" charset="0"/>
              </a:defRPr>
            </a:pPr>
            <a:endParaRPr lang="en-US"/>
          </a:p>
        </c:txPr>
        <c:crossAx val="175763456"/>
        <c:crosses val="autoZero"/>
        <c:auto val="1"/>
        <c:lblAlgn val="ctr"/>
        <c:lblOffset val="100"/>
        <c:noMultiLvlLbl val="0"/>
      </c:catAx>
      <c:valAx>
        <c:axId val="175763456"/>
        <c:scaling>
          <c:orientation val="minMax"/>
        </c:scaling>
        <c:delete val="0"/>
        <c:axPos val="l"/>
        <c:majorGridlines/>
        <c:title>
          <c:tx>
            <c:rich>
              <a:bodyPr rot="-5400000" vert="horz"/>
              <a:lstStyle/>
              <a:p>
                <a:pPr>
                  <a:defRPr/>
                </a:pPr>
                <a:r>
                  <a:rPr lang="en-US" sz="1800" dirty="0"/>
                  <a:t>Visit </a:t>
                </a:r>
                <a:r>
                  <a:rPr lang="en-US" sz="1800" b="1" dirty="0"/>
                  <a:t>duration</a:t>
                </a:r>
                <a:r>
                  <a:rPr lang="en-US" sz="1800" dirty="0"/>
                  <a:t> (s)</a:t>
                </a:r>
              </a:p>
            </c:rich>
          </c:tx>
          <c:layout/>
          <c:overlay val="0"/>
        </c:title>
        <c:numFmt formatCode="General" sourceLinked="1"/>
        <c:majorTickMark val="out"/>
        <c:minorTickMark val="none"/>
        <c:tickLblPos val="nextTo"/>
        <c:crossAx val="16554393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Percentage</a:t>
            </a:r>
            <a:r>
              <a:rPr lang="en-US" sz="1800" baseline="0" dirty="0"/>
              <a:t> of target selection vs. sound</a:t>
            </a:r>
            <a:r>
              <a:rPr lang="en-US" sz="1800" dirty="0"/>
              <a:t> </a:t>
            </a:r>
          </a:p>
        </c:rich>
      </c:tx>
      <c:layout/>
      <c:overlay val="0"/>
    </c:title>
    <c:autoTitleDeleted val="0"/>
    <c:plotArea>
      <c:layout/>
      <c:barChart>
        <c:barDir val="col"/>
        <c:grouping val="clustered"/>
        <c:varyColors val="0"/>
        <c:ser>
          <c:idx val="0"/>
          <c:order val="0"/>
          <c:tx>
            <c:strRef>
              <c:f>Sheet2!$C$4</c:f>
              <c:strCache>
                <c:ptCount val="1"/>
                <c:pt idx="0">
                  <c:v>Yes </c:v>
                </c:pt>
              </c:strCache>
            </c:strRef>
          </c:tx>
          <c:invertIfNegative val="0"/>
          <c:cat>
            <c:strRef>
              <c:f>Sheet2!$B$5:$B$7</c:f>
              <c:strCache>
                <c:ptCount val="3"/>
                <c:pt idx="0">
                  <c:v>No sound</c:v>
                </c:pt>
                <c:pt idx="1">
                  <c:v>Incongruent sound</c:v>
                </c:pt>
                <c:pt idx="2">
                  <c:v>Congruent sound</c:v>
                </c:pt>
              </c:strCache>
            </c:strRef>
          </c:cat>
          <c:val>
            <c:numRef>
              <c:f>Sheet2!$C$5:$C$7</c:f>
              <c:numCache>
                <c:formatCode>General</c:formatCode>
                <c:ptCount val="3"/>
                <c:pt idx="0">
                  <c:v>0.3</c:v>
                </c:pt>
                <c:pt idx="1">
                  <c:v>0.36363636363636365</c:v>
                </c:pt>
                <c:pt idx="2">
                  <c:v>0.7</c:v>
                </c:pt>
              </c:numCache>
            </c:numRef>
          </c:val>
        </c:ser>
        <c:dLbls>
          <c:showLegendKey val="0"/>
          <c:showVal val="0"/>
          <c:showCatName val="0"/>
          <c:showSerName val="0"/>
          <c:showPercent val="0"/>
          <c:showBubbleSize val="0"/>
        </c:dLbls>
        <c:gapWidth val="150"/>
        <c:axId val="93633536"/>
        <c:axId val="94043520"/>
      </c:barChart>
      <c:catAx>
        <c:axId val="93633536"/>
        <c:scaling>
          <c:orientation val="minMax"/>
        </c:scaling>
        <c:delete val="0"/>
        <c:axPos val="b"/>
        <c:majorTickMark val="out"/>
        <c:minorTickMark val="none"/>
        <c:tickLblPos val="nextTo"/>
        <c:txPr>
          <a:bodyPr/>
          <a:lstStyle/>
          <a:p>
            <a:pPr>
              <a:defRPr sz="900">
                <a:latin typeface="Times New Roman" pitchFamily="18" charset="0"/>
                <a:cs typeface="Times New Roman" pitchFamily="18" charset="0"/>
              </a:defRPr>
            </a:pPr>
            <a:endParaRPr lang="en-US"/>
          </a:p>
        </c:txPr>
        <c:crossAx val="94043520"/>
        <c:crosses val="autoZero"/>
        <c:auto val="1"/>
        <c:lblAlgn val="ctr"/>
        <c:lblOffset val="100"/>
        <c:noMultiLvlLbl val="0"/>
      </c:catAx>
      <c:valAx>
        <c:axId val="94043520"/>
        <c:scaling>
          <c:orientation val="minMax"/>
        </c:scaling>
        <c:delete val="0"/>
        <c:axPos val="l"/>
        <c:majorGridlines/>
        <c:title>
          <c:tx>
            <c:rich>
              <a:bodyPr rot="-5400000" vert="horz"/>
              <a:lstStyle/>
              <a:p>
                <a:pPr>
                  <a:defRPr sz="1800"/>
                </a:pPr>
                <a:r>
                  <a:rPr lang="en-US" sz="1800"/>
                  <a:t>Percentage of target selection</a:t>
                </a:r>
              </a:p>
            </c:rich>
          </c:tx>
          <c:layout/>
          <c:overlay val="0"/>
        </c:title>
        <c:numFmt formatCode="General" sourceLinked="1"/>
        <c:majorTickMark val="out"/>
        <c:minorTickMark val="none"/>
        <c:tickLblPos val="nextTo"/>
        <c:crossAx val="93633536"/>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Percentage</a:t>
            </a:r>
            <a:r>
              <a:rPr lang="en-US" sz="1800" baseline="0"/>
              <a:t> of target selection vs. sound</a:t>
            </a:r>
            <a:r>
              <a:rPr lang="en-US" sz="1800"/>
              <a:t> </a:t>
            </a:r>
          </a:p>
        </c:rich>
      </c:tx>
      <c:layout/>
      <c:overlay val="0"/>
    </c:title>
    <c:autoTitleDeleted val="0"/>
    <c:plotArea>
      <c:layout/>
      <c:barChart>
        <c:barDir val="col"/>
        <c:grouping val="clustered"/>
        <c:varyColors val="0"/>
        <c:ser>
          <c:idx val="0"/>
          <c:order val="0"/>
          <c:tx>
            <c:strRef>
              <c:f>Sheet2!$C$4</c:f>
              <c:strCache>
                <c:ptCount val="1"/>
                <c:pt idx="0">
                  <c:v>Yes </c:v>
                </c:pt>
              </c:strCache>
            </c:strRef>
          </c:tx>
          <c:invertIfNegative val="0"/>
          <c:cat>
            <c:strRef>
              <c:f>Sheet2!$B$5:$B$7</c:f>
              <c:strCache>
                <c:ptCount val="3"/>
                <c:pt idx="0">
                  <c:v>No sound</c:v>
                </c:pt>
                <c:pt idx="1">
                  <c:v>Incongruent sound</c:v>
                </c:pt>
                <c:pt idx="2">
                  <c:v>Congruent sound</c:v>
                </c:pt>
              </c:strCache>
            </c:strRef>
          </c:cat>
          <c:val>
            <c:numRef>
              <c:f>Sheet2!$C$5:$C$7</c:f>
              <c:numCache>
                <c:formatCode>General</c:formatCode>
                <c:ptCount val="3"/>
                <c:pt idx="0">
                  <c:v>0.30000000000000004</c:v>
                </c:pt>
                <c:pt idx="1">
                  <c:v>0.36363636363636404</c:v>
                </c:pt>
                <c:pt idx="2">
                  <c:v>0.70000000000000007</c:v>
                </c:pt>
              </c:numCache>
            </c:numRef>
          </c:val>
        </c:ser>
        <c:dLbls>
          <c:showLegendKey val="0"/>
          <c:showVal val="0"/>
          <c:showCatName val="0"/>
          <c:showSerName val="0"/>
          <c:showPercent val="0"/>
          <c:showBubbleSize val="0"/>
        </c:dLbls>
        <c:gapWidth val="150"/>
        <c:axId val="94783744"/>
        <c:axId val="94819072"/>
      </c:barChart>
      <c:catAx>
        <c:axId val="94783744"/>
        <c:scaling>
          <c:orientation val="minMax"/>
        </c:scaling>
        <c:delete val="0"/>
        <c:axPos val="b"/>
        <c:majorTickMark val="out"/>
        <c:minorTickMark val="none"/>
        <c:tickLblPos val="nextTo"/>
        <c:txPr>
          <a:bodyPr/>
          <a:lstStyle/>
          <a:p>
            <a:pPr>
              <a:defRPr sz="1400">
                <a:latin typeface="Times New Roman" pitchFamily="18" charset="0"/>
                <a:cs typeface="Times New Roman" pitchFamily="18" charset="0"/>
              </a:defRPr>
            </a:pPr>
            <a:endParaRPr lang="en-US"/>
          </a:p>
        </c:txPr>
        <c:crossAx val="94819072"/>
        <c:crosses val="autoZero"/>
        <c:auto val="1"/>
        <c:lblAlgn val="ctr"/>
        <c:lblOffset val="100"/>
        <c:noMultiLvlLbl val="0"/>
      </c:catAx>
      <c:valAx>
        <c:axId val="94819072"/>
        <c:scaling>
          <c:orientation val="minMax"/>
        </c:scaling>
        <c:delete val="0"/>
        <c:axPos val="l"/>
        <c:majorGridlines/>
        <c:title>
          <c:tx>
            <c:rich>
              <a:bodyPr rot="-5400000" vert="horz"/>
              <a:lstStyle/>
              <a:p>
                <a:pPr>
                  <a:defRPr sz="1800"/>
                </a:pPr>
                <a:r>
                  <a:rPr lang="en-US" sz="1800"/>
                  <a:t>Percentage of target selection</a:t>
                </a:r>
              </a:p>
            </c:rich>
          </c:tx>
          <c:layout>
            <c:manualLayout>
              <c:xMode val="edge"/>
              <c:yMode val="edge"/>
              <c:x val="3.1446540880503107E-3"/>
              <c:y val="0.20545903711541605"/>
            </c:manualLayout>
          </c:layout>
          <c:overlay val="0"/>
        </c:title>
        <c:numFmt formatCode="General" sourceLinked="1"/>
        <c:majorTickMark val="out"/>
        <c:minorTickMark val="none"/>
        <c:tickLblPos val="nextTo"/>
        <c:txPr>
          <a:bodyPr/>
          <a:lstStyle/>
          <a:p>
            <a:pPr>
              <a:defRPr sz="1400"/>
            </a:pPr>
            <a:endParaRPr lang="en-US"/>
          </a:p>
        </c:txPr>
        <c:crossAx val="94783744"/>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863B7EB-2BD9-48E9-940D-EFDE81AB9CDA}" type="datetimeFigureOut">
              <a:rPr lang="en-US"/>
              <a:pPr>
                <a:defRPr/>
              </a:pPr>
              <a:t>12/13/2012</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F24B53-728C-4A1E-9167-E705E19846A3}" type="slidenum">
              <a:rPr lang="en-US"/>
              <a:pPr>
                <a:defRPr/>
              </a:pPr>
              <a:t>‹#›</a:t>
            </a:fld>
            <a:endParaRPr lang="en-US"/>
          </a:p>
        </p:txBody>
      </p:sp>
    </p:spTree>
    <p:extLst>
      <p:ext uri="{BB962C8B-B14F-4D97-AF65-F5344CB8AC3E}">
        <p14:creationId xmlns:p14="http://schemas.microsoft.com/office/powerpoint/2010/main" val="114676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a:bodyPr>
          <a:lstStyle/>
          <a:p>
            <a:pPr eaLnBrk="1" fontAlgn="auto" hangingPunct="1">
              <a:spcBef>
                <a:spcPts val="0"/>
              </a:spcBef>
              <a:spcAft>
                <a:spcPts val="0"/>
              </a:spcAft>
              <a:defRPr/>
            </a:pPr>
            <a:r>
              <a:rPr lang="en-US" b="1" dirty="0" smtClean="0">
                <a:latin typeface="+mn-lt"/>
              </a:rPr>
              <a:t>Editorial Guidelines on Bullets:</a:t>
            </a:r>
          </a:p>
          <a:p>
            <a:pPr eaLnBrk="1" fontAlgn="auto" hangingPunct="1">
              <a:spcBef>
                <a:spcPts val="0"/>
              </a:spcBef>
              <a:spcAft>
                <a:spcPts val="0"/>
              </a:spcAft>
              <a:defRPr/>
            </a:pPr>
            <a:endParaRPr lang="en-US" dirty="0" smtClean="0">
              <a:latin typeface="+mn-lt"/>
            </a:endParaRPr>
          </a:p>
          <a:p>
            <a:pPr eaLnBrk="1" fontAlgn="auto" hangingPunct="1">
              <a:spcBef>
                <a:spcPts val="0"/>
              </a:spcBef>
              <a:spcAft>
                <a:spcPts val="0"/>
              </a:spcAft>
              <a:defRPr/>
            </a:pPr>
            <a:r>
              <a:rPr lang="en-US" dirty="0" smtClean="0">
                <a:latin typeface="+mn-lt"/>
              </a:rPr>
              <a:t>1. 	Vertical lists are best introduced by a grammatically complete sentence followed by a colon. No periods </a:t>
            </a:r>
          </a:p>
          <a:p>
            <a:pPr eaLnBrk="1" fontAlgn="auto" hangingPunct="1">
              <a:spcBef>
                <a:spcPts val="0"/>
              </a:spcBef>
              <a:spcAft>
                <a:spcPts val="0"/>
              </a:spcAft>
              <a:defRPr/>
            </a:pPr>
            <a:r>
              <a:rPr lang="en-US" dirty="0" smtClean="0">
                <a:latin typeface="+mn-lt"/>
              </a:rPr>
              <a:t>      	are required at the end of entries unless at least one entry is a complete sentence, in which case a period </a:t>
            </a:r>
          </a:p>
          <a:p>
            <a:pPr eaLnBrk="1" fontAlgn="auto" hangingPunct="1">
              <a:spcBef>
                <a:spcPts val="0"/>
              </a:spcBef>
              <a:spcAft>
                <a:spcPts val="0"/>
              </a:spcAft>
              <a:defRPr/>
            </a:pPr>
            <a:r>
              <a:rPr lang="en-US" dirty="0" smtClean="0">
                <a:latin typeface="+mn-lt"/>
              </a:rPr>
              <a:t>	is necessary at the end of each entry. </a:t>
            </a:r>
          </a:p>
          <a:p>
            <a:pPr eaLnBrk="1" fontAlgn="auto" hangingPunct="1">
              <a:spcBef>
                <a:spcPts val="0"/>
              </a:spcBef>
              <a:spcAft>
                <a:spcPts val="0"/>
              </a:spcAft>
              <a:defRPr/>
            </a:pPr>
            <a:r>
              <a:rPr lang="en-US" dirty="0" smtClean="0">
                <a:latin typeface="+mn-lt"/>
              </a:rPr>
              <a:t>	Example: A university can be judged by three measures:</a:t>
            </a:r>
          </a:p>
          <a:p>
            <a:pPr eaLnBrk="1" fontAlgn="auto" hangingPunct="1">
              <a:spcBef>
                <a:spcPts val="0"/>
              </a:spcBef>
              <a:spcAft>
                <a:spcPts val="0"/>
              </a:spcAft>
              <a:defRPr/>
            </a:pPr>
            <a:r>
              <a:rPr lang="en-US" dirty="0" smtClean="0">
                <a:latin typeface="+mn-lt"/>
              </a:rPr>
              <a:t>	· The quality of its students</a:t>
            </a:r>
          </a:p>
          <a:p>
            <a:pPr eaLnBrk="1" fontAlgn="auto" hangingPunct="1">
              <a:spcBef>
                <a:spcPts val="0"/>
              </a:spcBef>
              <a:spcAft>
                <a:spcPts val="0"/>
              </a:spcAft>
              <a:defRPr/>
            </a:pPr>
            <a:r>
              <a:rPr lang="en-US" dirty="0" smtClean="0">
                <a:latin typeface="+mn-lt"/>
              </a:rPr>
              <a:t>	· The quality of it faculty</a:t>
            </a:r>
          </a:p>
          <a:p>
            <a:pPr eaLnBrk="1" fontAlgn="auto" hangingPunct="1">
              <a:spcBef>
                <a:spcPts val="0"/>
              </a:spcBef>
              <a:spcAft>
                <a:spcPts val="0"/>
              </a:spcAft>
              <a:defRPr/>
            </a:pPr>
            <a:r>
              <a:rPr lang="en-US" dirty="0" smtClean="0">
                <a:latin typeface="+mn-lt"/>
              </a:rPr>
              <a:t>	· The quality of its infrastructure</a:t>
            </a:r>
          </a:p>
          <a:p>
            <a:pPr eaLnBrk="1" fontAlgn="auto" hangingPunct="1">
              <a:spcBef>
                <a:spcPts val="0"/>
              </a:spcBef>
              <a:spcAft>
                <a:spcPts val="0"/>
              </a:spcAft>
              <a:defRPr/>
            </a:pPr>
            <a:r>
              <a:rPr lang="en-US" dirty="0" smtClean="0">
                <a:latin typeface="+mn-lt"/>
              </a:rPr>
              <a:t> </a:t>
            </a:r>
          </a:p>
          <a:p>
            <a:pPr eaLnBrk="1" fontAlgn="auto" hangingPunct="1">
              <a:spcBef>
                <a:spcPts val="0"/>
              </a:spcBef>
              <a:spcAft>
                <a:spcPts val="0"/>
              </a:spcAft>
              <a:defRPr/>
            </a:pPr>
            <a:r>
              <a:rPr lang="en-US" dirty="0" smtClean="0">
                <a:latin typeface="+mn-lt"/>
              </a:rPr>
              <a:t>2.	If a list completes the sentence that introduces it, items begin with lowercase letters, commas or semicolons </a:t>
            </a:r>
          </a:p>
          <a:p>
            <a:pPr eaLnBrk="1" fontAlgn="auto" hangingPunct="1">
              <a:spcBef>
                <a:spcPts val="0"/>
              </a:spcBef>
              <a:spcAft>
                <a:spcPts val="0"/>
              </a:spcAft>
              <a:defRPr/>
            </a:pPr>
            <a:r>
              <a:rPr lang="en-US" dirty="0" smtClean="0">
                <a:latin typeface="+mn-lt"/>
              </a:rPr>
              <a:t>	(if individual items contain commas) are used to separate each item, and the last item ends with a period. </a:t>
            </a:r>
          </a:p>
          <a:p>
            <a:pPr eaLnBrk="1" fontAlgn="auto" hangingPunct="1">
              <a:spcBef>
                <a:spcPts val="0"/>
              </a:spcBef>
              <a:spcAft>
                <a:spcPts val="0"/>
              </a:spcAft>
              <a:defRPr/>
            </a:pPr>
            <a:r>
              <a:rPr lang="en-US" dirty="0" smtClean="0">
                <a:latin typeface="+mn-lt"/>
              </a:rPr>
              <a:t>	Note that the introductory clause does not end with a colon. </a:t>
            </a:r>
          </a:p>
          <a:p>
            <a:pPr eaLnBrk="1" fontAlgn="auto" hangingPunct="1">
              <a:spcBef>
                <a:spcPts val="0"/>
              </a:spcBef>
              <a:spcAft>
                <a:spcPts val="0"/>
              </a:spcAft>
              <a:defRPr/>
            </a:pPr>
            <a:r>
              <a:rPr lang="en-US" dirty="0" smtClean="0">
                <a:latin typeface="+mn-lt"/>
              </a:rPr>
              <a:t>	Example: A university can be judged by</a:t>
            </a:r>
          </a:p>
          <a:p>
            <a:pPr eaLnBrk="1" fontAlgn="auto" hangingPunct="1">
              <a:spcBef>
                <a:spcPts val="0"/>
              </a:spcBef>
              <a:spcAft>
                <a:spcPts val="0"/>
              </a:spcAft>
              <a:defRPr/>
            </a:pPr>
            <a:r>
              <a:rPr lang="en-US" dirty="0" smtClean="0">
                <a:latin typeface="+mn-lt"/>
              </a:rPr>
              <a:t>	· the quality of its students,</a:t>
            </a:r>
          </a:p>
          <a:p>
            <a:pPr eaLnBrk="1" fontAlgn="auto" hangingPunct="1">
              <a:spcBef>
                <a:spcPts val="0"/>
              </a:spcBef>
              <a:spcAft>
                <a:spcPts val="0"/>
              </a:spcAft>
              <a:defRPr/>
            </a:pPr>
            <a:r>
              <a:rPr lang="en-US" dirty="0" smtClean="0">
                <a:latin typeface="+mn-lt"/>
              </a:rPr>
              <a:t>	· the quality of its faculty,</a:t>
            </a:r>
          </a:p>
          <a:p>
            <a:pPr eaLnBrk="1" fontAlgn="auto" hangingPunct="1">
              <a:spcBef>
                <a:spcPts val="0"/>
              </a:spcBef>
              <a:spcAft>
                <a:spcPts val="0"/>
              </a:spcAft>
              <a:defRPr/>
            </a:pPr>
            <a:r>
              <a:rPr lang="en-US" dirty="0" smtClean="0">
                <a:latin typeface="+mn-lt"/>
              </a:rPr>
              <a:t>	· the quality of its infrastructure.</a:t>
            </a:r>
          </a:p>
          <a:p>
            <a:pPr eaLnBrk="1" fontAlgn="auto" hangingPunct="1">
              <a:spcBef>
                <a:spcPts val="0"/>
              </a:spcBef>
              <a:spcAft>
                <a:spcPts val="0"/>
              </a:spcAft>
              <a:defRPr/>
            </a:pPr>
            <a:r>
              <a:rPr lang="en-US" dirty="0" smtClean="0">
                <a:latin typeface="+mn-lt"/>
              </a:rPr>
              <a:t> </a:t>
            </a:r>
          </a:p>
          <a:p>
            <a:pPr eaLnBrk="1" fontAlgn="auto" hangingPunct="1">
              <a:spcBef>
                <a:spcPts val="0"/>
              </a:spcBef>
              <a:spcAft>
                <a:spcPts val="0"/>
              </a:spcAft>
              <a:defRPr/>
            </a:pPr>
            <a:r>
              <a:rPr lang="en-US" dirty="0" smtClean="0">
                <a:latin typeface="+mn-lt"/>
              </a:rPr>
              <a:t>3.	Avoid mixing sentence and </a:t>
            </a:r>
            <a:r>
              <a:rPr lang="en-US" dirty="0" err="1" smtClean="0">
                <a:latin typeface="+mn-lt"/>
              </a:rPr>
              <a:t>nonsentence</a:t>
            </a:r>
            <a:r>
              <a:rPr lang="en-US" dirty="0" smtClean="0">
                <a:latin typeface="+mn-lt"/>
              </a:rPr>
              <a:t> items in a bulleted list. </a:t>
            </a:r>
          </a:p>
          <a:p>
            <a:pPr eaLnBrk="1" fontAlgn="auto" hangingPunct="1">
              <a:spcBef>
                <a:spcPts val="0"/>
              </a:spcBef>
              <a:spcAft>
                <a:spcPts val="0"/>
              </a:spcAft>
              <a:defRPr/>
            </a:pPr>
            <a:endParaRPr lang="en-US" dirty="0" smtClean="0">
              <a:latin typeface="+mn-lt"/>
            </a:endParaRPr>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8233F1-2028-471A-A01B-DCA4C237DD6E}" type="slidenum">
              <a:rPr lang="en-US" sz="1200">
                <a:latin typeface="+mn-lt"/>
              </a:rPr>
              <a:pPr algn="r">
                <a:defRPr/>
              </a:pPr>
              <a:t>2</a:t>
            </a:fld>
            <a:endParaRPr lang="en-US"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a:bodyPr>
          <a:lstStyle/>
          <a:p>
            <a:pPr eaLnBrk="1" fontAlgn="auto" hangingPunct="1">
              <a:spcBef>
                <a:spcPts val="0"/>
              </a:spcBef>
              <a:spcAft>
                <a:spcPts val="0"/>
              </a:spcAft>
              <a:defRPr/>
            </a:pPr>
            <a:r>
              <a:rPr lang="en-US" sz="1200" b="1" kern="1200" dirty="0" smtClean="0">
                <a:solidFill>
                  <a:schemeClr val="tx1"/>
                </a:solidFill>
                <a:latin typeface="Calibri" pitchFamily="34" charset="0"/>
                <a:ea typeface="+mn-ea"/>
                <a:cs typeface="+mn-cs"/>
              </a:rPr>
              <a:t>Editorial Guidelines on Bullets:</a:t>
            </a:r>
          </a:p>
          <a:p>
            <a:pPr eaLnBrk="1" fontAlgn="auto" hangingPunct="1">
              <a:spcBef>
                <a:spcPts val="0"/>
              </a:spcBef>
              <a:spcAft>
                <a:spcPts val="0"/>
              </a:spcAft>
              <a:defRPr/>
            </a:pPr>
            <a:endParaRPr lang="en-US" sz="1200" kern="1200" dirty="0" smtClean="0">
              <a:solidFill>
                <a:schemeClr val="tx1"/>
              </a:solidFill>
              <a:latin typeface="Calibri" pitchFamily="34" charset="0"/>
              <a:ea typeface="+mn-ea"/>
              <a:cs typeface="+mn-cs"/>
            </a:endParaRP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1. 	Vertical lists are best introduced by a grammatically complete sentence followed by a colon. No periods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are required at the end of entries unless at least one entry is a complete sentence, in which case a period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is necessary at the end of each entry.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Example: A university can be judged by three measures:</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 The quality of its students</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 The quality of it faculty</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 The quality of its infrastructure</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2.	If a list completes the sentence that introduces it, items begin with lowercase letters, commas or semicolons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(if individual items contain commas) are used to separate each item, and the last item ends with a period.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Note that the introductory clause does not end with a colon.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Example: A university can be judged by</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 the quality of its students,</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 the quality of its faculty,</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 the quality of its infrastructure.</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 </a:t>
            </a:r>
          </a:p>
          <a:p>
            <a:pPr eaLnBrk="1" fontAlgn="auto" hangingPunct="1">
              <a:spcBef>
                <a:spcPts val="0"/>
              </a:spcBef>
              <a:spcAft>
                <a:spcPts val="0"/>
              </a:spcAft>
              <a:defRPr/>
            </a:pPr>
            <a:r>
              <a:rPr lang="en-US" sz="1200" kern="1200" dirty="0" smtClean="0">
                <a:solidFill>
                  <a:schemeClr val="tx1"/>
                </a:solidFill>
                <a:latin typeface="Calibri" pitchFamily="34" charset="0"/>
                <a:ea typeface="+mn-ea"/>
                <a:cs typeface="+mn-cs"/>
              </a:rPr>
              <a:t>3.	Avoid mixing sentence and </a:t>
            </a:r>
            <a:r>
              <a:rPr lang="en-US" sz="1200" kern="1200" dirty="0" err="1" smtClean="0">
                <a:solidFill>
                  <a:schemeClr val="tx1"/>
                </a:solidFill>
                <a:latin typeface="Calibri" pitchFamily="34" charset="0"/>
                <a:ea typeface="+mn-ea"/>
                <a:cs typeface="+mn-cs"/>
              </a:rPr>
              <a:t>nonsentence</a:t>
            </a:r>
            <a:r>
              <a:rPr lang="en-US" sz="1200" kern="1200" dirty="0" smtClean="0">
                <a:solidFill>
                  <a:schemeClr val="tx1"/>
                </a:solidFill>
                <a:latin typeface="Calibri" pitchFamily="34" charset="0"/>
                <a:ea typeface="+mn-ea"/>
                <a:cs typeface="+mn-cs"/>
              </a:rPr>
              <a:t> items in a bulleted list. </a:t>
            </a:r>
            <a:endParaRPr lang="en-US" sz="1200" kern="1200" smtClean="0">
              <a:solidFill>
                <a:schemeClr val="tx1"/>
              </a:solidFill>
              <a:latin typeface="Calibri" pitchFamily="34" charset="0"/>
              <a:ea typeface="+mn-ea"/>
              <a:cs typeface="+mn-cs"/>
            </a:endParaRPr>
          </a:p>
          <a:p>
            <a:pPr eaLnBrk="1" fontAlgn="auto" hangingPunct="1">
              <a:spcBef>
                <a:spcPts val="0"/>
              </a:spcBef>
              <a:spcAft>
                <a:spcPts val="0"/>
              </a:spcAft>
              <a:defRPr/>
            </a:pPr>
            <a:endParaRPr lang="en-US" sz="1200" kern="1200" dirty="0" smtClean="0">
              <a:solidFill>
                <a:schemeClr val="tx1"/>
              </a:solidFill>
              <a:latin typeface="Calibri" pitchFamily="34" charset="0"/>
              <a:ea typeface="+mn-ea"/>
              <a:cs typeface="+mn-cs"/>
            </a:endParaRPr>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8233F1-2028-471A-A01B-DCA4C237DD6E}" type="slidenum">
              <a:rPr lang="en-US" sz="1200">
                <a:latin typeface="+mn-lt"/>
              </a:rPr>
              <a:pPr algn="r">
                <a:defRPr/>
              </a:pPr>
              <a:t>3</a:t>
            </a:fld>
            <a:endParaRPr lang="en-US" sz="12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 Apparatuses ===</a:t>
            </a:r>
          </a:p>
          <a:p>
            <a:endParaRPr lang="en-US" i="0" dirty="0" smtClean="0"/>
          </a:p>
          <a:p>
            <a:r>
              <a:rPr lang="en-US" i="0" dirty="0" err="1" smtClean="0"/>
              <a:t>Tobii</a:t>
            </a:r>
            <a:r>
              <a:rPr lang="en-US" i="0" dirty="0" smtClean="0"/>
              <a:t> Glasses - Lightweight, head-mounted recording device.  Records your pupil movements &amp; your FOV</a:t>
            </a:r>
          </a:p>
          <a:p>
            <a:r>
              <a:rPr lang="en-US" i="0" dirty="0" smtClean="0"/>
              <a:t>Recording Assistant - Video</a:t>
            </a:r>
            <a:r>
              <a:rPr lang="en-US" i="0" baseline="0" dirty="0" smtClean="0"/>
              <a:t> &amp; audio syncing; and HD storage</a:t>
            </a:r>
            <a:endParaRPr lang="en-US" i="0" dirty="0" smtClean="0"/>
          </a:p>
          <a:p>
            <a:r>
              <a:rPr lang="en-US" i="0" dirty="0" smtClean="0"/>
              <a:t>Infrared (IR) Markers - Make post-processing easier.  Much like movie clapper… IR markers help</a:t>
            </a:r>
            <a:r>
              <a:rPr lang="en-US" i="0" baseline="0" dirty="0" smtClean="0"/>
              <a:t> to</a:t>
            </a:r>
            <a:r>
              <a:rPr lang="en-US" i="0" dirty="0" smtClean="0"/>
              <a:t> synchronize FOV with AOI</a:t>
            </a:r>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err="1" smtClean="0"/>
              <a:t>Tobii</a:t>
            </a:r>
            <a:r>
              <a:rPr lang="en-US" i="0" dirty="0" smtClean="0"/>
              <a:t> Studio Software - Magic translation tool.  Raw video into metrics</a:t>
            </a:r>
            <a:r>
              <a:rPr lang="en-US" i="0" baseline="0" dirty="0" smtClean="0"/>
              <a:t> (# of fixations).  Get into how later.</a:t>
            </a:r>
            <a:endParaRPr lang="en-US" i="0" dirty="0" smtClean="0"/>
          </a:p>
          <a:p>
            <a:r>
              <a:rPr lang="en-US" i="0" dirty="0" err="1" smtClean="0"/>
              <a:t>CUshop</a:t>
            </a:r>
            <a:r>
              <a:rPr lang="en-US" i="0" dirty="0" smtClean="0"/>
              <a:t> - Controlled environment in order to take guesswork out of </a:t>
            </a:r>
            <a:r>
              <a:rPr lang="en-US" i="0" smtClean="0"/>
              <a:t>packaging science.</a:t>
            </a:r>
            <a:endParaRPr lang="en-US" i="0" dirty="0" smtClean="0"/>
          </a:p>
          <a:p>
            <a:r>
              <a:rPr lang="en-US" i="0" dirty="0" smtClean="0"/>
              <a:t>Audio playback - Pair of speakers behind the subject.  Not to side; might attract attention to/away.</a:t>
            </a:r>
          </a:p>
          <a:p>
            <a:endParaRPr lang="en-US" i="0" dirty="0"/>
          </a:p>
        </p:txBody>
      </p:sp>
      <p:sp>
        <p:nvSpPr>
          <p:cNvPr id="4" name="Slide Number Placeholder 3"/>
          <p:cNvSpPr>
            <a:spLocks noGrp="1"/>
          </p:cNvSpPr>
          <p:nvPr>
            <p:ph type="sldNum" sz="quarter" idx="10"/>
          </p:nvPr>
        </p:nvSpPr>
        <p:spPr/>
        <p:txBody>
          <a:bodyPr/>
          <a:lstStyle/>
          <a:p>
            <a:fld id="{F7D7ADDC-0734-4F37-B688-CF0BCBAED494}" type="slidenum">
              <a:rPr lang="en-US" smtClean="0"/>
              <a:t>11</a:t>
            </a:fld>
            <a:endParaRPr lang="en-US"/>
          </a:p>
        </p:txBody>
      </p:sp>
    </p:spTree>
    <p:extLst>
      <p:ext uri="{BB962C8B-B14F-4D97-AF65-F5344CB8AC3E}">
        <p14:creationId xmlns:p14="http://schemas.microsoft.com/office/powerpoint/2010/main" val="329782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outline is</a:t>
            </a:r>
            <a:r>
              <a:rPr lang="en-US" baseline="0" dirty="0" smtClean="0"/>
              <a:t> good enough, I'll wing it.</a:t>
            </a:r>
            <a:endParaRPr lang="en-US" dirty="0"/>
          </a:p>
        </p:txBody>
      </p:sp>
      <p:sp>
        <p:nvSpPr>
          <p:cNvPr id="4" name="Slide Number Placeholder 3"/>
          <p:cNvSpPr>
            <a:spLocks noGrp="1"/>
          </p:cNvSpPr>
          <p:nvPr>
            <p:ph type="sldNum" sz="quarter" idx="10"/>
          </p:nvPr>
        </p:nvSpPr>
        <p:spPr/>
        <p:txBody>
          <a:bodyPr/>
          <a:lstStyle/>
          <a:p>
            <a:fld id="{F7D7ADDC-0734-4F37-B688-CF0BCBAED494}" type="slidenum">
              <a:rPr lang="en-US" smtClean="0"/>
              <a:t>12</a:t>
            </a:fld>
            <a:endParaRPr lang="en-US"/>
          </a:p>
        </p:txBody>
      </p:sp>
    </p:spTree>
    <p:extLst>
      <p:ext uri="{BB962C8B-B14F-4D97-AF65-F5344CB8AC3E}">
        <p14:creationId xmlns:p14="http://schemas.microsoft.com/office/powerpoint/2010/main" val="178127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do see an interesting potential relationship…</a:t>
            </a:r>
            <a:endParaRPr lang="en-US" dirty="0"/>
          </a:p>
        </p:txBody>
      </p:sp>
      <p:sp>
        <p:nvSpPr>
          <p:cNvPr id="4" name="Slide Number Placeholder 3"/>
          <p:cNvSpPr>
            <a:spLocks noGrp="1"/>
          </p:cNvSpPr>
          <p:nvPr>
            <p:ph type="sldNum" sz="quarter" idx="10"/>
          </p:nvPr>
        </p:nvSpPr>
        <p:spPr/>
        <p:txBody>
          <a:bodyPr/>
          <a:lstStyle/>
          <a:p>
            <a:fld id="{F08E6FED-9ACF-CC46-AB14-44F5E1FA5531}" type="slidenum">
              <a:rPr lang="en-US" smtClean="0"/>
              <a:pPr/>
              <a:t>24</a:t>
            </a:fld>
            <a:endParaRPr lang="en-US"/>
          </a:p>
        </p:txBody>
      </p:sp>
    </p:spTree>
    <p:extLst>
      <p:ext uri="{BB962C8B-B14F-4D97-AF65-F5344CB8AC3E}">
        <p14:creationId xmlns:p14="http://schemas.microsoft.com/office/powerpoint/2010/main" val="216575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a:t>
            </a:r>
            <a:r>
              <a:rPr lang="en-US" baseline="0" dirty="0" smtClean="0"/>
              <a:t> map shows generally equal distribution of fixations across the three soapboxes. This was seen by no significant difference between the fixations on the target (congruent) soapbox and the other boxes. However, there was an interesting finding in our Chi-square analysis of soapbox selection. </a:t>
            </a:r>
            <a:endParaRPr lang="en-US" dirty="0"/>
          </a:p>
        </p:txBody>
      </p:sp>
      <p:sp>
        <p:nvSpPr>
          <p:cNvPr id="4" name="Slide Number Placeholder 3"/>
          <p:cNvSpPr>
            <a:spLocks noGrp="1"/>
          </p:cNvSpPr>
          <p:nvPr>
            <p:ph type="sldNum" sz="quarter" idx="10"/>
          </p:nvPr>
        </p:nvSpPr>
        <p:spPr/>
        <p:txBody>
          <a:bodyPr/>
          <a:lstStyle/>
          <a:p>
            <a:fld id="{F08E6FED-9ACF-CC46-AB14-44F5E1FA5531}" type="slidenum">
              <a:rPr lang="en-US" smtClean="0"/>
              <a:pPr/>
              <a:t>25</a:t>
            </a:fld>
            <a:endParaRPr lang="en-US"/>
          </a:p>
        </p:txBody>
      </p:sp>
    </p:spTree>
    <p:extLst>
      <p:ext uri="{BB962C8B-B14F-4D97-AF65-F5344CB8AC3E}">
        <p14:creationId xmlns:p14="http://schemas.microsoft.com/office/powerpoint/2010/main" val="61069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Future studies might consider using a fully immersed shopping environment. </a:t>
            </a:r>
          </a:p>
          <a:p>
            <a:r>
              <a:rPr lang="en-US" sz="1200" kern="1200" dirty="0" smtClean="0">
                <a:solidFill>
                  <a:schemeClr val="tx1"/>
                </a:solidFill>
                <a:effectLst/>
                <a:latin typeface="Calibri" pitchFamily="34" charset="0"/>
                <a:ea typeface="+mn-ea"/>
                <a:cs typeface="+mn-cs"/>
              </a:rPr>
              <a:t>Physical limitations of the actual participants may have been a factor.</a:t>
            </a:r>
          </a:p>
          <a:p>
            <a:r>
              <a:rPr lang="en-US" sz="1200" kern="1200" dirty="0" smtClean="0">
                <a:solidFill>
                  <a:schemeClr val="tx1"/>
                </a:solidFill>
                <a:effectLst/>
                <a:latin typeface="Calibri" pitchFamily="34" charset="0"/>
                <a:ea typeface="+mn-ea"/>
                <a:cs typeface="+mn-cs"/>
              </a:rPr>
              <a:t>People of differing age groups might hear sound at different volumes. The volume the sounds might not have been loud enough to accommodate the participants hearing range. </a:t>
            </a:r>
          </a:p>
          <a:p>
            <a:r>
              <a:rPr lang="en-US" sz="1200" kern="1200" dirty="0" smtClean="0">
                <a:solidFill>
                  <a:schemeClr val="tx1"/>
                </a:solidFill>
                <a:effectLst/>
                <a:latin typeface="Calibri" pitchFamily="34" charset="0"/>
                <a:ea typeface="+mn-ea"/>
                <a:cs typeface="+mn-cs"/>
              </a:rPr>
              <a:t>The location of the speakers might as well have been a factor. </a:t>
            </a:r>
          </a:p>
          <a:p>
            <a:r>
              <a:rPr lang="en-US" sz="1200" kern="1200" dirty="0" smtClean="0">
                <a:solidFill>
                  <a:schemeClr val="tx1"/>
                </a:solidFill>
                <a:effectLst/>
                <a:latin typeface="Calibri" pitchFamily="34" charset="0"/>
                <a:ea typeface="+mn-ea"/>
                <a:cs typeface="+mn-cs"/>
              </a:rPr>
              <a:t>Would the participants react differently if the sounds were coming for different angles of the store? </a:t>
            </a:r>
          </a:p>
          <a:p>
            <a:r>
              <a:rPr lang="en-US" sz="1200" kern="1200" dirty="0" smtClean="0">
                <a:solidFill>
                  <a:schemeClr val="tx1"/>
                </a:solidFill>
                <a:effectLst/>
                <a:latin typeface="Calibri" pitchFamily="34" charset="0"/>
                <a:ea typeface="+mn-ea"/>
                <a:cs typeface="+mn-cs"/>
              </a:rPr>
              <a:t>Frequency of the sound might also have been another limitation.</a:t>
            </a:r>
          </a:p>
          <a:p>
            <a:r>
              <a:rPr lang="en-US" sz="1200" kern="1200" dirty="0" smtClean="0">
                <a:solidFill>
                  <a:schemeClr val="tx1"/>
                </a:solidFill>
                <a:effectLst/>
                <a:latin typeface="Calibri" pitchFamily="34" charset="0"/>
                <a:ea typeface="+mn-ea"/>
                <a:cs typeface="+mn-cs"/>
              </a:rPr>
              <a:t>Did the shoppers even notice any sound to being with?</a:t>
            </a:r>
          </a:p>
          <a:p>
            <a:r>
              <a:rPr lang="en-US" sz="1200" kern="1200" dirty="0" smtClean="0">
                <a:solidFill>
                  <a:schemeClr val="tx1"/>
                </a:solidFill>
                <a:effectLst/>
                <a:latin typeface="Calibri" pitchFamily="34" charset="0"/>
                <a:ea typeface="+mn-ea"/>
                <a:cs typeface="+mn-cs"/>
              </a:rPr>
              <a:t>Stimulants not involved with the shopping study might have been another factor in skewing this study.</a:t>
            </a:r>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F08E6FED-9ACF-CC46-AB14-44F5E1FA5531}" type="slidenum">
              <a:rPr lang="en-US" smtClean="0"/>
              <a:pPr/>
              <a:t>27</a:t>
            </a:fld>
            <a:endParaRPr lang="en-US"/>
          </a:p>
        </p:txBody>
      </p:sp>
    </p:spTree>
    <p:extLst>
      <p:ext uri="{BB962C8B-B14F-4D97-AF65-F5344CB8AC3E}">
        <p14:creationId xmlns:p14="http://schemas.microsoft.com/office/powerpoint/2010/main" val="216575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01F51-A791-45F9-B937-6FCD639DD4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81A72-98D8-416F-A9E1-2271A1716C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B797F-D3CC-43D0-86C9-CC34B0642E4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A23FC-B242-2944-9877-B641DAFFB053}"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036EF-FDE1-E949-94B3-93D46592D8A9}" type="slidenum">
              <a:rPr lang="en-US" smtClean="0"/>
              <a:pPr/>
              <a:t>‹#›</a:t>
            </a:fld>
            <a:endParaRPr lang="en-US"/>
          </a:p>
        </p:txBody>
      </p:sp>
    </p:spTree>
    <p:extLst>
      <p:ext uri="{BB962C8B-B14F-4D97-AF65-F5344CB8AC3E}">
        <p14:creationId xmlns:p14="http://schemas.microsoft.com/office/powerpoint/2010/main" val="46549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76BB4-C7B3-40A8-A93D-115487D90A39}" type="slidenum">
              <a:rPr lang="en-US"/>
              <a:pPr>
                <a:defRPr/>
              </a:pPr>
              <a:t>‹#›</a:t>
            </a:fld>
            <a:endParaRPr lang="en-US"/>
          </a:p>
        </p:txBody>
      </p:sp>
      <p:sp>
        <p:nvSpPr>
          <p:cNvPr id="7" name="Content Placeholder 2"/>
          <p:cNvSpPr>
            <a:spLocks noGrp="1"/>
          </p:cNvSpPr>
          <p:nvPr>
            <p:ph idx="13" hasCustomPrompt="1"/>
          </p:nvPr>
        </p:nvSpPr>
        <p:spPr>
          <a:xfrm>
            <a:off x="76200" y="76200"/>
            <a:ext cx="2667000" cy="441960"/>
          </a:xfrm>
        </p:spPr>
        <p:txBody>
          <a:bodyPr/>
          <a:lstStyle>
            <a:lvl2pPr marL="457200" indent="0">
              <a:buNone/>
              <a:defRPr/>
            </a:lvl2pPr>
          </a:lstStyle>
          <a:p>
            <a:pPr lvl="1"/>
            <a:r>
              <a:rPr lang="en-US" dirty="0" err="1" smtClean="0"/>
              <a:t>Wordmark</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6A973-F3B4-48DC-B40A-EE55E95A6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F6A0E-0A5C-4D3C-A70F-C17D36C112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4A2309-1370-4A4A-AC85-656B0B3820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1B9872-BD58-4A03-951C-59BB4F8D83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E56B30-D742-4D6F-A979-68739F7BCD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F7615-3BF2-4CFC-920B-B7288450FE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C83137-1E0F-4189-9A15-A6F11C78FB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38EA21-BB3A-42D0-9E4B-9FF7548A13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youtube.com/watch?v=7rYkwLJfUj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371600" y="1752600"/>
            <a:ext cx="5334000" cy="1200329"/>
          </a:xfrm>
          <a:prstGeom prst="rect">
            <a:avLst/>
          </a:prstGeom>
          <a:noFill/>
          <a:ln w="9525">
            <a:noFill/>
            <a:miter lim="800000"/>
            <a:headEnd/>
            <a:tailEnd/>
          </a:ln>
        </p:spPr>
        <p:txBody>
          <a:bodyPr wrap="square">
            <a:spAutoFit/>
          </a:bodyPr>
          <a:lstStyle/>
          <a:p>
            <a:pPr eaLnBrk="0" hangingPunct="0"/>
            <a:r>
              <a:rPr lang="en-US" sz="2400" dirty="0">
                <a:solidFill>
                  <a:srgbClr val="F4702F"/>
                </a:solidFill>
                <a:latin typeface="Verdana" pitchFamily="34" charset="0"/>
              </a:rPr>
              <a:t>Effects of Sound and Visual Congruency on Product Selection and Preference</a:t>
            </a:r>
          </a:p>
        </p:txBody>
      </p:sp>
      <p:sp>
        <p:nvSpPr>
          <p:cNvPr id="7" name="Rectangle 6"/>
          <p:cNvSpPr>
            <a:spLocks noChangeArrowheads="1"/>
          </p:cNvSpPr>
          <p:nvPr/>
        </p:nvSpPr>
        <p:spPr bwMode="auto">
          <a:xfrm>
            <a:off x="5486400" y="5105400"/>
            <a:ext cx="3124200" cy="1066959"/>
          </a:xfrm>
          <a:prstGeom prst="rect">
            <a:avLst/>
          </a:prstGeom>
          <a:noFill/>
          <a:ln w="9525">
            <a:noFill/>
            <a:miter lim="800000"/>
            <a:headEnd/>
            <a:tailEnd/>
          </a:ln>
        </p:spPr>
        <p:txBody>
          <a:bodyPr wrap="square">
            <a:spAutoFit/>
          </a:bodyPr>
          <a:lstStyle/>
          <a:p>
            <a:pPr eaLnBrk="0" hangingPunct="0">
              <a:lnSpc>
                <a:spcPts val="1860"/>
              </a:lnSpc>
            </a:pPr>
            <a:r>
              <a:rPr lang="en-US" sz="1350" dirty="0" smtClean="0">
                <a:latin typeface="Verdana" pitchFamily="34" charset="0"/>
              </a:rPr>
              <a:t>Brock Bass</a:t>
            </a:r>
          </a:p>
          <a:p>
            <a:pPr eaLnBrk="0" hangingPunct="0">
              <a:lnSpc>
                <a:spcPts val="1860"/>
              </a:lnSpc>
            </a:pPr>
            <a:r>
              <a:rPr lang="en-US" sz="1350" dirty="0" smtClean="0">
                <a:latin typeface="Verdana" pitchFamily="34" charset="0"/>
              </a:rPr>
              <a:t>Felipe Fernandez</a:t>
            </a:r>
          </a:p>
          <a:p>
            <a:pPr eaLnBrk="0" hangingPunct="0">
              <a:lnSpc>
                <a:spcPts val="1860"/>
              </a:lnSpc>
            </a:pPr>
            <a:r>
              <a:rPr lang="en-US" sz="1350" dirty="0" smtClean="0">
                <a:latin typeface="Verdana" pitchFamily="34" charset="0"/>
              </a:rPr>
              <a:t>Drew Link</a:t>
            </a:r>
          </a:p>
          <a:p>
            <a:pPr eaLnBrk="0" hangingPunct="0">
              <a:lnSpc>
                <a:spcPts val="1860"/>
              </a:lnSpc>
            </a:pPr>
            <a:r>
              <a:rPr lang="en-US" sz="1350" dirty="0" smtClean="0">
                <a:latin typeface="Verdana" pitchFamily="34" charset="0"/>
              </a:rPr>
              <a:t>Andrew Schmitz</a:t>
            </a:r>
            <a:endParaRPr lang="en-US" sz="1350" dirty="0">
              <a:latin typeface="Verdana" pitchFamily="34" charset="0"/>
            </a:endParaRPr>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Methods</a:t>
            </a:r>
            <a:endParaRPr lang="en-US" dirty="0"/>
          </a:p>
        </p:txBody>
      </p:sp>
    </p:spTree>
    <p:extLst>
      <p:ext uri="{BB962C8B-B14F-4D97-AF65-F5344CB8AC3E}">
        <p14:creationId xmlns:p14="http://schemas.microsoft.com/office/powerpoint/2010/main" val="191141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8229600" cy="1143000"/>
          </a:xfrm>
        </p:spPr>
        <p:txBody>
          <a:bodyPr>
            <a:normAutofit/>
          </a:bodyPr>
          <a:lstStyle/>
          <a:p>
            <a:r>
              <a:rPr lang="en-US" dirty="0" smtClean="0">
                <a:solidFill>
                  <a:schemeClr val="bg1"/>
                </a:solidFill>
              </a:rPr>
              <a:t>Apparatus</a:t>
            </a:r>
            <a:endParaRPr lang="en-US" dirty="0">
              <a:solidFill>
                <a:schemeClr val="bg1"/>
              </a:solidFill>
            </a:endParaRPr>
          </a:p>
        </p:txBody>
      </p:sp>
      <p:sp>
        <p:nvSpPr>
          <p:cNvPr id="3" name="Content Placeholder 2"/>
          <p:cNvSpPr>
            <a:spLocks noGrp="1"/>
          </p:cNvSpPr>
          <p:nvPr>
            <p:ph idx="1"/>
          </p:nvPr>
        </p:nvSpPr>
        <p:spPr/>
        <p:txBody>
          <a:bodyPr/>
          <a:lstStyle/>
          <a:p>
            <a:r>
              <a:rPr lang="en-US" dirty="0" err="1" smtClean="0"/>
              <a:t>CUshop</a:t>
            </a:r>
            <a:endParaRPr lang="en-US" dirty="0" smtClean="0"/>
          </a:p>
          <a:p>
            <a:r>
              <a:rPr lang="en-US" dirty="0" err="1" smtClean="0"/>
              <a:t>Tobii</a:t>
            </a:r>
            <a:r>
              <a:rPr lang="en-US" dirty="0" smtClean="0"/>
              <a:t> </a:t>
            </a:r>
            <a:r>
              <a:rPr lang="en-US" dirty="0"/>
              <a:t>Glasses</a:t>
            </a:r>
          </a:p>
          <a:p>
            <a:r>
              <a:rPr lang="en-US" dirty="0"/>
              <a:t>Recording Assistant</a:t>
            </a:r>
          </a:p>
          <a:p>
            <a:r>
              <a:rPr lang="en-US" dirty="0"/>
              <a:t>Infrared (IR) Markers</a:t>
            </a:r>
          </a:p>
          <a:p>
            <a:r>
              <a:rPr lang="en-US" dirty="0" err="1"/>
              <a:t>Tobii</a:t>
            </a:r>
            <a:r>
              <a:rPr lang="en-US" dirty="0"/>
              <a:t> Studio Software</a:t>
            </a:r>
          </a:p>
          <a:p>
            <a:r>
              <a:rPr lang="en-US" dirty="0"/>
              <a:t>Audio playback</a:t>
            </a:r>
          </a:p>
          <a:p>
            <a:endParaRPr lang="en-US" dirty="0"/>
          </a:p>
        </p:txBody>
      </p:sp>
    </p:spTree>
    <p:extLst>
      <p:ext uri="{BB962C8B-B14F-4D97-AF65-F5344CB8AC3E}">
        <p14:creationId xmlns:p14="http://schemas.microsoft.com/office/powerpoint/2010/main" val="365165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8229600" cy="1143000"/>
          </a:xfrm>
        </p:spPr>
        <p:txBody>
          <a:bodyPr/>
          <a:lstStyle/>
          <a:p>
            <a:r>
              <a:rPr lang="en-US" dirty="0" smtClean="0">
                <a:solidFill>
                  <a:schemeClr val="bg1"/>
                </a:solidFill>
              </a:rPr>
              <a:t>Metrics</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t>AOIs are absolutely crucial</a:t>
            </a:r>
          </a:p>
          <a:p>
            <a:pPr lvl="1"/>
            <a:r>
              <a:rPr lang="en-US" dirty="0" smtClean="0"/>
              <a:t>No AOIs = No data</a:t>
            </a:r>
          </a:p>
          <a:p>
            <a:r>
              <a:rPr lang="en-US" dirty="0" smtClean="0"/>
              <a:t>Data extraction process</a:t>
            </a:r>
          </a:p>
          <a:p>
            <a:pPr lvl="1"/>
            <a:r>
              <a:rPr lang="en-US" dirty="0" smtClean="0"/>
              <a:t>Fill in demographics, trial, &amp; selections</a:t>
            </a:r>
          </a:p>
          <a:p>
            <a:pPr lvl="1"/>
            <a:r>
              <a:rPr lang="en-US" dirty="0" smtClean="0"/>
              <a:t>Mark AOIs</a:t>
            </a:r>
          </a:p>
          <a:p>
            <a:pPr lvl="1"/>
            <a:r>
              <a:rPr lang="en-US" dirty="0" smtClean="0"/>
              <a:t>Tell </a:t>
            </a:r>
            <a:r>
              <a:rPr lang="en-US" dirty="0" err="1" smtClean="0"/>
              <a:t>Tobii</a:t>
            </a:r>
            <a:r>
              <a:rPr lang="en-US" dirty="0" smtClean="0"/>
              <a:t> the metrics to measure</a:t>
            </a:r>
          </a:p>
          <a:p>
            <a:pPr lvl="1"/>
            <a:r>
              <a:rPr lang="en-US" dirty="0" smtClean="0"/>
              <a:t>Hit Go!</a:t>
            </a:r>
          </a:p>
          <a:p>
            <a:r>
              <a:rPr lang="en-US" dirty="0" smtClean="0"/>
              <a:t>Metrics we used</a:t>
            </a:r>
          </a:p>
          <a:p>
            <a:pPr lvl="1"/>
            <a:r>
              <a:rPr lang="en-US" dirty="0" smtClean="0"/>
              <a:t>Fixation Duration (per fixation &amp; per participant)</a:t>
            </a:r>
          </a:p>
          <a:p>
            <a:pPr lvl="1"/>
            <a:r>
              <a:rPr lang="en-US" dirty="0" smtClean="0"/>
              <a:t>Visit Duration (</a:t>
            </a:r>
            <a:r>
              <a:rPr lang="en-US" dirty="0"/>
              <a:t>per fixation &amp; per </a:t>
            </a:r>
            <a:r>
              <a:rPr lang="en-US" dirty="0" smtClean="0"/>
              <a:t>participant)</a:t>
            </a:r>
          </a:p>
          <a:p>
            <a:pPr lvl="1"/>
            <a:r>
              <a:rPr lang="en-US" dirty="0" smtClean="0"/>
              <a:t>Selection congruency</a:t>
            </a:r>
            <a:endParaRPr lang="en-US" dirty="0"/>
          </a:p>
          <a:p>
            <a:endParaRPr lang="en-US" dirty="0"/>
          </a:p>
        </p:txBody>
      </p:sp>
    </p:spTree>
    <p:extLst>
      <p:ext uri="{BB962C8B-B14F-4D97-AF65-F5344CB8AC3E}">
        <p14:creationId xmlns:p14="http://schemas.microsoft.com/office/powerpoint/2010/main" val="94049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8229600" cy="1143000"/>
          </a:xfrm>
        </p:spPr>
        <p:txBody>
          <a:bodyPr/>
          <a:lstStyle/>
          <a:p>
            <a:r>
              <a:rPr lang="en-US" dirty="0" smtClean="0">
                <a:solidFill>
                  <a:schemeClr val="bg1"/>
                </a:solidFill>
              </a:rPr>
              <a:t>Participants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31 participants (18 female, 13 male)</a:t>
            </a:r>
          </a:p>
          <a:p>
            <a:pPr lvl="1"/>
            <a:r>
              <a:rPr lang="en-US" dirty="0" smtClean="0"/>
              <a:t>Age 18-64</a:t>
            </a:r>
          </a:p>
          <a:p>
            <a:pPr lvl="1"/>
            <a:r>
              <a:rPr lang="en-US" dirty="0" smtClean="0"/>
              <a:t>Recruited via verbal recruiting and SONA</a:t>
            </a:r>
          </a:p>
          <a:p>
            <a:pPr lvl="1"/>
            <a:r>
              <a:rPr lang="en-US" dirty="0" smtClean="0"/>
              <a:t>Two participants dropped due to calibration issues</a:t>
            </a:r>
          </a:p>
          <a:p>
            <a:pPr lvl="1"/>
            <a:r>
              <a:rPr lang="en-US" dirty="0" smtClean="0"/>
              <a:t>Random assignment to three conditions</a:t>
            </a:r>
            <a:endParaRPr lang="en-US" dirty="0"/>
          </a:p>
        </p:txBody>
      </p:sp>
    </p:spTree>
    <p:extLst>
      <p:ext uri="{BB962C8B-B14F-4D97-AF65-F5344CB8AC3E}">
        <p14:creationId xmlns:p14="http://schemas.microsoft.com/office/powerpoint/2010/main" val="256876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8229600" cy="1143000"/>
          </a:xfrm>
        </p:spPr>
        <p:txBody>
          <a:bodyPr/>
          <a:lstStyle/>
          <a:p>
            <a:r>
              <a:rPr lang="en-US" dirty="0" smtClean="0">
                <a:solidFill>
                  <a:schemeClr val="bg1"/>
                </a:solidFill>
              </a:rPr>
              <a:t>Design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One-way ANOVA</a:t>
            </a:r>
          </a:p>
          <a:p>
            <a:pPr lvl="1"/>
            <a:r>
              <a:rPr lang="en-US" dirty="0" smtClean="0"/>
              <a:t>IV = Sound (No sound, Incongruent Sound, Congruent Sound)</a:t>
            </a:r>
          </a:p>
          <a:p>
            <a:pPr lvl="1"/>
            <a:r>
              <a:rPr lang="en-US" dirty="0" smtClean="0"/>
              <a:t>DVs = eye tracking data, product selection</a:t>
            </a:r>
          </a:p>
          <a:p>
            <a:r>
              <a:rPr lang="en-US" dirty="0" smtClean="0"/>
              <a:t>Chi-square analysis for discrete target selection DV</a:t>
            </a:r>
          </a:p>
        </p:txBody>
      </p:sp>
    </p:spTree>
    <p:extLst>
      <p:ext uri="{BB962C8B-B14F-4D97-AF65-F5344CB8AC3E}">
        <p14:creationId xmlns:p14="http://schemas.microsoft.com/office/powerpoint/2010/main" val="36700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8229600" cy="1143000"/>
          </a:xfrm>
        </p:spPr>
        <p:txBody>
          <a:bodyPr/>
          <a:lstStyle/>
          <a:p>
            <a:r>
              <a:rPr lang="en-US" dirty="0" smtClean="0">
                <a:solidFill>
                  <a:schemeClr val="bg1"/>
                </a:solidFill>
              </a:rPr>
              <a:t>Experimental setup</a:t>
            </a:r>
            <a:endParaRPr lang="en-US" dirty="0">
              <a:solidFill>
                <a:schemeClr val="bg1"/>
              </a:solidFill>
            </a:endParaRPr>
          </a:p>
        </p:txBody>
      </p:sp>
      <p:sp>
        <p:nvSpPr>
          <p:cNvPr id="12" name="Content Placeholder 2"/>
          <p:cNvSpPr>
            <a:spLocks noGrp="1"/>
          </p:cNvSpPr>
          <p:nvPr>
            <p:ph idx="1"/>
          </p:nvPr>
        </p:nvSpPr>
        <p:spPr>
          <a:xfrm>
            <a:off x="457200" y="1112808"/>
            <a:ext cx="8229600" cy="4525963"/>
          </a:xfrm>
        </p:spPr>
        <p:txBody>
          <a:bodyPr/>
          <a:lstStyle/>
          <a:p>
            <a:r>
              <a:rPr lang="en-US" dirty="0" err="1" smtClean="0"/>
              <a:t>CUShop</a:t>
            </a:r>
            <a:endParaRPr lang="en-US" dirty="0" smtClean="0"/>
          </a:p>
          <a:p>
            <a:pPr lvl="1"/>
            <a:r>
              <a:rPr lang="en-US" dirty="0" smtClean="0"/>
              <a:t>Shelf stocked with products</a:t>
            </a:r>
          </a:p>
          <a:p>
            <a:r>
              <a:rPr lang="en-US" dirty="0" smtClean="0"/>
              <a:t>LG </a:t>
            </a:r>
            <a:r>
              <a:rPr lang="en-US" dirty="0" err="1" smtClean="0"/>
              <a:t>Soundbar</a:t>
            </a:r>
            <a:r>
              <a:rPr lang="en-US" dirty="0" smtClean="0"/>
              <a:t> for ambient sound stimuli</a:t>
            </a:r>
          </a:p>
          <a:p>
            <a:pPr lvl="1"/>
            <a:r>
              <a:rPr lang="en-US" dirty="0" smtClean="0"/>
              <a:t>Hidden from view</a:t>
            </a:r>
          </a:p>
          <a:p>
            <a:endParaRPr lang="en-US" dirty="0" smtClean="0"/>
          </a:p>
          <a:p>
            <a:endParaRPr lang="en-US" dirty="0" smtClean="0"/>
          </a:p>
        </p:txBody>
      </p:sp>
    </p:spTree>
    <p:extLst>
      <p:ext uri="{BB962C8B-B14F-4D97-AF65-F5344CB8AC3E}">
        <p14:creationId xmlns:p14="http://schemas.microsoft.com/office/powerpoint/2010/main" val="88003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99856" y="2436698"/>
            <a:ext cx="295516" cy="62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99856" y="2591971"/>
            <a:ext cx="295516" cy="295516"/>
          </a:xfrm>
          <a:prstGeom prst="ellipse">
            <a:avLst/>
          </a:prstGeom>
          <a:solidFill>
            <a:srgbClr val="F9D5C5"/>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88890" y="1789717"/>
            <a:ext cx="345056" cy="4528868"/>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61086" y="1789717"/>
            <a:ext cx="336429" cy="4528868"/>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033946" y="1789717"/>
            <a:ext cx="336429" cy="4528868"/>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555764" y="1815595"/>
            <a:ext cx="1650046"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2550157" y="1716272"/>
            <a:ext cx="0" cy="184149"/>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205810" y="1755213"/>
            <a:ext cx="0" cy="135148"/>
          </a:xfrm>
          <a:prstGeom prst="line">
            <a:avLst/>
          </a:prstGeom>
        </p:spPr>
        <p:style>
          <a:lnRef idx="2">
            <a:schemeClr val="dk1"/>
          </a:lnRef>
          <a:fillRef idx="0">
            <a:schemeClr val="dk1"/>
          </a:fillRef>
          <a:effectRef idx="1">
            <a:schemeClr val="dk1"/>
          </a:effectRef>
          <a:fontRef idx="minor">
            <a:schemeClr val="tx1"/>
          </a:fontRef>
        </p:style>
      </p:cxnSp>
      <p:sp>
        <p:nvSpPr>
          <p:cNvPr id="17" name="Right Brace 16"/>
          <p:cNvSpPr/>
          <p:nvPr/>
        </p:nvSpPr>
        <p:spPr>
          <a:xfrm rot="5400000" flipH="1">
            <a:off x="3325912" y="979822"/>
            <a:ext cx="127178" cy="1345721"/>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ectangle 17"/>
          <p:cNvSpPr/>
          <p:nvPr/>
        </p:nvSpPr>
        <p:spPr>
          <a:xfrm>
            <a:off x="4447350" y="2591971"/>
            <a:ext cx="172528" cy="26741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447350" y="2932717"/>
            <a:ext cx="172528" cy="267417"/>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Rectangle 19"/>
          <p:cNvSpPr/>
          <p:nvPr/>
        </p:nvSpPr>
        <p:spPr>
          <a:xfrm>
            <a:off x="4447350" y="2264167"/>
            <a:ext cx="172528" cy="267417"/>
          </a:xfrm>
          <a:prstGeom prst="rect">
            <a:avLst/>
          </a:prstGeom>
          <a:solidFill>
            <a:srgbClr val="F4702F"/>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Straight Connector 21"/>
          <p:cNvCxnSpPr/>
          <p:nvPr/>
        </p:nvCxnSpPr>
        <p:spPr>
          <a:xfrm flipV="1">
            <a:off x="2604502" y="2272793"/>
            <a:ext cx="1609934" cy="32780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2601634" y="2839241"/>
            <a:ext cx="1609934" cy="327804"/>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2504438" y="2555367"/>
            <a:ext cx="45719" cy="33212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ysClr val="windowText" lastClr="000000"/>
              </a:solidFill>
            </a:endParaRPr>
          </a:p>
        </p:txBody>
      </p:sp>
      <p:sp>
        <p:nvSpPr>
          <p:cNvPr id="25" name="Rectangle 24"/>
          <p:cNvSpPr/>
          <p:nvPr/>
        </p:nvSpPr>
        <p:spPr>
          <a:xfrm>
            <a:off x="2510045" y="3706276"/>
            <a:ext cx="45719" cy="33212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ysClr val="windowText" lastClr="000000"/>
              </a:solidFill>
            </a:endParaRPr>
          </a:p>
        </p:txBody>
      </p:sp>
      <p:sp>
        <p:nvSpPr>
          <p:cNvPr id="26" name="Rectangle 25"/>
          <p:cNvSpPr/>
          <p:nvPr/>
        </p:nvSpPr>
        <p:spPr>
          <a:xfrm>
            <a:off x="2510045" y="4929812"/>
            <a:ext cx="45719" cy="33212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ysClr val="windowText" lastClr="000000"/>
              </a:solidFill>
            </a:endParaRPr>
          </a:p>
        </p:txBody>
      </p:sp>
      <p:sp>
        <p:nvSpPr>
          <p:cNvPr id="27" name="TextBox 26"/>
          <p:cNvSpPr txBox="1"/>
          <p:nvPr/>
        </p:nvSpPr>
        <p:spPr>
          <a:xfrm>
            <a:off x="2756569" y="1313766"/>
            <a:ext cx="698739" cy="369332"/>
          </a:xfrm>
          <a:prstGeom prst="rect">
            <a:avLst/>
          </a:prstGeom>
          <a:noFill/>
        </p:spPr>
        <p:txBody>
          <a:bodyPr wrap="square" rtlCol="0">
            <a:spAutoFit/>
          </a:bodyPr>
          <a:lstStyle/>
          <a:p>
            <a:r>
              <a:rPr lang="en-US" dirty="0" smtClean="0"/>
              <a:t>48 in</a:t>
            </a:r>
            <a:endParaRPr lang="en-US" dirty="0"/>
          </a:p>
        </p:txBody>
      </p:sp>
      <p:pic>
        <p:nvPicPr>
          <p:cNvPr id="31" name="Picture 30" descr="C:\Users\Drewbert\Dropbox\eye tracking\2012120595162349.jpg"/>
          <p:cNvPicPr/>
          <p:nvPr/>
        </p:nvPicPr>
        <p:blipFill rotWithShape="1">
          <a:blip r:embed="rId2" cstate="print">
            <a:extLst>
              <a:ext uri="{28A0092B-C50C-407E-A947-70E740481C1C}">
                <a14:useLocalDpi xmlns:a14="http://schemas.microsoft.com/office/drawing/2010/main" val="0"/>
              </a:ext>
            </a:extLst>
          </a:blip>
          <a:srcRect l="10302" t="33329" r="65328" b="43577"/>
          <a:stretch/>
        </p:blipFill>
        <p:spPr bwMode="auto">
          <a:xfrm>
            <a:off x="5813449" y="1675969"/>
            <a:ext cx="1026544" cy="730347"/>
          </a:xfrm>
          <a:prstGeom prst="rect">
            <a:avLst/>
          </a:prstGeom>
          <a:noFill/>
          <a:ln>
            <a:noFill/>
          </a:ln>
          <a:extLst>
            <a:ext uri="{53640926-AAD7-44D8-BBD7-CCE9431645EC}">
              <a14:shadowObscured xmlns:a14="http://schemas.microsoft.com/office/drawing/2010/main"/>
            </a:ext>
          </a:extLst>
        </p:spPr>
      </p:pic>
      <p:sp>
        <p:nvSpPr>
          <p:cNvPr id="37" name="TextBox 36"/>
          <p:cNvSpPr txBox="1"/>
          <p:nvPr/>
        </p:nvSpPr>
        <p:spPr>
          <a:xfrm>
            <a:off x="7052487" y="2697094"/>
            <a:ext cx="2346384" cy="369332"/>
          </a:xfrm>
          <a:prstGeom prst="rect">
            <a:avLst/>
          </a:prstGeom>
          <a:noFill/>
        </p:spPr>
        <p:txBody>
          <a:bodyPr wrap="square" rtlCol="0">
            <a:spAutoFit/>
          </a:bodyPr>
          <a:lstStyle/>
          <a:p>
            <a:r>
              <a:rPr lang="en-US" dirty="0" smtClean="0"/>
              <a:t>3.5 x 2.5 in</a:t>
            </a:r>
            <a:endParaRPr lang="en-US" dirty="0"/>
          </a:p>
        </p:txBody>
      </p:sp>
      <p:sp>
        <p:nvSpPr>
          <p:cNvPr id="38" name="Freeform 37"/>
          <p:cNvSpPr/>
          <p:nvPr/>
        </p:nvSpPr>
        <p:spPr>
          <a:xfrm>
            <a:off x="4654384" y="1667343"/>
            <a:ext cx="1023917" cy="2529142"/>
          </a:xfrm>
          <a:custGeom>
            <a:avLst/>
            <a:gdLst>
              <a:gd name="connsiteX0" fmla="*/ 0 w 1144687"/>
              <a:gd name="connsiteY0" fmla="*/ 0 h 1417228"/>
              <a:gd name="connsiteX1" fmla="*/ 1144687 w 1144687"/>
              <a:gd name="connsiteY1" fmla="*/ 0 h 1417228"/>
              <a:gd name="connsiteX2" fmla="*/ 1144687 w 1144687"/>
              <a:gd name="connsiteY2" fmla="*/ 1417228 h 1417228"/>
              <a:gd name="connsiteX3" fmla="*/ 0 w 1144687"/>
              <a:gd name="connsiteY3" fmla="*/ 1417228 h 1417228"/>
              <a:gd name="connsiteX4" fmla="*/ 0 w 1144687"/>
              <a:gd name="connsiteY4" fmla="*/ 0 h 1417228"/>
              <a:gd name="connsiteX0" fmla="*/ 166528 w 1144687"/>
              <a:gd name="connsiteY0" fmla="*/ 328093 h 1417228"/>
              <a:gd name="connsiteX1" fmla="*/ 1144687 w 1144687"/>
              <a:gd name="connsiteY1" fmla="*/ 0 h 1417228"/>
              <a:gd name="connsiteX2" fmla="*/ 1144687 w 1144687"/>
              <a:gd name="connsiteY2" fmla="*/ 1417228 h 1417228"/>
              <a:gd name="connsiteX3" fmla="*/ 0 w 1144687"/>
              <a:gd name="connsiteY3" fmla="*/ 1417228 h 1417228"/>
              <a:gd name="connsiteX4" fmla="*/ 166528 w 1144687"/>
              <a:gd name="connsiteY4" fmla="*/ 328093 h 1417228"/>
              <a:gd name="connsiteX0" fmla="*/ 166528 w 1317215"/>
              <a:gd name="connsiteY0" fmla="*/ 154323 h 1243458"/>
              <a:gd name="connsiteX1" fmla="*/ 1317215 w 1317215"/>
              <a:gd name="connsiteY1" fmla="*/ 0 h 1243458"/>
              <a:gd name="connsiteX2" fmla="*/ 1144687 w 1317215"/>
              <a:gd name="connsiteY2" fmla="*/ 1243458 h 1243458"/>
              <a:gd name="connsiteX3" fmla="*/ 0 w 1317215"/>
              <a:gd name="connsiteY3" fmla="*/ 1243458 h 1243458"/>
              <a:gd name="connsiteX4" fmla="*/ 166528 w 1317215"/>
              <a:gd name="connsiteY4" fmla="*/ 154323 h 1243458"/>
              <a:gd name="connsiteX0" fmla="*/ 0 w 1150687"/>
              <a:gd name="connsiteY0" fmla="*/ 154323 h 1243458"/>
              <a:gd name="connsiteX1" fmla="*/ 1150687 w 1150687"/>
              <a:gd name="connsiteY1" fmla="*/ 0 h 1243458"/>
              <a:gd name="connsiteX2" fmla="*/ 978159 w 1150687"/>
              <a:gd name="connsiteY2" fmla="*/ 1243458 h 1243458"/>
              <a:gd name="connsiteX3" fmla="*/ 6000 w 1150687"/>
              <a:gd name="connsiteY3" fmla="*/ 1243458 h 1243458"/>
              <a:gd name="connsiteX4" fmla="*/ 0 w 1150687"/>
              <a:gd name="connsiteY4" fmla="*/ 154323 h 1243458"/>
              <a:gd name="connsiteX0" fmla="*/ 0 w 1150687"/>
              <a:gd name="connsiteY0" fmla="*/ 154323 h 1597428"/>
              <a:gd name="connsiteX1" fmla="*/ 1150687 w 1150687"/>
              <a:gd name="connsiteY1" fmla="*/ 0 h 1597428"/>
              <a:gd name="connsiteX2" fmla="*/ 1150687 w 1150687"/>
              <a:gd name="connsiteY2" fmla="*/ 1597428 h 1597428"/>
              <a:gd name="connsiteX3" fmla="*/ 6000 w 1150687"/>
              <a:gd name="connsiteY3" fmla="*/ 1243458 h 1597428"/>
              <a:gd name="connsiteX4" fmla="*/ 0 w 1150687"/>
              <a:gd name="connsiteY4" fmla="*/ 154323 h 1597428"/>
              <a:gd name="connsiteX0" fmla="*/ 0 w 1150687"/>
              <a:gd name="connsiteY0" fmla="*/ 367717 h 1810822"/>
              <a:gd name="connsiteX1" fmla="*/ 1150687 w 1150687"/>
              <a:gd name="connsiteY1" fmla="*/ 0 h 1810822"/>
              <a:gd name="connsiteX2" fmla="*/ 1150687 w 1150687"/>
              <a:gd name="connsiteY2" fmla="*/ 1810822 h 1810822"/>
              <a:gd name="connsiteX3" fmla="*/ 6000 w 1150687"/>
              <a:gd name="connsiteY3" fmla="*/ 1456852 h 1810822"/>
              <a:gd name="connsiteX4" fmla="*/ 0 w 1150687"/>
              <a:gd name="connsiteY4" fmla="*/ 367717 h 1810822"/>
              <a:gd name="connsiteX0" fmla="*/ 0 w 1150687"/>
              <a:gd name="connsiteY0" fmla="*/ 367717 h 2246189"/>
              <a:gd name="connsiteX1" fmla="*/ 1150687 w 1150687"/>
              <a:gd name="connsiteY1" fmla="*/ 0 h 2246189"/>
              <a:gd name="connsiteX2" fmla="*/ 1150687 w 1150687"/>
              <a:gd name="connsiteY2" fmla="*/ 2246189 h 2246189"/>
              <a:gd name="connsiteX3" fmla="*/ 6000 w 1150687"/>
              <a:gd name="connsiteY3" fmla="*/ 1456852 h 2246189"/>
              <a:gd name="connsiteX4" fmla="*/ 0 w 1150687"/>
              <a:gd name="connsiteY4" fmla="*/ 367717 h 2246189"/>
              <a:gd name="connsiteX0" fmla="*/ 0 w 1150687"/>
              <a:gd name="connsiteY0" fmla="*/ 530053 h 2246189"/>
              <a:gd name="connsiteX1" fmla="*/ 1150687 w 1150687"/>
              <a:gd name="connsiteY1" fmla="*/ 0 h 2246189"/>
              <a:gd name="connsiteX2" fmla="*/ 1150687 w 1150687"/>
              <a:gd name="connsiteY2" fmla="*/ 2246189 h 2246189"/>
              <a:gd name="connsiteX3" fmla="*/ 6000 w 1150687"/>
              <a:gd name="connsiteY3" fmla="*/ 1456852 h 2246189"/>
              <a:gd name="connsiteX4" fmla="*/ 0 w 1150687"/>
              <a:gd name="connsiteY4" fmla="*/ 530053 h 2246189"/>
              <a:gd name="connsiteX0" fmla="*/ 0 w 1150687"/>
              <a:gd name="connsiteY0" fmla="*/ 530053 h 2246189"/>
              <a:gd name="connsiteX1" fmla="*/ 1150687 w 1150687"/>
              <a:gd name="connsiteY1" fmla="*/ 0 h 2246189"/>
              <a:gd name="connsiteX2" fmla="*/ 1150687 w 1150687"/>
              <a:gd name="connsiteY2" fmla="*/ 2246189 h 2246189"/>
              <a:gd name="connsiteX3" fmla="*/ 0 w 1150687"/>
              <a:gd name="connsiteY3" fmla="*/ 1361307 h 2246189"/>
              <a:gd name="connsiteX4" fmla="*/ 0 w 1150687"/>
              <a:gd name="connsiteY4" fmla="*/ 530053 h 224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87" h="2246189">
                <a:moveTo>
                  <a:pt x="0" y="530053"/>
                </a:moveTo>
                <a:lnTo>
                  <a:pt x="1150687" y="0"/>
                </a:lnTo>
                <a:lnTo>
                  <a:pt x="1150687" y="2246189"/>
                </a:lnTo>
                <a:lnTo>
                  <a:pt x="0" y="1361307"/>
                </a:lnTo>
                <a:lnTo>
                  <a:pt x="0" y="530053"/>
                </a:lnTo>
                <a:close/>
              </a:path>
            </a:pathLst>
          </a:custGeom>
          <a:solidFill>
            <a:schemeClr val="bg1">
              <a:alpha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descr="C:\Users\Drewbert\Dropbox\eye tracking\2012120595162349.jpg"/>
          <p:cNvPicPr/>
          <p:nvPr/>
        </p:nvPicPr>
        <p:blipFill rotWithShape="1">
          <a:blip r:embed="rId2" cstate="print">
            <a:extLst>
              <a:ext uri="{28A0092B-C50C-407E-A947-70E740481C1C}">
                <a14:useLocalDpi xmlns:a14="http://schemas.microsoft.com/office/drawing/2010/main" val="0"/>
              </a:ext>
            </a:extLst>
          </a:blip>
          <a:srcRect l="39792" t="33277" r="35838" b="44486"/>
          <a:stretch/>
        </p:blipFill>
        <p:spPr bwMode="auto">
          <a:xfrm>
            <a:off x="5813449" y="2555367"/>
            <a:ext cx="1026544" cy="703221"/>
          </a:xfrm>
          <a:prstGeom prst="rect">
            <a:avLst/>
          </a:prstGeom>
          <a:noFill/>
          <a:ln>
            <a:noFill/>
          </a:ln>
          <a:extLst>
            <a:ext uri="{53640926-AAD7-44D8-BBD7-CCE9431645EC}">
              <a14:shadowObscured xmlns:a14="http://schemas.microsoft.com/office/drawing/2010/main"/>
            </a:ext>
          </a:extLst>
        </p:spPr>
      </p:pic>
      <p:pic>
        <p:nvPicPr>
          <p:cNvPr id="40" name="Picture 39" descr="C:\Users\Drewbert\Dropbox\eye tracking\2012120595162349.jpg"/>
          <p:cNvPicPr/>
          <p:nvPr/>
        </p:nvPicPr>
        <p:blipFill rotWithShape="1">
          <a:blip r:embed="rId2" cstate="print">
            <a:extLst>
              <a:ext uri="{28A0092B-C50C-407E-A947-70E740481C1C}">
                <a14:useLocalDpi xmlns:a14="http://schemas.microsoft.com/office/drawing/2010/main" val="0"/>
              </a:ext>
            </a:extLst>
          </a:blip>
          <a:srcRect l="70443" t="34057" r="7236" b="45485"/>
          <a:stretch/>
        </p:blipFill>
        <p:spPr bwMode="auto">
          <a:xfrm>
            <a:off x="5813449" y="3490147"/>
            <a:ext cx="1026544" cy="706338"/>
          </a:xfrm>
          <a:prstGeom prst="rect">
            <a:avLst/>
          </a:prstGeom>
          <a:noFill/>
          <a:ln>
            <a:noFill/>
          </a:ln>
          <a:extLst>
            <a:ext uri="{53640926-AAD7-44D8-BBD7-CCE9431645EC}">
              <a14:shadowObscured xmlns:a14="http://schemas.microsoft.com/office/drawing/2010/main"/>
            </a:ext>
          </a:extLst>
        </p:spPr>
      </p:pic>
      <p:sp>
        <p:nvSpPr>
          <p:cNvPr id="41" name="Rectangle 40"/>
          <p:cNvSpPr/>
          <p:nvPr/>
        </p:nvSpPr>
        <p:spPr>
          <a:xfrm>
            <a:off x="126810" y="3082181"/>
            <a:ext cx="192368" cy="15581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ysClr val="windowText" lastClr="000000"/>
              </a:solidFill>
            </a:endParaRPr>
          </a:p>
        </p:txBody>
      </p:sp>
      <p:sp>
        <p:nvSpPr>
          <p:cNvPr id="43" name="Block Arc 42"/>
          <p:cNvSpPr/>
          <p:nvPr/>
        </p:nvSpPr>
        <p:spPr>
          <a:xfrm rot="5400000">
            <a:off x="493864" y="3737277"/>
            <a:ext cx="698740" cy="150964"/>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Block Arc 43"/>
          <p:cNvSpPr/>
          <p:nvPr/>
        </p:nvSpPr>
        <p:spPr>
          <a:xfrm rot="5400000">
            <a:off x="431278" y="3732261"/>
            <a:ext cx="539233" cy="150967"/>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Block Arc 44"/>
          <p:cNvSpPr/>
          <p:nvPr/>
        </p:nvSpPr>
        <p:spPr>
          <a:xfrm rot="5400000">
            <a:off x="412423" y="3751248"/>
            <a:ext cx="275020" cy="150957"/>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flipH="1">
            <a:off x="319178" y="3191245"/>
            <a:ext cx="45719" cy="225112"/>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ysClr val="windowText" lastClr="000000"/>
              </a:solidFill>
            </a:endParaRPr>
          </a:p>
        </p:txBody>
      </p:sp>
      <p:sp>
        <p:nvSpPr>
          <p:cNvPr id="47" name="Rectangle 46"/>
          <p:cNvSpPr/>
          <p:nvPr/>
        </p:nvSpPr>
        <p:spPr>
          <a:xfrm flipH="1">
            <a:off x="319178" y="4342457"/>
            <a:ext cx="45719" cy="225112"/>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ysClr val="windowText" lastClr="000000"/>
              </a:solidFill>
            </a:endParaRPr>
          </a:p>
        </p:txBody>
      </p:sp>
      <p:sp>
        <p:nvSpPr>
          <p:cNvPr id="48" name="TextBox 47"/>
          <p:cNvSpPr txBox="1"/>
          <p:nvPr/>
        </p:nvSpPr>
        <p:spPr>
          <a:xfrm>
            <a:off x="0" y="2406316"/>
            <a:ext cx="1374186" cy="369332"/>
          </a:xfrm>
          <a:prstGeom prst="rect">
            <a:avLst/>
          </a:prstGeom>
          <a:noFill/>
        </p:spPr>
        <p:txBody>
          <a:bodyPr wrap="square" rtlCol="0">
            <a:spAutoFit/>
          </a:bodyPr>
          <a:lstStyle/>
          <a:p>
            <a:r>
              <a:rPr lang="en-US" dirty="0" smtClean="0"/>
              <a:t>Sound bar</a:t>
            </a:r>
          </a:p>
        </p:txBody>
      </p:sp>
      <p:sp>
        <p:nvSpPr>
          <p:cNvPr id="49" name="TextBox 48"/>
          <p:cNvSpPr txBox="1"/>
          <p:nvPr/>
        </p:nvSpPr>
        <p:spPr>
          <a:xfrm>
            <a:off x="80659" y="4640281"/>
            <a:ext cx="1374186" cy="369332"/>
          </a:xfrm>
          <a:prstGeom prst="rect">
            <a:avLst/>
          </a:prstGeom>
          <a:noFill/>
        </p:spPr>
        <p:txBody>
          <a:bodyPr wrap="square" rtlCol="0">
            <a:spAutoFit/>
          </a:bodyPr>
          <a:lstStyle/>
          <a:p>
            <a:r>
              <a:rPr lang="en-US" dirty="0" smtClean="0"/>
              <a:t>70 dB</a:t>
            </a:r>
            <a:endParaRPr lang="en-US" dirty="0"/>
          </a:p>
        </p:txBody>
      </p:sp>
      <p:sp>
        <p:nvSpPr>
          <p:cNvPr id="50" name="TextBox 49"/>
          <p:cNvSpPr txBox="1"/>
          <p:nvPr/>
        </p:nvSpPr>
        <p:spPr>
          <a:xfrm>
            <a:off x="4619878" y="990600"/>
            <a:ext cx="3465699" cy="646331"/>
          </a:xfrm>
          <a:prstGeom prst="rect">
            <a:avLst/>
          </a:prstGeom>
          <a:noFill/>
        </p:spPr>
        <p:txBody>
          <a:bodyPr wrap="square" rtlCol="0">
            <a:spAutoFit/>
          </a:bodyPr>
          <a:lstStyle/>
          <a:p>
            <a:pPr algn="ctr"/>
            <a:r>
              <a:rPr lang="en-US" dirty="0" smtClean="0"/>
              <a:t>Soap boxes </a:t>
            </a:r>
          </a:p>
          <a:p>
            <a:pPr algn="ctr"/>
            <a:r>
              <a:rPr lang="en-US" dirty="0" smtClean="0"/>
              <a:t>(center box is target)</a:t>
            </a:r>
          </a:p>
        </p:txBody>
      </p:sp>
    </p:spTree>
    <p:extLst>
      <p:ext uri="{BB962C8B-B14F-4D97-AF65-F5344CB8AC3E}">
        <p14:creationId xmlns:p14="http://schemas.microsoft.com/office/powerpoint/2010/main" val="183530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ew Link\Dropbox\eye tracking\photo (1).JPG"/>
          <p:cNvPicPr>
            <a:picLocks noChangeAspect="1" noChangeArrowheads="1"/>
          </p:cNvPicPr>
          <p:nvPr/>
        </p:nvPicPr>
        <p:blipFill>
          <a:blip r:embed="rId2"/>
          <a:srcRect/>
          <a:stretch>
            <a:fillRect/>
          </a:stretch>
        </p:blipFill>
        <p:spPr bwMode="auto">
          <a:xfrm>
            <a:off x="888023" y="479324"/>
            <a:ext cx="7714760" cy="5762259"/>
          </a:xfrm>
          <a:prstGeom prst="rect">
            <a:avLst/>
          </a:prstGeom>
          <a:noFill/>
        </p:spPr>
      </p:pic>
      <p:sp>
        <p:nvSpPr>
          <p:cNvPr id="5" name="Left Brace 4"/>
          <p:cNvSpPr/>
          <p:nvPr/>
        </p:nvSpPr>
        <p:spPr>
          <a:xfrm>
            <a:off x="444260" y="2924355"/>
            <a:ext cx="267419" cy="331722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TextBox 5"/>
          <p:cNvSpPr txBox="1"/>
          <p:nvPr/>
        </p:nvSpPr>
        <p:spPr>
          <a:xfrm>
            <a:off x="0" y="4187799"/>
            <a:ext cx="444260" cy="646331"/>
          </a:xfrm>
          <a:prstGeom prst="rect">
            <a:avLst/>
          </a:prstGeom>
          <a:noFill/>
        </p:spPr>
        <p:txBody>
          <a:bodyPr wrap="square" rtlCol="0">
            <a:spAutoFit/>
          </a:bodyPr>
          <a:lstStyle/>
          <a:p>
            <a:r>
              <a:rPr lang="en-US" dirty="0" smtClean="0"/>
              <a:t>48 in</a:t>
            </a:r>
            <a:endParaRPr lang="en-US" dirty="0"/>
          </a:p>
        </p:txBody>
      </p:sp>
    </p:spTree>
    <p:extLst>
      <p:ext uri="{BB962C8B-B14F-4D97-AF65-F5344CB8AC3E}">
        <p14:creationId xmlns:p14="http://schemas.microsoft.com/office/powerpoint/2010/main" val="59128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8229600" cy="1143000"/>
          </a:xfrm>
        </p:spPr>
        <p:txBody>
          <a:bodyPr/>
          <a:lstStyle/>
          <a:p>
            <a:r>
              <a:rPr lang="en-US" dirty="0" smtClean="0">
                <a:solidFill>
                  <a:schemeClr val="bg1"/>
                </a:solidFill>
              </a:rPr>
              <a:t>Procedure</a:t>
            </a:r>
            <a:endParaRPr lang="en-US" dirty="0">
              <a:solidFill>
                <a:schemeClr val="bg1"/>
              </a:solidFill>
            </a:endParaRPr>
          </a:p>
        </p:txBody>
      </p:sp>
      <p:sp>
        <p:nvSpPr>
          <p:cNvPr id="3" name="Content Placeholder 2"/>
          <p:cNvSpPr>
            <a:spLocks noGrp="1"/>
          </p:cNvSpPr>
          <p:nvPr>
            <p:ph idx="1"/>
          </p:nvPr>
        </p:nvSpPr>
        <p:spPr>
          <a:xfrm>
            <a:off x="457200" y="1600200"/>
            <a:ext cx="4063042" cy="4525963"/>
          </a:xfrm>
        </p:spPr>
        <p:txBody>
          <a:bodyPr/>
          <a:lstStyle/>
          <a:p>
            <a:pPr marL="514350" indent="-514350">
              <a:buFont typeface="+mj-lt"/>
              <a:buAutoNum type="arabicPeriod"/>
            </a:pPr>
            <a:r>
              <a:rPr lang="en-US" dirty="0" smtClean="0"/>
              <a:t>Introduction</a:t>
            </a:r>
          </a:p>
          <a:p>
            <a:pPr marL="514350" indent="-514350">
              <a:buFont typeface="+mj-lt"/>
              <a:buAutoNum type="arabicPeriod"/>
            </a:pPr>
            <a:r>
              <a:rPr lang="en-US" dirty="0" smtClean="0"/>
              <a:t>Calibration</a:t>
            </a:r>
          </a:p>
          <a:p>
            <a:pPr marL="514350" indent="-514350">
              <a:buFont typeface="+mj-lt"/>
              <a:buAutoNum type="arabicPeriod"/>
            </a:pPr>
            <a:r>
              <a:rPr lang="en-US" dirty="0" smtClean="0"/>
              <a:t>Shopping</a:t>
            </a:r>
          </a:p>
          <a:p>
            <a:pPr marL="914400" lvl="1" indent="-514350">
              <a:buFont typeface="+mj-lt"/>
              <a:buAutoNum type="arabicPeriod"/>
            </a:pPr>
            <a:r>
              <a:rPr lang="en-US" dirty="0" smtClean="0"/>
              <a:t>Shopping list randomized </a:t>
            </a:r>
          </a:p>
          <a:p>
            <a:pPr marL="514350" indent="-514350">
              <a:buFont typeface="+mj-lt"/>
              <a:buAutoNum type="arabicPeriod"/>
            </a:pPr>
            <a:r>
              <a:rPr lang="en-US" dirty="0" smtClean="0"/>
              <a:t>Survey</a:t>
            </a:r>
          </a:p>
          <a:p>
            <a:pPr marL="914400" lvl="1" indent="-514350">
              <a:buFont typeface="+mj-lt"/>
              <a:buAutoNum type="arabicPeriod"/>
            </a:pPr>
            <a:r>
              <a:rPr lang="en-US" dirty="0" smtClean="0"/>
              <a:t>Demographic info</a:t>
            </a:r>
            <a:endParaRPr lang="en-US" dirty="0"/>
          </a:p>
        </p:txBody>
      </p:sp>
      <p:pic>
        <p:nvPicPr>
          <p:cNvPr id="2050" name="Picture 2" descr="C:\Users\Drew Link\Downloads\photo (1).PNG"/>
          <p:cNvPicPr>
            <a:picLocks noChangeAspect="1" noChangeArrowheads="1"/>
          </p:cNvPicPr>
          <p:nvPr/>
        </p:nvPicPr>
        <p:blipFill>
          <a:blip r:embed="rId2"/>
          <a:srcRect t="23333" r="30660" b="28679"/>
          <a:stretch>
            <a:fillRect/>
          </a:stretch>
        </p:blipFill>
        <p:spPr bwMode="auto">
          <a:xfrm>
            <a:off x="4520242" y="1600200"/>
            <a:ext cx="4502989" cy="2337265"/>
          </a:xfrm>
          <a:prstGeom prst="rect">
            <a:avLst/>
          </a:prstGeom>
          <a:noFill/>
        </p:spPr>
      </p:pic>
    </p:spTree>
    <p:extLst>
      <p:ext uri="{BB962C8B-B14F-4D97-AF65-F5344CB8AC3E}">
        <p14:creationId xmlns:p14="http://schemas.microsoft.com/office/powerpoint/2010/main" val="148688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pic>
        <p:nvPicPr>
          <p:cNvPr id="3" name="Picture 2" descr="wordmark_rev.png"/>
          <p:cNvPicPr>
            <a:picLocks noChangeAspect="1"/>
          </p:cNvPicPr>
          <p:nvPr/>
        </p:nvPicPr>
        <p:blipFill>
          <a:blip r:embed="rId2"/>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77051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457200" y="1371600"/>
            <a:ext cx="8382000" cy="476250"/>
          </a:xfrm>
          <a:prstGeom prst="rect">
            <a:avLst/>
          </a:prstGeom>
          <a:noFill/>
          <a:ln w="9525">
            <a:noFill/>
            <a:miter lim="800000"/>
            <a:headEnd/>
            <a:tailEnd/>
          </a:ln>
        </p:spPr>
        <p:txBody>
          <a:bodyPr>
            <a:spAutoFit/>
          </a:bodyPr>
          <a:lstStyle/>
          <a:p>
            <a:r>
              <a:rPr lang="en-US" sz="2400" dirty="0" smtClean="0">
                <a:solidFill>
                  <a:srgbClr val="F4702F"/>
                </a:solidFill>
                <a:latin typeface="Verdana" pitchFamily="34" charset="0"/>
              </a:rPr>
              <a:t>Introduction</a:t>
            </a:r>
            <a:endParaRPr lang="en-US" sz="2400" dirty="0">
              <a:solidFill>
                <a:srgbClr val="F4702F"/>
              </a:solidFill>
              <a:latin typeface="Verdana" pitchFamily="34" charset="0"/>
            </a:endParaRPr>
          </a:p>
        </p:txBody>
      </p:sp>
      <p:pic>
        <p:nvPicPr>
          <p:cNvPr id="4" name="Picture 3" descr="wordmark_rev.png"/>
          <p:cNvPicPr>
            <a:picLocks noChangeAspect="1"/>
          </p:cNvPicPr>
          <p:nvPr/>
        </p:nvPicPr>
        <p:blipFill>
          <a:blip r:embed="rId3"/>
          <a:stretch>
            <a:fillRect/>
          </a:stretch>
        </p:blipFill>
        <p:spPr>
          <a:xfrm>
            <a:off x="304800" y="155626"/>
            <a:ext cx="2362200" cy="587426"/>
          </a:xfrm>
          <a:prstGeom prst="rect">
            <a:avLst/>
          </a:prstGeom>
        </p:spPr>
      </p:pic>
      <p:sp>
        <p:nvSpPr>
          <p:cNvPr id="2" name="Rectangle 1"/>
          <p:cNvSpPr/>
          <p:nvPr/>
        </p:nvSpPr>
        <p:spPr>
          <a:xfrm>
            <a:off x="685800" y="1868508"/>
            <a:ext cx="7467600" cy="2677656"/>
          </a:xfrm>
          <a:prstGeom prst="rect">
            <a:avLst/>
          </a:prstGeom>
        </p:spPr>
        <p:txBody>
          <a:bodyPr wrap="square">
            <a:spAutoFit/>
          </a:bodyPr>
          <a:lstStyle/>
          <a:p>
            <a:pPr marL="285750" indent="-285750">
              <a:buFont typeface="Arial" pitchFamily="34" charset="0"/>
              <a:buChar char="•"/>
            </a:pPr>
            <a:r>
              <a:rPr lang="en-US" sz="2400" dirty="0"/>
              <a:t>Watched a hypnotist named Michael C. Anthony. </a:t>
            </a:r>
            <a:endParaRPr lang="en-US" sz="2400" dirty="0" smtClean="0"/>
          </a:p>
          <a:p>
            <a:endParaRPr lang="en-US" sz="2400" dirty="0"/>
          </a:p>
          <a:p>
            <a:pPr marL="285750" indent="-285750">
              <a:buFont typeface="Arial" pitchFamily="34" charset="0"/>
              <a:buChar char="•"/>
            </a:pPr>
            <a:r>
              <a:rPr lang="en-US" sz="2400" dirty="0"/>
              <a:t>The hypnotized participants would do some funny and crazy things once they heard a snap of a finger</a:t>
            </a:r>
            <a:r>
              <a:rPr lang="en-US" sz="2400" dirty="0" smtClean="0"/>
              <a:t>.</a:t>
            </a:r>
          </a:p>
          <a:p>
            <a:pPr marL="285750" indent="-285750">
              <a:buFont typeface="Arial" pitchFamily="34" charset="0"/>
              <a:buChar char="•"/>
            </a:pPr>
            <a:endParaRPr lang="en-US" sz="2400" dirty="0"/>
          </a:p>
          <a:p>
            <a:r>
              <a:rPr lang="en-US" sz="2400" u="sng" dirty="0" smtClean="0">
                <a:hlinkClick r:id="rId4"/>
              </a:rPr>
              <a:t>http</a:t>
            </a:r>
            <a:r>
              <a:rPr lang="en-US" sz="2400" u="sng" dirty="0">
                <a:hlinkClick r:id="rId4"/>
              </a:rPr>
              <a:t>://www.youtube.com/watch?v=7rYkwLJfUjg</a:t>
            </a:r>
            <a:endParaRPr lang="en-US"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effect of sound on total fixation duration on target F(1,30) = 0.49, p = .67)</a:t>
            </a:r>
            <a:endParaRPr lang="en-US" dirty="0"/>
          </a:p>
        </p:txBody>
      </p:sp>
      <p:graphicFrame>
        <p:nvGraphicFramePr>
          <p:cNvPr id="4" name="Chart 3"/>
          <p:cNvGraphicFramePr/>
          <p:nvPr/>
        </p:nvGraphicFramePr>
        <p:xfrm>
          <a:off x="1815860" y="2968636"/>
          <a:ext cx="5262545" cy="315752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2692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effect of sound on total AOI visit duration on target (F(1,30) = .46, p = .63).</a:t>
            </a:r>
            <a:endParaRPr lang="en-US" dirty="0"/>
          </a:p>
        </p:txBody>
      </p:sp>
      <p:graphicFrame>
        <p:nvGraphicFramePr>
          <p:cNvPr id="5" name="Chart 4"/>
          <p:cNvGraphicFramePr/>
          <p:nvPr/>
        </p:nvGraphicFramePr>
        <p:xfrm>
          <a:off x="1815860" y="3002981"/>
          <a:ext cx="5120209" cy="312318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18395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effect of sound on target selection </a:t>
            </a:r>
          </a:p>
          <a:p>
            <a:pPr>
              <a:buNone/>
            </a:pPr>
            <a:r>
              <a:rPr lang="en-US" dirty="0" smtClean="0"/>
              <a:t>    </a:t>
            </a:r>
            <a:r>
              <a:rPr lang="el-GR" dirty="0" smtClean="0"/>
              <a:t>χ</a:t>
            </a:r>
            <a:r>
              <a:rPr lang="en-US" dirty="0" smtClean="0"/>
              <a:t>2(1, N = 30) = 3.76, p =.15</a:t>
            </a:r>
            <a:endParaRPr lang="en-US" dirty="0"/>
          </a:p>
        </p:txBody>
      </p:sp>
      <p:graphicFrame>
        <p:nvGraphicFramePr>
          <p:cNvPr id="6" name="Chart 5"/>
          <p:cNvGraphicFramePr/>
          <p:nvPr>
            <p:extLst>
              <p:ext uri="{D42A27DB-BD31-4B8C-83A1-F6EECF244321}">
                <p14:modId xmlns:p14="http://schemas.microsoft.com/office/powerpoint/2010/main" val="1644129671"/>
              </p:ext>
            </p:extLst>
          </p:nvPr>
        </p:nvGraphicFramePr>
        <p:xfrm>
          <a:off x="1876597" y="3084488"/>
          <a:ext cx="5045637" cy="304167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5423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pic>
        <p:nvPicPr>
          <p:cNvPr id="3" name="Picture 2" descr="wordmark_rev.png"/>
          <p:cNvPicPr>
            <a:picLocks noChangeAspect="1"/>
          </p:cNvPicPr>
          <p:nvPr/>
        </p:nvPicPr>
        <p:blipFill>
          <a:blip r:embed="rId2"/>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99595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8229600" cy="1143000"/>
          </a:xfrm>
        </p:spPr>
        <p:txBody>
          <a:bodyPr/>
          <a:lstStyle/>
          <a:p>
            <a:r>
              <a:rPr lang="en-US" dirty="0" smtClean="0">
                <a:solidFill>
                  <a:schemeClr val="bg1"/>
                </a:solidFill>
              </a:rPr>
              <a:t>Discussion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Results were not significant, why?</a:t>
            </a:r>
          </a:p>
          <a:p>
            <a:pPr lvl="1"/>
            <a:r>
              <a:rPr lang="en-US" dirty="0" smtClean="0"/>
              <a:t>Auditory stimuli (ocean and city) may have been too similar</a:t>
            </a:r>
          </a:p>
          <a:p>
            <a:pPr lvl="1"/>
            <a:r>
              <a:rPr lang="en-US" dirty="0" smtClean="0"/>
              <a:t>Spatial proximity of auditory stimulus </a:t>
            </a:r>
          </a:p>
          <a:p>
            <a:pPr lvl="2"/>
            <a:r>
              <a:rPr lang="en-US" dirty="0" smtClean="0"/>
              <a:t>Less directional than other studies</a:t>
            </a:r>
          </a:p>
          <a:p>
            <a:pPr lvl="1"/>
            <a:r>
              <a:rPr lang="en-US" dirty="0" smtClean="0"/>
              <a:t>Temporal proximity of auditory stimulus </a:t>
            </a:r>
          </a:p>
          <a:p>
            <a:pPr lvl="2"/>
            <a:r>
              <a:rPr lang="en-US" dirty="0" smtClean="0"/>
              <a:t>Continuous rather than short noise burst</a:t>
            </a:r>
          </a:p>
          <a:p>
            <a:pPr lvl="1"/>
            <a:endParaRPr lang="en-US" dirty="0" smtClean="0"/>
          </a:p>
          <a:p>
            <a:pPr lvl="1"/>
            <a:endParaRPr lang="en-US" dirty="0"/>
          </a:p>
        </p:txBody>
      </p:sp>
    </p:spTree>
    <p:extLst>
      <p:ext uri="{BB962C8B-B14F-4D97-AF65-F5344CB8AC3E}">
        <p14:creationId xmlns:p14="http://schemas.microsoft.com/office/powerpoint/2010/main" val="8575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rewbert\Dropbox\eye tracking\Heatmap.jpg"/>
          <p:cNvPicPr>
            <a:picLocks noGrp="1"/>
          </p:cNvPicPr>
          <p:nvPr>
            <p:ph idx="1"/>
          </p:nvPr>
        </p:nvPicPr>
        <p:blipFill rotWithShape="1">
          <a:blip r:embed="rId3">
            <a:extLst>
              <a:ext uri="{28A0092B-C50C-407E-A947-70E740481C1C}">
                <a14:useLocalDpi xmlns:a14="http://schemas.microsoft.com/office/drawing/2010/main" val="0"/>
              </a:ext>
            </a:extLst>
          </a:blip>
          <a:srcRect t="13336" b="13336"/>
          <a:stretch/>
        </p:blipFill>
        <p:spPr bwMode="auto">
          <a:prstGeom prst="rect">
            <a:avLst/>
          </a:prstGeom>
          <a:noFill/>
          <a:ln>
            <a:noFill/>
          </a:ln>
          <a:extLst>
            <a:ext uri="{53640926-AAD7-44D8-BBD7-CCE9431645EC}">
              <a14:shadowObscured xmlns:a14="http://schemas.microsoft.com/office/drawing/2010/main"/>
            </a:ext>
          </a:extLst>
        </p:spPr>
      </p:pic>
      <p:sp>
        <p:nvSpPr>
          <p:cNvPr id="5" name="Title 1"/>
          <p:cNvSpPr txBox="1">
            <a:spLocks/>
          </p:cNvSpPr>
          <p:nvPr/>
        </p:nvSpPr>
        <p:spPr bwMode="auto">
          <a:xfrm>
            <a:off x="-2362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solidFill>
                  <a:schemeClr val="bg1"/>
                </a:solidFill>
              </a:rPr>
              <a:t>Discussion</a:t>
            </a:r>
            <a:endParaRPr lang="en-US" dirty="0">
              <a:solidFill>
                <a:schemeClr val="bg1"/>
              </a:solidFill>
            </a:endParaRPr>
          </a:p>
        </p:txBody>
      </p:sp>
    </p:spTree>
    <p:extLst>
      <p:ext uri="{BB962C8B-B14F-4D97-AF65-F5344CB8AC3E}">
        <p14:creationId xmlns:p14="http://schemas.microsoft.com/office/powerpoint/2010/main" val="69098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There may be a significant behavioral result (selection)</a:t>
            </a:r>
          </a:p>
          <a:p>
            <a:r>
              <a:rPr lang="en-US" dirty="0" smtClean="0"/>
              <a:t>Larger sample size needed</a:t>
            </a:r>
          </a:p>
          <a:p>
            <a:r>
              <a:rPr lang="en-US" dirty="0" smtClean="0"/>
              <a:t>Perhaps a person can fixate equally on stimuli, but be more likely to choose the congruent visual/auditory combo</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19139712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2362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solidFill>
                  <a:schemeClr val="bg1"/>
                </a:solidFill>
              </a:rPr>
              <a:t>Discussion</a:t>
            </a:r>
            <a:endParaRPr lang="en-US" dirty="0">
              <a:solidFill>
                <a:schemeClr val="bg1"/>
              </a:solidFill>
            </a:endParaRPr>
          </a:p>
        </p:txBody>
      </p:sp>
    </p:spTree>
    <p:extLst>
      <p:ext uri="{BB962C8B-B14F-4D97-AF65-F5344CB8AC3E}">
        <p14:creationId xmlns:p14="http://schemas.microsoft.com/office/powerpoint/2010/main" val="79354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8229600" cy="1143000"/>
          </a:xfrm>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Lack of findings</a:t>
            </a:r>
          </a:p>
          <a:p>
            <a:pPr lvl="1"/>
            <a:r>
              <a:rPr lang="en-US" dirty="0" smtClean="0"/>
              <a:t>Possibly due to sample size</a:t>
            </a:r>
          </a:p>
          <a:p>
            <a:pPr lvl="1"/>
            <a:r>
              <a:rPr lang="en-US" dirty="0" smtClean="0"/>
              <a:t>Location of sound</a:t>
            </a:r>
          </a:p>
          <a:p>
            <a:pPr lvl="1"/>
            <a:r>
              <a:rPr lang="en-US" dirty="0" smtClean="0"/>
              <a:t>Lack of manipulation check (did the participants notice the sound?)</a:t>
            </a:r>
          </a:p>
          <a:p>
            <a:r>
              <a:rPr lang="en-US" dirty="0" smtClean="0"/>
              <a:t>Future studies</a:t>
            </a:r>
          </a:p>
          <a:p>
            <a:pPr lvl="1"/>
            <a:r>
              <a:rPr lang="en-US" dirty="0" smtClean="0"/>
              <a:t>Potential for meaningful findings, especially behaviorally</a:t>
            </a:r>
          </a:p>
          <a:p>
            <a:pPr lvl="1"/>
            <a:endParaRPr lang="en-US" dirty="0" smtClean="0"/>
          </a:p>
          <a:p>
            <a:pPr lvl="1"/>
            <a:endParaRPr lang="en-US" dirty="0"/>
          </a:p>
        </p:txBody>
      </p:sp>
    </p:spTree>
    <p:extLst>
      <p:ext uri="{BB962C8B-B14F-4D97-AF65-F5344CB8AC3E}">
        <p14:creationId xmlns:p14="http://schemas.microsoft.com/office/powerpoint/2010/main" val="1104511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1951"/>
            <a:ext cx="8229600" cy="1143000"/>
          </a:xfrm>
        </p:spPr>
        <p:txBody>
          <a:bodyPr/>
          <a:lstStyle/>
          <a:p>
            <a:r>
              <a:rPr lang="en-US" dirty="0" smtClean="0">
                <a:solidFill>
                  <a:schemeClr val="bg1"/>
                </a:solidFill>
              </a:rPr>
              <a:t>References</a:t>
            </a:r>
            <a:endParaRPr lang="en-US" dirty="0">
              <a:solidFill>
                <a:schemeClr val="bg1"/>
              </a:solidFill>
            </a:endParaRPr>
          </a:p>
        </p:txBody>
      </p:sp>
      <p:sp>
        <p:nvSpPr>
          <p:cNvPr id="6" name="TextBox 5"/>
          <p:cNvSpPr txBox="1"/>
          <p:nvPr/>
        </p:nvSpPr>
        <p:spPr>
          <a:xfrm>
            <a:off x="232913" y="1061049"/>
            <a:ext cx="8729932" cy="4247317"/>
          </a:xfrm>
          <a:prstGeom prst="rect">
            <a:avLst/>
          </a:prstGeom>
          <a:noFill/>
        </p:spPr>
        <p:txBody>
          <a:bodyPr wrap="square" rtlCol="0">
            <a:spAutoFit/>
          </a:bodyPr>
          <a:lstStyle/>
          <a:p>
            <a:pPr lvl="0">
              <a:buFont typeface="Arial" pitchFamily="34" charset="0"/>
              <a:buChar char="•"/>
            </a:pPr>
            <a:endParaRPr lang="en-US" dirty="0" smtClean="0">
              <a:latin typeface="Times New Roman" pitchFamily="18" charset="0"/>
              <a:ea typeface="Calibri" pitchFamily="34" charset="0"/>
              <a:cs typeface="Times New Roman" pitchFamily="18" charset="0"/>
            </a:endParaRPr>
          </a:p>
          <a:p>
            <a:pPr lvl="0">
              <a:buFont typeface="Arial" pitchFamily="34" charset="0"/>
              <a:buChar char="•"/>
            </a:pPr>
            <a:r>
              <a:rPr lang="en-US" dirty="0" smtClean="0">
                <a:latin typeface="Times New Roman" pitchFamily="18" charset="0"/>
                <a:ea typeface="Calibri" pitchFamily="34" charset="0"/>
                <a:cs typeface="Times New Roman" pitchFamily="18" charset="0"/>
              </a:rPr>
              <a:t> Evans, K. K., and </a:t>
            </a:r>
            <a:r>
              <a:rPr lang="en-US" dirty="0" err="1" smtClean="0">
                <a:latin typeface="Times New Roman" pitchFamily="18" charset="0"/>
                <a:ea typeface="Calibri" pitchFamily="34" charset="0"/>
                <a:cs typeface="Times New Roman" pitchFamily="18" charset="0"/>
              </a:rPr>
              <a:t>Treisman</a:t>
            </a:r>
            <a:r>
              <a:rPr lang="en-US" dirty="0" smtClean="0">
                <a:latin typeface="Times New Roman" pitchFamily="18" charset="0"/>
                <a:ea typeface="Calibri" pitchFamily="34" charset="0"/>
                <a:cs typeface="Times New Roman" pitchFamily="18" charset="0"/>
              </a:rPr>
              <a:t>, A.  Natural cross-modal mappings between visual and auditory               features.  </a:t>
            </a:r>
            <a:r>
              <a:rPr lang="en-US" i="1" dirty="0" smtClean="0">
                <a:latin typeface="Times New Roman" pitchFamily="18" charset="0"/>
                <a:ea typeface="Calibri" pitchFamily="34" charset="0"/>
                <a:cs typeface="Times New Roman" pitchFamily="18" charset="0"/>
              </a:rPr>
              <a:t>Journal of Vision, 10, 1, 6 </a:t>
            </a:r>
            <a:r>
              <a:rPr lang="en-US" dirty="0" smtClean="0">
                <a:latin typeface="Times New Roman" pitchFamily="18" charset="0"/>
                <a:ea typeface="Calibri" pitchFamily="34" charset="0"/>
                <a:cs typeface="Times New Roman" pitchFamily="18" charset="0"/>
              </a:rPr>
              <a:t>(2010), 1-12.</a:t>
            </a:r>
          </a:p>
          <a:p>
            <a:pPr lvl="0"/>
            <a:endParaRPr lang="en-US" dirty="0" smtClean="0">
              <a:latin typeface="Times New Roman" pitchFamily="18" charset="0"/>
              <a:ea typeface="Calibri" pitchFamily="34" charset="0"/>
              <a:cs typeface="Times New Roman" pitchFamily="18" charset="0"/>
            </a:endParaRPr>
          </a:p>
          <a:p>
            <a:pPr lvl="0">
              <a:buFont typeface="Arial" pitchFamily="34" charset="0"/>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Frassinetti</a:t>
            </a:r>
            <a:r>
              <a:rPr lang="en-US" dirty="0" smtClean="0">
                <a:latin typeface="Times New Roman" pitchFamily="18" charset="0"/>
                <a:cs typeface="Times New Roman" pitchFamily="18" charset="0"/>
              </a:rPr>
              <a:t>, F., </a:t>
            </a:r>
            <a:r>
              <a:rPr lang="en-US" dirty="0" err="1" smtClean="0">
                <a:latin typeface="Times New Roman" pitchFamily="18" charset="0"/>
                <a:cs typeface="Times New Roman" pitchFamily="18" charset="0"/>
              </a:rPr>
              <a:t>Bolognini</a:t>
            </a:r>
            <a:r>
              <a:rPr lang="en-US" dirty="0" smtClean="0">
                <a:latin typeface="Times New Roman" pitchFamily="18" charset="0"/>
                <a:cs typeface="Times New Roman" pitchFamily="18" charset="0"/>
              </a:rPr>
              <a:t>, N., &amp; </a:t>
            </a:r>
            <a:r>
              <a:rPr lang="en-US" dirty="0" err="1" smtClean="0">
                <a:latin typeface="Times New Roman" pitchFamily="18" charset="0"/>
                <a:cs typeface="Times New Roman" pitchFamily="18" charset="0"/>
              </a:rPr>
              <a:t>Ladavas</a:t>
            </a:r>
            <a:r>
              <a:rPr lang="en-US" dirty="0" smtClean="0">
                <a:latin typeface="Times New Roman" pitchFamily="18" charset="0"/>
                <a:cs typeface="Times New Roman" pitchFamily="18" charset="0"/>
              </a:rPr>
              <a:t>, E. Enhancement of visual perception by </a:t>
            </a:r>
            <a:r>
              <a:rPr lang="en-US" dirty="0" err="1" smtClean="0">
                <a:latin typeface="Times New Roman" pitchFamily="18" charset="0"/>
                <a:cs typeface="Times New Roman" pitchFamily="18" charset="0"/>
              </a:rPr>
              <a:t>crossmodal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visuo</a:t>
            </a:r>
            <a:r>
              <a:rPr lang="en-US" dirty="0" smtClean="0">
                <a:latin typeface="Times New Roman" pitchFamily="18" charset="0"/>
                <a:cs typeface="Times New Roman" pitchFamily="18" charset="0"/>
              </a:rPr>
              <a:t>-auditory interaction. </a:t>
            </a:r>
            <a:r>
              <a:rPr lang="en-US" i="1" dirty="0" smtClean="0">
                <a:latin typeface="Times New Roman" pitchFamily="18" charset="0"/>
                <a:cs typeface="Times New Roman" pitchFamily="18" charset="0"/>
              </a:rPr>
              <a:t>Experimental Brain Research, 147, 3</a:t>
            </a:r>
            <a:r>
              <a:rPr lang="en-US" dirty="0" smtClean="0">
                <a:latin typeface="Times New Roman" pitchFamily="18" charset="0"/>
                <a:cs typeface="Times New Roman" pitchFamily="18" charset="0"/>
              </a:rPr>
              <a:t> (2002), 332-343.</a:t>
            </a:r>
          </a:p>
          <a:p>
            <a:pPr>
              <a:buFont typeface="Arial" pitchFamily="34" charset="0"/>
              <a:buChar char="•"/>
            </a:pPr>
            <a:endParaRPr lang="en-US" dirty="0" smtClean="0">
              <a:latin typeface="Times New Roman" pitchFamily="18" charset="0"/>
              <a:cs typeface="Times New Roman" pitchFamily="18" charset="0"/>
            </a:endParaRPr>
          </a:p>
          <a:p>
            <a:pPr lvl="0">
              <a:buFont typeface="Arial" pitchFamily="34" charset="0"/>
              <a:buChar char="•"/>
            </a:pPr>
            <a:r>
              <a:rPr lang="en-US" dirty="0" err="1">
                <a:latin typeface="Times New Roman" pitchFamily="18" charset="0"/>
                <a:cs typeface="Times New Roman" pitchFamily="18" charset="0"/>
              </a:rPr>
              <a:t>Teder-Salejarvi</a:t>
            </a:r>
            <a:r>
              <a:rPr lang="en-US" dirty="0">
                <a:latin typeface="Times New Roman" pitchFamily="18" charset="0"/>
                <a:cs typeface="Times New Roman" pitchFamily="18" charset="0"/>
              </a:rPr>
              <a:t>, W. A., Di Russo, F., McDonald, J. J., and </a:t>
            </a:r>
            <a:r>
              <a:rPr lang="en-US" dirty="0" err="1">
                <a:latin typeface="Times New Roman" pitchFamily="18" charset="0"/>
                <a:cs typeface="Times New Roman" pitchFamily="18" charset="0"/>
              </a:rPr>
              <a:t>Hillyard</a:t>
            </a:r>
            <a:r>
              <a:rPr lang="en-US" dirty="0">
                <a:latin typeface="Times New Roman" pitchFamily="18" charset="0"/>
                <a:cs typeface="Times New Roman" pitchFamily="18" charset="0"/>
              </a:rPr>
              <a:t>, S. A. Effects of spatial congruity on audio-visual multimodal integration.  </a:t>
            </a:r>
            <a:r>
              <a:rPr lang="en-US" i="1" dirty="0">
                <a:latin typeface="Times New Roman" pitchFamily="18" charset="0"/>
                <a:cs typeface="Times New Roman" pitchFamily="18" charset="0"/>
              </a:rPr>
              <a:t>Journal of Cognitive Neuroscience, 17, 9</a:t>
            </a:r>
            <a:r>
              <a:rPr lang="en-US" dirty="0">
                <a:latin typeface="Times New Roman" pitchFamily="18" charset="0"/>
                <a:cs typeface="Times New Roman" pitchFamily="18" charset="0"/>
              </a:rPr>
              <a:t> (2006), 1396-1409</a:t>
            </a:r>
            <a:r>
              <a:rPr lang="en-US" dirty="0" smtClean="0">
                <a:latin typeface="Times New Roman" pitchFamily="18" charset="0"/>
                <a:cs typeface="Times New Roman" pitchFamily="18" charset="0"/>
              </a:rPr>
              <a:t>.</a:t>
            </a:r>
            <a:endParaRPr lang="en-US" dirty="0"/>
          </a:p>
          <a:p>
            <a:pPr lvl="0">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err="1">
                <a:latin typeface="Times New Roman" pitchFamily="18" charset="0"/>
                <a:cs typeface="Times New Roman" pitchFamily="18" charset="0"/>
              </a:rPr>
              <a:t>Tiippana</a:t>
            </a:r>
            <a:r>
              <a:rPr lang="en-US" dirty="0">
                <a:latin typeface="Times New Roman" pitchFamily="18" charset="0"/>
                <a:cs typeface="Times New Roman" pitchFamily="18" charset="0"/>
              </a:rPr>
              <a:t>, K., Andersen, T. S., and </a:t>
            </a:r>
            <a:r>
              <a:rPr lang="en-US" dirty="0" err="1">
                <a:latin typeface="Times New Roman" pitchFamily="18" charset="0"/>
                <a:cs typeface="Times New Roman" pitchFamily="18" charset="0"/>
              </a:rPr>
              <a:t>Sams</a:t>
            </a:r>
            <a:r>
              <a:rPr lang="en-US" dirty="0">
                <a:latin typeface="Times New Roman" pitchFamily="18" charset="0"/>
                <a:cs typeface="Times New Roman" pitchFamily="18" charset="0"/>
              </a:rPr>
              <a:t>, M.  Visual attention modulates audiovisual speech perception.  </a:t>
            </a:r>
            <a:r>
              <a:rPr lang="en-US" i="1" dirty="0">
                <a:latin typeface="Times New Roman" pitchFamily="18" charset="0"/>
                <a:cs typeface="Times New Roman" pitchFamily="18" charset="0"/>
              </a:rPr>
              <a:t>European Journal of Cognitive Psychology, 16, 3</a:t>
            </a:r>
            <a:r>
              <a:rPr lang="en-US" dirty="0">
                <a:latin typeface="Times New Roman" pitchFamily="18" charset="0"/>
                <a:cs typeface="Times New Roman" pitchFamily="18" charset="0"/>
              </a:rPr>
              <a:t> (2004), 457-472.</a:t>
            </a:r>
          </a:p>
          <a:p>
            <a:pPr lvl="0">
              <a:buFont typeface="Arial" pitchFamily="34" charset="0"/>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700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457200" y="1524000"/>
            <a:ext cx="8382000" cy="461665"/>
          </a:xfrm>
          <a:prstGeom prst="rect">
            <a:avLst/>
          </a:prstGeom>
          <a:noFill/>
          <a:ln w="9525">
            <a:noFill/>
            <a:miter lim="800000"/>
            <a:headEnd/>
            <a:tailEnd/>
          </a:ln>
        </p:spPr>
        <p:txBody>
          <a:bodyPr>
            <a:spAutoFit/>
          </a:bodyPr>
          <a:lstStyle/>
          <a:p>
            <a:r>
              <a:rPr lang="en-US" sz="2400" dirty="0" smtClean="0">
                <a:solidFill>
                  <a:srgbClr val="F4702F"/>
                </a:solidFill>
                <a:latin typeface="Verdana" pitchFamily="34" charset="0"/>
              </a:rPr>
              <a:t>Questions</a:t>
            </a:r>
          </a:p>
        </p:txBody>
      </p:sp>
      <p:pic>
        <p:nvPicPr>
          <p:cNvPr id="4" name="Picture 3" descr="wordmark_rev.png"/>
          <p:cNvPicPr>
            <a:picLocks noChangeAspect="1"/>
          </p:cNvPicPr>
          <p:nvPr/>
        </p:nvPicPr>
        <p:blipFill>
          <a:blip r:embed="rId3"/>
          <a:stretch>
            <a:fillRect/>
          </a:stretch>
        </p:blipFill>
        <p:spPr>
          <a:xfrm>
            <a:off x="304800" y="155626"/>
            <a:ext cx="2362200" cy="587426"/>
          </a:xfrm>
          <a:prstGeom prst="rect">
            <a:avLst/>
          </a:prstGeom>
        </p:spPr>
      </p:pic>
      <p:sp>
        <p:nvSpPr>
          <p:cNvPr id="2" name="Rectangle 1"/>
          <p:cNvSpPr/>
          <p:nvPr/>
        </p:nvSpPr>
        <p:spPr>
          <a:xfrm>
            <a:off x="533400" y="1985665"/>
            <a:ext cx="7162800" cy="2308324"/>
          </a:xfrm>
          <a:prstGeom prst="rect">
            <a:avLst/>
          </a:prstGeom>
        </p:spPr>
        <p:txBody>
          <a:bodyPr wrap="square">
            <a:spAutoFit/>
          </a:bodyPr>
          <a:lstStyle/>
          <a:p>
            <a:pPr marL="285750" indent="-285750">
              <a:buFont typeface="Arial" pitchFamily="34" charset="0"/>
              <a:buChar char="•"/>
            </a:pPr>
            <a:r>
              <a:rPr lang="en-US" sz="2400" dirty="0" smtClean="0"/>
              <a:t>Can </a:t>
            </a:r>
            <a:r>
              <a:rPr lang="en-US" sz="2400" dirty="0"/>
              <a:t>‘sound’ really have an influence on people</a:t>
            </a:r>
            <a:r>
              <a:rPr lang="en-US" sz="2400" dirty="0" smtClean="0"/>
              <a:t>?</a:t>
            </a:r>
          </a:p>
          <a:p>
            <a:endParaRPr lang="en-US" sz="2400" dirty="0"/>
          </a:p>
          <a:p>
            <a:pPr marL="285750" indent="-285750">
              <a:buFont typeface="Arial" pitchFamily="34" charset="0"/>
              <a:buChar char="•"/>
            </a:pPr>
            <a:r>
              <a:rPr lang="en-US" sz="2400" dirty="0"/>
              <a:t>Can sounds associated with an image have an effect on products selection</a:t>
            </a:r>
            <a:r>
              <a:rPr lang="en-US" sz="2400" dirty="0" smtClean="0"/>
              <a:t>?</a:t>
            </a:r>
          </a:p>
          <a:p>
            <a:endParaRPr lang="en-US" sz="2400" dirty="0"/>
          </a:p>
          <a:p>
            <a:pPr marL="285750" indent="-285750">
              <a:buFont typeface="Arial" pitchFamily="34" charset="0"/>
              <a:buChar char="•"/>
            </a:pPr>
            <a:r>
              <a:rPr lang="en-US" sz="2400" dirty="0"/>
              <a:t>Will eye tracking help us find a connection?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228600"/>
            <a:ext cx="8229600" cy="1143000"/>
          </a:xfrm>
        </p:spPr>
        <p:txBody>
          <a:bodyPr/>
          <a:lstStyle/>
          <a:p>
            <a:r>
              <a:rPr lang="en-US" dirty="0" smtClean="0">
                <a:solidFill>
                  <a:schemeClr val="bg1"/>
                </a:solidFill>
              </a:rPr>
              <a:t>Background </a:t>
            </a:r>
            <a:endParaRPr lang="en-US" dirty="0">
              <a:solidFill>
                <a:schemeClr val="bg1"/>
              </a:solidFill>
            </a:endParaRPr>
          </a:p>
        </p:txBody>
      </p:sp>
      <p:sp>
        <p:nvSpPr>
          <p:cNvPr id="5" name="Content Placeholder 4"/>
          <p:cNvSpPr>
            <a:spLocks noGrp="1"/>
          </p:cNvSpPr>
          <p:nvPr>
            <p:ph idx="1"/>
          </p:nvPr>
        </p:nvSpPr>
        <p:spPr/>
        <p:txBody>
          <a:bodyPr/>
          <a:lstStyle/>
          <a:p>
            <a:r>
              <a:rPr lang="en-US" dirty="0" smtClean="0"/>
              <a:t>Cross-modality examined from general to specific:</a:t>
            </a:r>
          </a:p>
          <a:p>
            <a:pPr lvl="1"/>
            <a:r>
              <a:rPr lang="en-US" dirty="0" smtClean="0"/>
              <a:t>Visual and auditory stimuli </a:t>
            </a:r>
          </a:p>
          <a:p>
            <a:pPr lvl="2"/>
            <a:r>
              <a:rPr lang="en-US" dirty="0" smtClean="0"/>
              <a:t>General categories </a:t>
            </a:r>
          </a:p>
          <a:p>
            <a:pPr lvl="1"/>
            <a:r>
              <a:rPr lang="en-US" dirty="0" smtClean="0"/>
              <a:t>Spatial and temporal proximity </a:t>
            </a:r>
          </a:p>
          <a:p>
            <a:pPr lvl="2"/>
            <a:r>
              <a:rPr lang="en-US" dirty="0" smtClean="0"/>
              <a:t>Physical manipulations</a:t>
            </a:r>
          </a:p>
          <a:p>
            <a:pPr lvl="1"/>
            <a:r>
              <a:rPr lang="en-US" dirty="0" smtClean="0"/>
              <a:t>Natural sounds and contextual congruent imagery</a:t>
            </a:r>
          </a:p>
          <a:p>
            <a:pPr lvl="2"/>
            <a:r>
              <a:rPr lang="en-US" dirty="0" smtClean="0"/>
              <a:t>Conceptual manipulations</a:t>
            </a:r>
          </a:p>
          <a:p>
            <a:endParaRPr lang="en-US" dirty="0"/>
          </a:p>
        </p:txBody>
      </p:sp>
    </p:spTree>
    <p:extLst>
      <p:ext uri="{BB962C8B-B14F-4D97-AF65-F5344CB8AC3E}">
        <p14:creationId xmlns:p14="http://schemas.microsoft.com/office/powerpoint/2010/main" val="343526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Visual and auditory stimuli</a:t>
            </a:r>
          </a:p>
          <a:p>
            <a:pPr lvl="1"/>
            <a:r>
              <a:rPr lang="en-US" dirty="0" smtClean="0"/>
              <a:t>Congruence between auditory pitch and visual position</a:t>
            </a:r>
          </a:p>
          <a:p>
            <a:pPr lvl="2"/>
            <a:r>
              <a:rPr lang="en-US" dirty="0" smtClean="0"/>
              <a:t>Higher pitch = detection/location of higher items </a:t>
            </a:r>
          </a:p>
          <a:p>
            <a:pPr lvl="2"/>
            <a:r>
              <a:rPr lang="en-US" dirty="0" smtClean="0"/>
              <a:t>Lower pitch = detection/location of lower items </a:t>
            </a:r>
          </a:p>
          <a:p>
            <a:pPr lvl="2"/>
            <a:r>
              <a:rPr lang="en-US" dirty="0" smtClean="0"/>
              <a:t>Higher pitch = selection of lighter contrast item</a:t>
            </a:r>
          </a:p>
          <a:p>
            <a:pPr lvl="2"/>
            <a:r>
              <a:rPr lang="en-US" dirty="0" smtClean="0"/>
              <a:t>Lower pitch = selection of darker contrast item </a:t>
            </a:r>
            <a:endParaRPr lang="en-US" dirty="0"/>
          </a:p>
        </p:txBody>
      </p:sp>
      <p:sp>
        <p:nvSpPr>
          <p:cNvPr id="4" name="Title 3"/>
          <p:cNvSpPr txBox="1">
            <a:spLocks/>
          </p:cNvSpPr>
          <p:nvPr/>
        </p:nvSpPr>
        <p:spPr bwMode="auto">
          <a:xfrm>
            <a:off x="-2362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solidFill>
                  <a:schemeClr val="bg1"/>
                </a:solidFill>
              </a:rPr>
              <a:t>Background </a:t>
            </a:r>
            <a:endParaRPr lang="en-US" dirty="0">
              <a:solidFill>
                <a:schemeClr val="bg1"/>
              </a:solidFill>
            </a:endParaRPr>
          </a:p>
        </p:txBody>
      </p:sp>
    </p:spTree>
    <p:extLst>
      <p:ext uri="{BB962C8B-B14F-4D97-AF65-F5344CB8AC3E}">
        <p14:creationId xmlns:p14="http://schemas.microsoft.com/office/powerpoint/2010/main" val="21166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Visual and auditory stimuli</a:t>
            </a:r>
          </a:p>
          <a:p>
            <a:pPr lvl="1"/>
            <a:r>
              <a:rPr lang="en-US" dirty="0" smtClean="0"/>
              <a:t>Visual stimuli size, position, and spatial frequency interact with auditory pitch (Evans &amp; </a:t>
            </a:r>
            <a:r>
              <a:rPr lang="en-US" dirty="0" err="1" smtClean="0"/>
              <a:t>Triesman</a:t>
            </a:r>
            <a:r>
              <a:rPr lang="en-US" dirty="0" smtClean="0"/>
              <a:t>, 2010)</a:t>
            </a:r>
          </a:p>
          <a:p>
            <a:pPr lvl="1"/>
            <a:r>
              <a:rPr lang="en-US" dirty="0" smtClean="0"/>
              <a:t>Complex relationship between auditory stimuli and visual stimuli </a:t>
            </a:r>
          </a:p>
          <a:p>
            <a:pPr lvl="2"/>
            <a:r>
              <a:rPr lang="en-US" dirty="0"/>
              <a:t>P</a:t>
            </a:r>
            <a:r>
              <a:rPr lang="en-US" dirty="0" smtClean="0"/>
              <a:t>rocessing and selection of visual stimuli  </a:t>
            </a:r>
          </a:p>
          <a:p>
            <a:pPr lvl="1"/>
            <a:endParaRPr lang="en-US" dirty="0"/>
          </a:p>
        </p:txBody>
      </p:sp>
      <p:sp>
        <p:nvSpPr>
          <p:cNvPr id="4" name="Title 3"/>
          <p:cNvSpPr txBox="1">
            <a:spLocks/>
          </p:cNvSpPr>
          <p:nvPr/>
        </p:nvSpPr>
        <p:spPr bwMode="auto">
          <a:xfrm>
            <a:off x="-2362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solidFill>
                  <a:schemeClr val="bg1"/>
                </a:solidFill>
              </a:rPr>
              <a:t>Background </a:t>
            </a:r>
            <a:endParaRPr lang="en-US" dirty="0">
              <a:solidFill>
                <a:schemeClr val="bg1"/>
              </a:solidFill>
            </a:endParaRPr>
          </a:p>
        </p:txBody>
      </p:sp>
    </p:spTree>
    <p:extLst>
      <p:ext uri="{BB962C8B-B14F-4D97-AF65-F5344CB8AC3E}">
        <p14:creationId xmlns:p14="http://schemas.microsoft.com/office/powerpoint/2010/main" val="341604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Spatial and temporal proximity</a:t>
            </a:r>
          </a:p>
          <a:p>
            <a:pPr lvl="1"/>
            <a:r>
              <a:rPr lang="en-US" dirty="0" smtClean="0"/>
              <a:t>Close spatial proximity between auditory/visual stimuli resulted in better detection (</a:t>
            </a:r>
            <a:r>
              <a:rPr lang="en-US" dirty="0" err="1" smtClean="0"/>
              <a:t>Frassinetti</a:t>
            </a:r>
            <a:r>
              <a:rPr lang="en-US" dirty="0" smtClean="0"/>
              <a:t>, </a:t>
            </a:r>
            <a:r>
              <a:rPr lang="en-US" dirty="0" err="1" smtClean="0"/>
              <a:t>Bolognini</a:t>
            </a:r>
            <a:r>
              <a:rPr lang="en-US" dirty="0" smtClean="0"/>
              <a:t>, &amp; </a:t>
            </a:r>
            <a:r>
              <a:rPr lang="en-US" dirty="0" err="1" smtClean="0"/>
              <a:t>Ladavas</a:t>
            </a:r>
            <a:r>
              <a:rPr lang="en-US" dirty="0" smtClean="0"/>
              <a:t>, 2002)</a:t>
            </a:r>
          </a:p>
          <a:p>
            <a:pPr lvl="1"/>
            <a:r>
              <a:rPr lang="en-US" dirty="0" smtClean="0"/>
              <a:t>Close temporal proximity (simultaneous noise bursts) resulted in better detection </a:t>
            </a:r>
          </a:p>
          <a:p>
            <a:pPr lvl="1"/>
            <a:r>
              <a:rPr lang="en-US" dirty="0" smtClean="0"/>
              <a:t>Neural patterns differed in spatially congruent versus spatially incongruent conditions</a:t>
            </a:r>
            <a:endParaRPr lang="en-US" dirty="0"/>
          </a:p>
        </p:txBody>
      </p:sp>
      <p:sp>
        <p:nvSpPr>
          <p:cNvPr id="4" name="Title 3"/>
          <p:cNvSpPr txBox="1">
            <a:spLocks/>
          </p:cNvSpPr>
          <p:nvPr/>
        </p:nvSpPr>
        <p:spPr bwMode="auto">
          <a:xfrm>
            <a:off x="-2362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solidFill>
                  <a:schemeClr val="bg1"/>
                </a:solidFill>
              </a:rPr>
              <a:t>Background </a:t>
            </a:r>
            <a:endParaRPr lang="en-US" dirty="0">
              <a:solidFill>
                <a:schemeClr val="bg1"/>
              </a:solidFill>
            </a:endParaRPr>
          </a:p>
        </p:txBody>
      </p:sp>
    </p:spTree>
    <p:extLst>
      <p:ext uri="{BB962C8B-B14F-4D97-AF65-F5344CB8AC3E}">
        <p14:creationId xmlns:p14="http://schemas.microsoft.com/office/powerpoint/2010/main" val="421872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Natural sounds and contextually congruent imagery</a:t>
            </a:r>
          </a:p>
          <a:p>
            <a:pPr lvl="1"/>
            <a:r>
              <a:rPr lang="en-US" dirty="0" smtClean="0"/>
              <a:t>Differs in respect to pure tones used in other studies</a:t>
            </a:r>
          </a:p>
          <a:p>
            <a:pPr lvl="1"/>
            <a:r>
              <a:rPr lang="en-US" dirty="0" smtClean="0"/>
              <a:t>Potential effect of natural sounds</a:t>
            </a:r>
          </a:p>
          <a:p>
            <a:pPr lvl="2"/>
            <a:r>
              <a:rPr lang="en-US" dirty="0" smtClean="0"/>
              <a:t>Complex/dynamic sounds create neurological activity</a:t>
            </a:r>
          </a:p>
          <a:p>
            <a:pPr lvl="2"/>
            <a:r>
              <a:rPr lang="en-US" dirty="0" smtClean="0"/>
              <a:t>Novel research area with many questions to answer</a:t>
            </a:r>
          </a:p>
          <a:p>
            <a:pPr lvl="1"/>
            <a:endParaRPr lang="en-US" dirty="0"/>
          </a:p>
        </p:txBody>
      </p:sp>
      <p:sp>
        <p:nvSpPr>
          <p:cNvPr id="4" name="Title 3"/>
          <p:cNvSpPr txBox="1">
            <a:spLocks/>
          </p:cNvSpPr>
          <p:nvPr/>
        </p:nvSpPr>
        <p:spPr bwMode="auto">
          <a:xfrm>
            <a:off x="-2362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solidFill>
                  <a:schemeClr val="bg1"/>
                </a:solidFill>
              </a:rPr>
              <a:t>Background </a:t>
            </a:r>
            <a:endParaRPr lang="en-US" dirty="0">
              <a:solidFill>
                <a:schemeClr val="bg1"/>
              </a:solidFill>
            </a:endParaRPr>
          </a:p>
        </p:txBody>
      </p:sp>
    </p:spTree>
    <p:extLst>
      <p:ext uri="{BB962C8B-B14F-4D97-AF65-F5344CB8AC3E}">
        <p14:creationId xmlns:p14="http://schemas.microsoft.com/office/powerpoint/2010/main" val="362249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8229600" cy="1143000"/>
          </a:xfrm>
        </p:spPr>
        <p:txBody>
          <a:bodyPr/>
          <a:lstStyle/>
          <a:p>
            <a:r>
              <a:rPr lang="en-US" dirty="0" smtClean="0">
                <a:solidFill>
                  <a:schemeClr val="bg1"/>
                </a:solidFill>
              </a:rPr>
              <a:t>Hypotheses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H</a:t>
            </a:r>
            <a:r>
              <a:rPr lang="en-US" baseline="-25000" dirty="0" smtClean="0"/>
              <a:t>1</a:t>
            </a:r>
          </a:p>
          <a:p>
            <a:pPr lvl="1"/>
            <a:r>
              <a:rPr lang="en-US" dirty="0" smtClean="0"/>
              <a:t>When </a:t>
            </a:r>
            <a:r>
              <a:rPr lang="en-US" dirty="0"/>
              <a:t>a natural auditory stimulus is presented along with a series of visual stimuli, fixations will increase on the target object of highest congruence </a:t>
            </a:r>
            <a:endParaRPr lang="en-US" dirty="0" smtClean="0"/>
          </a:p>
          <a:p>
            <a:r>
              <a:rPr lang="en-US" dirty="0" smtClean="0"/>
              <a:t>H</a:t>
            </a:r>
            <a:r>
              <a:rPr lang="en-US" baseline="-25000" dirty="0" smtClean="0"/>
              <a:t>2</a:t>
            </a:r>
          </a:p>
          <a:p>
            <a:pPr lvl="1"/>
            <a:r>
              <a:rPr lang="en-US" dirty="0"/>
              <a:t>W</a:t>
            </a:r>
            <a:r>
              <a:rPr lang="en-US" dirty="0" smtClean="0"/>
              <a:t>hen </a:t>
            </a:r>
            <a:r>
              <a:rPr lang="en-US" dirty="0"/>
              <a:t>a natural auditory stimulus is presented along with a series of visual stimuli, more selections of the object of highest congruence will be made </a:t>
            </a:r>
            <a:endParaRPr lang="en-US" baseline="-25000" dirty="0"/>
          </a:p>
        </p:txBody>
      </p:sp>
    </p:spTree>
    <p:extLst>
      <p:ext uri="{BB962C8B-B14F-4D97-AF65-F5344CB8AC3E}">
        <p14:creationId xmlns:p14="http://schemas.microsoft.com/office/powerpoint/2010/main" val="37241747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7961</TotalTime>
  <Words>1116</Words>
  <Application>Microsoft Office PowerPoint</Application>
  <PresentationFormat>On-screen Show (4:3)</PresentationFormat>
  <Paragraphs>210</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Background </vt:lpstr>
      <vt:lpstr>PowerPoint Presentation</vt:lpstr>
      <vt:lpstr>PowerPoint Presentation</vt:lpstr>
      <vt:lpstr>PowerPoint Presentation</vt:lpstr>
      <vt:lpstr>PowerPoint Presentation</vt:lpstr>
      <vt:lpstr>Hypotheses </vt:lpstr>
      <vt:lpstr>Methods</vt:lpstr>
      <vt:lpstr>Apparatus</vt:lpstr>
      <vt:lpstr>Metrics</vt:lpstr>
      <vt:lpstr>Participants</vt:lpstr>
      <vt:lpstr>Design</vt:lpstr>
      <vt:lpstr>Experimental setup</vt:lpstr>
      <vt:lpstr>PowerPoint Presentation</vt:lpstr>
      <vt:lpstr>PowerPoint Presentation</vt:lpstr>
      <vt:lpstr>Procedure</vt:lpstr>
      <vt:lpstr>Results</vt:lpstr>
      <vt:lpstr>PowerPoint Presentation</vt:lpstr>
      <vt:lpstr>PowerPoint Presentation</vt:lpstr>
      <vt:lpstr>PowerPoint Presentation</vt:lpstr>
      <vt:lpstr>Discussion</vt:lpstr>
      <vt:lpstr>Discussion</vt:lpstr>
      <vt:lpstr>PowerPoint Presentation</vt:lpstr>
      <vt:lpstr>PowerPoint Presentation</vt:lpstr>
      <vt:lpstr>Conclusion</vt:lpstr>
      <vt:lpstr>References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Affairs Plan</dc:title>
  <dc:creator>Student Affairs</dc:creator>
  <cp:lastModifiedBy>Drewbert</cp:lastModifiedBy>
  <cp:revision>117</cp:revision>
  <dcterms:created xsi:type="dcterms:W3CDTF">2011-11-14T16:54:31Z</dcterms:created>
  <dcterms:modified xsi:type="dcterms:W3CDTF">2012-12-13T06:17:11Z</dcterms:modified>
</cp:coreProperties>
</file>