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19" r:id="rId6"/>
    <p:sldId id="328" r:id="rId7"/>
    <p:sldId id="327" r:id="rId8"/>
    <p:sldId id="329" r:id="rId9"/>
    <p:sldId id="313" r:id="rId10"/>
    <p:sldId id="324" r:id="rId11"/>
    <p:sldId id="330" r:id="rId12"/>
    <p:sldId id="325" r:id="rId13"/>
    <p:sldId id="331" r:id="rId14"/>
    <p:sldId id="258" r:id="rId15"/>
    <p:sldId id="316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21028-E823-4F50-802B-5135C71E7897}" v="66" dt="2021-12-07T17:14:54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2" autoAdjust="0"/>
    <p:restoredTop sz="94718"/>
  </p:normalViewPr>
  <p:slideViewPr>
    <p:cSldViewPr snapToGrid="0">
      <p:cViewPr varScale="1">
        <p:scale>
          <a:sx n="76" d="100"/>
          <a:sy n="7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ai Yuan" userId="605f93f8-0821-46f4-bfaf-b77f2a257a1e" providerId="ADAL" clId="{B2C21028-E823-4F50-802B-5135C71E7897}"/>
    <pc:docChg chg="custSel modSld">
      <pc:chgData name="Shuai Yuan" userId="605f93f8-0821-46f4-bfaf-b77f2a257a1e" providerId="ADAL" clId="{B2C21028-E823-4F50-802B-5135C71E7897}" dt="2021-12-07T17:14:54.311" v="247"/>
      <pc:docMkLst>
        <pc:docMk/>
      </pc:docMkLst>
      <pc:sldChg chg="addSp delSp modSp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2259308896" sldId="256"/>
        </pc:sldMkLst>
        <pc:picChg chg="add del mod">
          <ac:chgData name="Shuai Yuan" userId="605f93f8-0821-46f4-bfaf-b77f2a257a1e" providerId="ADAL" clId="{B2C21028-E823-4F50-802B-5135C71E7897}" dt="2021-12-07T17:07:51.383" v="246"/>
          <ac:picMkLst>
            <pc:docMk/>
            <pc:sldMk cId="2259308896" sldId="256"/>
            <ac:picMk id="5" creationId="{B49DAAC3-8CFB-4DA3-9DE9-C66B7C9EB14D}"/>
          </ac:picMkLst>
        </pc:picChg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2259308896" sldId="256"/>
            <ac:picMk id="7" creationId="{42978718-D0F7-475E-85FC-81BB8000F81E}"/>
          </ac:picMkLst>
        </pc:picChg>
      </pc:sldChg>
      <pc:sldChg chg="addSp delSp modSp mod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1639799154" sldId="258"/>
        </pc:sldMkLst>
        <pc:spChg chg="mod">
          <ac:chgData name="Shuai Yuan" userId="605f93f8-0821-46f4-bfaf-b77f2a257a1e" providerId="ADAL" clId="{B2C21028-E823-4F50-802B-5135C71E7897}" dt="2021-12-07T16:57:42.772" v="243" actId="20577"/>
          <ac:spMkLst>
            <pc:docMk/>
            <pc:sldMk cId="1639799154" sldId="258"/>
            <ac:spMk id="7" creationId="{7DE5E5AA-17E2-459D-ACF5-C843D40950DD}"/>
          </ac:spMkLst>
        </pc:spChg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1639799154" sldId="258"/>
            <ac:picMk id="3" creationId="{8E365F75-0C3C-4012-BB8B-665A21F0E75C}"/>
          </ac:picMkLst>
        </pc:picChg>
      </pc:sldChg>
      <pc:sldChg chg="modTransition">
        <pc:chgData name="Shuai Yuan" userId="605f93f8-0821-46f4-bfaf-b77f2a257a1e" providerId="ADAL" clId="{B2C21028-E823-4F50-802B-5135C71E7897}" dt="2021-12-07T17:14:54.311" v="247"/>
        <pc:sldMkLst>
          <pc:docMk/>
          <pc:sldMk cId="3446797337" sldId="259"/>
        </pc:sldMkLst>
      </pc:sldChg>
      <pc:sldChg chg="addSp delSp modSp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3611357013" sldId="313"/>
        </pc:sldMkLst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3611357013" sldId="313"/>
            <ac:picMk id="2" creationId="{45ED3738-9610-4098-B461-DF22989FC496}"/>
          </ac:picMkLst>
        </pc:picChg>
      </pc:sldChg>
      <pc:sldChg chg="addSp delSp modSp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2183875532" sldId="316"/>
        </pc:sldMkLst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2183875532" sldId="316"/>
            <ac:picMk id="2" creationId="{36B0C485-52F9-4581-A1C7-0E3E65B018DD}"/>
          </ac:picMkLst>
        </pc:picChg>
      </pc:sldChg>
      <pc:sldChg chg="addSp delSp modSp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3682257094" sldId="319"/>
        </pc:sldMkLst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3682257094" sldId="319"/>
            <ac:picMk id="2" creationId="{37127A7C-21C3-464D-A7CC-355D619CBE52}"/>
          </ac:picMkLst>
        </pc:picChg>
      </pc:sldChg>
      <pc:sldChg chg="addSp delSp modSp mod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411879309" sldId="324"/>
        </pc:sldMkLst>
        <pc:spChg chg="mod">
          <ac:chgData name="Shuai Yuan" userId="605f93f8-0821-46f4-bfaf-b77f2a257a1e" providerId="ADAL" clId="{B2C21028-E823-4F50-802B-5135C71E7897}" dt="2021-12-07T16:42:52.366" v="48" actId="5793"/>
          <ac:spMkLst>
            <pc:docMk/>
            <pc:sldMk cId="411879309" sldId="324"/>
            <ac:spMk id="3" creationId="{00000000-0000-0000-0000-000000000000}"/>
          </ac:spMkLst>
        </pc:spChg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411879309" sldId="324"/>
            <ac:picMk id="4" creationId="{C1C31498-EA77-47BA-8E21-053412C6B79B}"/>
          </ac:picMkLst>
        </pc:picChg>
      </pc:sldChg>
      <pc:sldChg chg="addSp delSp modSp mod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2068782351" sldId="325"/>
        </pc:sldMkLst>
        <pc:spChg chg="mod">
          <ac:chgData name="Shuai Yuan" userId="605f93f8-0821-46f4-bfaf-b77f2a257a1e" providerId="ADAL" clId="{B2C21028-E823-4F50-802B-5135C71E7897}" dt="2021-12-07T16:43:41.260" v="107" actId="20577"/>
          <ac:spMkLst>
            <pc:docMk/>
            <pc:sldMk cId="2068782351" sldId="325"/>
            <ac:spMk id="2" creationId="{00000000-0000-0000-0000-000000000000}"/>
          </ac:spMkLst>
        </pc:spChg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2068782351" sldId="325"/>
            <ac:picMk id="3" creationId="{739C27BB-BE9D-49C9-B6E4-8DE9963CF138}"/>
          </ac:picMkLst>
        </pc:picChg>
      </pc:sldChg>
      <pc:sldChg chg="addSp delSp modSp mod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2179458423" sldId="327"/>
        </pc:sldMkLst>
        <pc:spChg chg="mod">
          <ac:chgData name="Shuai Yuan" userId="605f93f8-0821-46f4-bfaf-b77f2a257a1e" providerId="ADAL" clId="{B2C21028-E823-4F50-802B-5135C71E7897}" dt="2021-12-07T16:47:33.487" v="181" actId="20577"/>
          <ac:spMkLst>
            <pc:docMk/>
            <pc:sldMk cId="2179458423" sldId="327"/>
            <ac:spMk id="3" creationId="{00000000-0000-0000-0000-000000000000}"/>
          </ac:spMkLst>
        </pc:spChg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2179458423" sldId="327"/>
            <ac:picMk id="4" creationId="{6A1E8FA3-F6DD-45AD-9BC6-743E062ACE73}"/>
          </ac:picMkLst>
        </pc:picChg>
      </pc:sldChg>
      <pc:sldChg chg="addSp delSp modSp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3930921085" sldId="328"/>
        </pc:sldMkLst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3930921085" sldId="328"/>
            <ac:picMk id="4" creationId="{EF46970A-8CE9-47D9-9877-3C70AA70680F}"/>
          </ac:picMkLst>
        </pc:picChg>
      </pc:sldChg>
      <pc:sldChg chg="addSp delSp modSp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2612457663" sldId="329"/>
        </pc:sldMkLst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2612457663" sldId="329"/>
            <ac:picMk id="4" creationId="{9AE59976-C521-4EEF-8B88-A3240BE3ECE0}"/>
          </ac:picMkLst>
        </pc:picChg>
      </pc:sldChg>
      <pc:sldChg chg="addSp delSp modSp mod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3602256464" sldId="330"/>
        </pc:sldMkLst>
        <pc:spChg chg="mod">
          <ac:chgData name="Shuai Yuan" userId="605f93f8-0821-46f4-bfaf-b77f2a257a1e" providerId="ADAL" clId="{B2C21028-E823-4F50-802B-5135C71E7897}" dt="2021-12-07T16:43:26.541" v="82" actId="20577"/>
          <ac:spMkLst>
            <pc:docMk/>
            <pc:sldMk cId="3602256464" sldId="330"/>
            <ac:spMk id="2" creationId="{00000000-0000-0000-0000-000000000000}"/>
          </ac:spMkLst>
        </pc:spChg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3602256464" sldId="330"/>
            <ac:picMk id="6" creationId="{1CA73BD5-2298-48AE-AC99-8BE6C74CE56B}"/>
          </ac:picMkLst>
        </pc:picChg>
      </pc:sldChg>
      <pc:sldChg chg="addSp delSp modSp mod modTransition modAnim">
        <pc:chgData name="Shuai Yuan" userId="605f93f8-0821-46f4-bfaf-b77f2a257a1e" providerId="ADAL" clId="{B2C21028-E823-4F50-802B-5135C71E7897}" dt="2021-12-07T17:14:54.311" v="247"/>
        <pc:sldMkLst>
          <pc:docMk/>
          <pc:sldMk cId="1036422043" sldId="331"/>
        </pc:sldMkLst>
        <pc:spChg chg="mod">
          <ac:chgData name="Shuai Yuan" userId="605f93f8-0821-46f4-bfaf-b77f2a257a1e" providerId="ADAL" clId="{B2C21028-E823-4F50-802B-5135C71E7897}" dt="2021-12-07T16:44:14.950" v="168" actId="20577"/>
          <ac:spMkLst>
            <pc:docMk/>
            <pc:sldMk cId="1036422043" sldId="331"/>
            <ac:spMk id="2" creationId="{00000000-0000-0000-0000-000000000000}"/>
          </ac:spMkLst>
        </pc:spChg>
        <pc:spChg chg="del">
          <ac:chgData name="Shuai Yuan" userId="605f93f8-0821-46f4-bfaf-b77f2a257a1e" providerId="ADAL" clId="{B2C21028-E823-4F50-802B-5135C71E7897}" dt="2021-12-07T16:57:57.237" v="244" actId="478"/>
          <ac:spMkLst>
            <pc:docMk/>
            <pc:sldMk cId="1036422043" sldId="331"/>
            <ac:spMk id="7" creationId="{6A4A5DBC-2132-4EB8-B87A-57D4D12E3B42}"/>
          </ac:spMkLst>
        </pc:spChg>
        <pc:picChg chg="add del mod">
          <ac:chgData name="Shuai Yuan" userId="605f93f8-0821-46f4-bfaf-b77f2a257a1e" providerId="ADAL" clId="{B2C21028-E823-4F50-802B-5135C71E7897}" dt="2021-12-07T17:14:54.311" v="247"/>
          <ac:picMkLst>
            <pc:docMk/>
            <pc:sldMk cId="1036422043" sldId="331"/>
            <ac:picMk id="8" creationId="{8CF89226-8981-4D1A-9681-9B45DDE100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4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xueweic@clemson.com" TargetMode="External"/><Relationship Id="rId2" Type="http://schemas.openxmlformats.org/officeDocument/2006/relationships/hyperlink" Target="mailto:syuan2@clemson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100207" cy="2133599"/>
          </a:xfrm>
        </p:spPr>
        <p:txBody>
          <a:bodyPr/>
          <a:lstStyle/>
          <a:p>
            <a:r>
              <a:rPr lang="en-US" altLang="zh-CN" sz="4000" dirty="0"/>
              <a:t>Does Fixation </a:t>
            </a:r>
            <a:br>
              <a:rPr lang="en-US" altLang="zh-CN" sz="4000" dirty="0"/>
            </a:br>
            <a:r>
              <a:rPr lang="en-US" altLang="zh-CN" sz="4000" dirty="0"/>
              <a:t>Reflect Fascination?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429000"/>
            <a:ext cx="9500507" cy="1158240"/>
          </a:xfrm>
        </p:spPr>
        <p:txBody>
          <a:bodyPr/>
          <a:lstStyle/>
          <a:p>
            <a:r>
              <a:rPr lang="en-US" altLang="zh-CN" sz="3200" dirty="0"/>
              <a:t>Eye Movements for Images of Different Levels of </a:t>
            </a:r>
            <a:r>
              <a:rPr lang="en-US" altLang="zh-CN" sz="3200" dirty="0" err="1"/>
              <a:t>Restorativeness</a:t>
            </a:r>
            <a:endParaRPr lang="en-US" altLang="zh-CN" sz="3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EF6F7A8-919B-4099-8491-CAC3A785DD2B}"/>
              </a:ext>
            </a:extLst>
          </p:cNvPr>
          <p:cNvSpPr txBox="1">
            <a:spLocks/>
          </p:cNvSpPr>
          <p:nvPr/>
        </p:nvSpPr>
        <p:spPr>
          <a:xfrm>
            <a:off x="2197604" y="5380649"/>
            <a:ext cx="9500507" cy="709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Shuai Yuan &amp; Xuewei Chen   </a:t>
            </a:r>
            <a:r>
              <a:rPr lang="en-US" altLang="zh-CN" sz="1600" dirty="0"/>
              <a:t>12/07/2021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4ACB1-B7B8-4AFE-9175-36535A2E1263}"/>
              </a:ext>
            </a:extLst>
          </p:cNvPr>
          <p:cNvSpPr txBox="1"/>
          <p:nvPr/>
        </p:nvSpPr>
        <p:spPr>
          <a:xfrm>
            <a:off x="776559" y="5550971"/>
            <a:ext cx="1146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Team 3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i="0" u="none" dirty="0"/>
              <a:t>The effects of gender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1" y="2017467"/>
            <a:ext cx="5524500" cy="3366815"/>
          </a:xfrm>
        </p:spPr>
        <p:txBody>
          <a:bodyPr anchor="ctr"/>
          <a:lstStyle/>
          <a:p>
            <a:pPr lvl="0"/>
            <a:r>
              <a:rPr lang="en-US" sz="2400" i="0" u="none" dirty="0"/>
              <a:t>Two-way ANOVA: gender and fascination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i="0" u="none" dirty="0"/>
              <a:t>Gender difference </a:t>
            </a:r>
            <a:r>
              <a:rPr lang="en-US" sz="2400" b="0" i="0" u="none" dirty="0"/>
              <a:t>was found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N</a:t>
            </a:r>
            <a:r>
              <a:rPr lang="en-US" sz="2400" b="1" i="0" u="none" dirty="0"/>
              <a:t>o interaction </a:t>
            </a:r>
            <a:r>
              <a:rPr lang="en-US" sz="2400" b="0" i="0" u="none" dirty="0"/>
              <a:t>between gender and fascination level.</a:t>
            </a:r>
            <a:endParaRPr lang="" sz="2000" i="0" u="none" dirty="0"/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65C1BA3-843B-4FBC-89D3-F54CB88BF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6" r="19888"/>
          <a:stretch/>
        </p:blipFill>
        <p:spPr bwMode="auto">
          <a:xfrm>
            <a:off x="818954" y="2158738"/>
            <a:ext cx="4889877" cy="3884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08E65A31-1049-4F3A-BCA4-D97B8157E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54" t="46656" r="-2220" b="40024"/>
          <a:stretch/>
        </p:blipFill>
        <p:spPr bwMode="auto">
          <a:xfrm>
            <a:off x="4869279" y="3560976"/>
            <a:ext cx="1341809" cy="645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42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39A30C-2C4D-448E-AB20-B389C9BA0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31" b="31813"/>
          <a:stretch/>
        </p:blipFill>
        <p:spPr>
          <a:xfrm>
            <a:off x="0" y="0"/>
            <a:ext cx="12192000" cy="2280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990"/>
            <a:ext cx="5318148" cy="147037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5400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56174-CBC5-7B48-9681-7DDAC423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F3-9BC4-A745-ACDA-A73543D800FE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E5E5AA-17E2-459D-ACF5-C843D40950DD}"/>
              </a:ext>
            </a:extLst>
          </p:cNvPr>
          <p:cNvSpPr txBox="1">
            <a:spLocks/>
          </p:cNvSpPr>
          <p:nvPr/>
        </p:nvSpPr>
        <p:spPr>
          <a:xfrm>
            <a:off x="843641" y="2280358"/>
            <a:ext cx="9827708" cy="4196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b="1" dirty="0"/>
              <a:t>Explanations: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The sample size was too small to represent the university student population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Factors related to personal interests to nature</a:t>
            </a:r>
          </a:p>
          <a:p>
            <a:pPr marL="13716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Perceived safety (related to gender, (Jiang et al., 2017; Berg &amp; </a:t>
            </a:r>
            <a:r>
              <a:rPr lang="en-US" altLang="zh-CN" dirty="0" err="1">
                <a:solidFill>
                  <a:schemeClr val="bg1"/>
                </a:solidFill>
              </a:rPr>
              <a:t>Heijne</a:t>
            </a:r>
            <a:r>
              <a:rPr lang="en-US" altLang="zh-CN" dirty="0">
                <a:solidFill>
                  <a:schemeClr val="bg1"/>
                </a:solidFill>
              </a:rPr>
              <a:t>, 2005 )</a:t>
            </a:r>
          </a:p>
          <a:p>
            <a:pPr marL="13716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Nature hobbies, childhood nature experiences (</a:t>
            </a:r>
            <a:r>
              <a:rPr lang="en-US" altLang="zh-CN" dirty="0" err="1">
                <a:solidFill>
                  <a:schemeClr val="bg1"/>
                </a:solidFill>
              </a:rPr>
              <a:t>Korpela</a:t>
            </a:r>
            <a:r>
              <a:rPr lang="en-US" altLang="zh-CN" dirty="0">
                <a:solidFill>
                  <a:schemeClr val="bg1"/>
                </a:solidFill>
              </a:rPr>
              <a:t> et al., 2008)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The revised instruction</a:t>
            </a:r>
          </a:p>
          <a:p>
            <a:pPr>
              <a:lnSpc>
                <a:spcPct val="100000"/>
              </a:lnSpc>
            </a:pPr>
            <a:r>
              <a:rPr lang="en-US" altLang="zh-CN" b="1" dirty="0"/>
              <a:t>Implications: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Explore appropriate instructions for restorative environment research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Address potential moderators and mediators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Acquire the meaning/contexts of fixations (by requiring verbal description) (</a:t>
            </a:r>
            <a:r>
              <a:rPr lang="en-US" altLang="zh-CN" dirty="0" err="1">
                <a:solidFill>
                  <a:schemeClr val="bg1"/>
                </a:solidFill>
              </a:rPr>
              <a:t>Holsanova</a:t>
            </a:r>
            <a:r>
              <a:rPr lang="en-US" altLang="zh-CN" dirty="0">
                <a:solidFill>
                  <a:schemeClr val="bg1"/>
                </a:solidFill>
              </a:rPr>
              <a:t>, 2006, 2008)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3F6B64-29F9-4BB2-A2B3-62FEE74D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1B3F1E-8EF9-40FB-83D1-9387088CB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9911"/>
            <a:ext cx="11429999" cy="4170067"/>
          </a:xfrm>
        </p:spPr>
        <p:txBody>
          <a:bodyPr numCol="2"/>
          <a:lstStyle/>
          <a:p>
            <a:r>
              <a:rPr lang="en-US" altLang="zh-CN" sz="1300" dirty="0"/>
              <a:t>Berg, A. E. van den, &amp; </a:t>
            </a:r>
            <a:r>
              <a:rPr lang="en-US" altLang="zh-CN" sz="1300" dirty="0" err="1"/>
              <a:t>Heijne</a:t>
            </a:r>
            <a:r>
              <a:rPr lang="en-US" altLang="zh-CN" sz="1300" dirty="0"/>
              <a:t>, M. ter. (2005). Fear versus fascination: An exploration of emotional responses to natural threats. Journal of Environmental Psychology, 25(3), 261–272. https://doi.org/10.1016/j.jenvp.2005.08.004</a:t>
            </a:r>
          </a:p>
          <a:p>
            <a:r>
              <a:rPr lang="en-US" altLang="zh-CN" sz="1300" dirty="0"/>
              <a:t>Berto, R., </a:t>
            </a:r>
            <a:r>
              <a:rPr lang="en-US" altLang="zh-CN" sz="1300" dirty="0" err="1"/>
              <a:t>Massaccesi</a:t>
            </a:r>
            <a:r>
              <a:rPr lang="en-US" altLang="zh-CN" sz="1300" dirty="0"/>
              <a:t>, S., &amp; </a:t>
            </a:r>
            <a:r>
              <a:rPr lang="en-US" altLang="zh-CN" sz="1300" dirty="0" err="1"/>
              <a:t>Pasini</a:t>
            </a:r>
            <a:r>
              <a:rPr lang="en-US" altLang="zh-CN" sz="1300" dirty="0"/>
              <a:t>, M. (2008). Do eye movements measured across high and low fascination photographs differ? Addressing Kaplan’s fascination hypothesis. Journal of Environmental Psychology, 28(2), 185–191. https://doi.org/10.1016/j.jenvp.2007.11.004</a:t>
            </a:r>
          </a:p>
          <a:p>
            <a:r>
              <a:rPr lang="en-US" altLang="zh-CN" sz="1300" dirty="0" err="1"/>
              <a:t>Franěk</a:t>
            </a:r>
            <a:r>
              <a:rPr lang="en-US" altLang="zh-CN" sz="1300" dirty="0"/>
              <a:t>, M., </a:t>
            </a:r>
            <a:r>
              <a:rPr lang="en-US" altLang="zh-CN" sz="1300" dirty="0" err="1"/>
              <a:t>Petružálek</a:t>
            </a:r>
            <a:r>
              <a:rPr lang="en-US" altLang="zh-CN" sz="1300" dirty="0"/>
              <a:t>, J., &amp; </a:t>
            </a:r>
            <a:r>
              <a:rPr lang="en-US" altLang="zh-CN" sz="1300" dirty="0" err="1"/>
              <a:t>Šefara</a:t>
            </a:r>
            <a:r>
              <a:rPr lang="en-US" altLang="zh-CN" sz="1300" dirty="0"/>
              <a:t>, D. (2019). Eye movements in viewing urban images and natural images in diverse vegetation periods. Urban Forestry &amp; Urban Greening, 46, 126477. https://doi.org/10.1016/j.ufug.2019.126477</a:t>
            </a:r>
          </a:p>
          <a:p>
            <a:r>
              <a:rPr lang="en-US" altLang="zh-CN" sz="1300" dirty="0" err="1"/>
              <a:t>Franěk</a:t>
            </a:r>
            <a:r>
              <a:rPr lang="en-US" altLang="zh-CN" sz="1300" dirty="0"/>
              <a:t>, M., </a:t>
            </a:r>
            <a:r>
              <a:rPr lang="en-US" altLang="zh-CN" sz="1300" dirty="0" err="1"/>
              <a:t>Šefara</a:t>
            </a:r>
            <a:r>
              <a:rPr lang="en-US" altLang="zh-CN" sz="1300" dirty="0"/>
              <a:t>, D., </a:t>
            </a:r>
            <a:r>
              <a:rPr lang="en-US" altLang="zh-CN" sz="1300" dirty="0" err="1"/>
              <a:t>Petružálek</a:t>
            </a:r>
            <a:r>
              <a:rPr lang="en-US" altLang="zh-CN" sz="1300" dirty="0"/>
              <a:t>, J., Cabal, J., &amp; </a:t>
            </a:r>
            <a:r>
              <a:rPr lang="en-US" altLang="zh-CN" sz="1300" dirty="0" err="1"/>
              <a:t>Myška</a:t>
            </a:r>
            <a:r>
              <a:rPr lang="en-US" altLang="zh-CN" sz="1300" dirty="0"/>
              <a:t>, K. (2018). Differences in eye movements while viewing images with various levels of </a:t>
            </a:r>
            <a:r>
              <a:rPr lang="en-US" altLang="zh-CN" sz="1300" dirty="0" err="1"/>
              <a:t>restorativeness</a:t>
            </a:r>
            <a:r>
              <a:rPr lang="en-US" altLang="zh-CN" sz="1300" dirty="0"/>
              <a:t>. Journal of Environmental Psychology, 57, 10–16. https://doi.org/10.1016/j.jenvp.2018.05.001</a:t>
            </a:r>
          </a:p>
          <a:p>
            <a:r>
              <a:rPr lang="en-US" altLang="zh-CN" sz="1300" dirty="0" err="1"/>
              <a:t>Holsanova</a:t>
            </a:r>
            <a:r>
              <a:rPr lang="en-US" altLang="zh-CN" sz="1300" dirty="0"/>
              <a:t>, J. (2006). Dynamics of picture viewing and picture description. In A. Liliana (Ed.), Visual Thought: The Depictive Space of Perception (Vol. 67, p. 235). John Benjamins.</a:t>
            </a:r>
          </a:p>
          <a:p>
            <a:r>
              <a:rPr lang="en-US" altLang="zh-CN" sz="1300" dirty="0" err="1"/>
              <a:t>Holsanova</a:t>
            </a:r>
            <a:r>
              <a:rPr lang="en-US" altLang="zh-CN" sz="1300" dirty="0"/>
              <a:t>, J. (2008). Discourse, Vision, and Cognition. John Benjamins Publishing. https://doi.org/10.1075/hcp.23</a:t>
            </a:r>
          </a:p>
          <a:p>
            <a:r>
              <a:rPr lang="en-US" altLang="zh-CN" sz="1300" dirty="0"/>
              <a:t>Jiang, B., </a:t>
            </a:r>
            <a:r>
              <a:rPr lang="en-US" altLang="zh-CN" sz="1300" dirty="0" err="1"/>
              <a:t>Mak</a:t>
            </a:r>
            <a:r>
              <a:rPr lang="en-US" altLang="zh-CN" sz="1300" dirty="0"/>
              <a:t>, C. N. S., Larsen, L., &amp; Zhong, H. (2017). Minimizing the gender difference in perceived safety: Comparing the effects of urban back alley interventions. Journal of Environmental Psychology, 51, 117–131. https://doi.org/10.1016/j.jenvp.2017.03.012</a:t>
            </a:r>
          </a:p>
          <a:p>
            <a:r>
              <a:rPr lang="en-US" altLang="zh-CN" sz="1300" dirty="0"/>
              <a:t>Kaplan, S. (1995). The restorative benefits of nature: Toward an integrative framework. Journal of Environmental Psychology, 15(3), 169–182. https://doi.org/10.1016/0272-4944(95)90001-2</a:t>
            </a:r>
          </a:p>
          <a:p>
            <a:r>
              <a:rPr lang="en-US" altLang="zh-CN" sz="1300" dirty="0" err="1"/>
              <a:t>Korpela</a:t>
            </a:r>
            <a:r>
              <a:rPr lang="en-US" altLang="zh-CN" sz="1300" dirty="0"/>
              <a:t>, K. M., </a:t>
            </a:r>
            <a:r>
              <a:rPr lang="en-US" altLang="zh-CN" sz="1300" dirty="0" err="1"/>
              <a:t>Ylén</a:t>
            </a:r>
            <a:r>
              <a:rPr lang="en-US" altLang="zh-CN" sz="1300" dirty="0"/>
              <a:t>, M., </a:t>
            </a:r>
            <a:r>
              <a:rPr lang="en-US" altLang="zh-CN" sz="1300" dirty="0" err="1"/>
              <a:t>Tyrväinen</a:t>
            </a:r>
            <a:r>
              <a:rPr lang="en-US" altLang="zh-CN" sz="1300" dirty="0"/>
              <a:t>, L., &amp; </a:t>
            </a:r>
            <a:r>
              <a:rPr lang="en-US" altLang="zh-CN" sz="1300" dirty="0" err="1"/>
              <a:t>Silvennoinen</a:t>
            </a:r>
            <a:r>
              <a:rPr lang="en-US" altLang="zh-CN" sz="1300" dirty="0"/>
              <a:t>, H. (2008). Determinants of restorative experiences in everyday favorite places. Health &amp; Place, 14(4), 636–652. https://doi.org/10.1016/j.healthplace.2007.10.008</a:t>
            </a:r>
          </a:p>
          <a:p>
            <a:r>
              <a:rPr lang="en-US" altLang="zh-CN" sz="1300" dirty="0"/>
              <a:t>Ren, X. (2019). Consensus in factors affecting landscape preference: A case study based on a cross-cultural comparison. Journal of Environmental Management, 252, 109622. https://doi.org/10.1016/j.jenvman.2019.109622</a:t>
            </a:r>
          </a:p>
          <a:p>
            <a:r>
              <a:rPr lang="en-US" altLang="zh-CN" sz="1300" dirty="0" err="1"/>
              <a:t>Valtchanov</a:t>
            </a:r>
            <a:r>
              <a:rPr lang="en-US" altLang="zh-CN" sz="1300" dirty="0"/>
              <a:t>, D., &amp; Ellard, C. G. (2015). Cognitive and affective responses to natural scenes: Effects of low level visual properties on preference, cognitive load and eye-movements. Journal of Environmental Psychology, 43, 184–195. https://doi.org/10.1016/j.jenvp.2015.07.001</a:t>
            </a:r>
          </a:p>
          <a:p>
            <a:endParaRPr lang="zh-CN" altLang="en-US" sz="13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AF86D-1595-45AA-A58A-880A1904B9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592931-05C6-8543-8B6E-A8BD29BD5C2B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791C-F18B-475D-A2B7-A7FD4AB4F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7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04373A-FD9C-4285-B2B8-37163725A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you</a:t>
            </a:r>
            <a:endParaRPr lang="zh-CN" alt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D296AFB-5228-43B2-ADC3-A8E0935CF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758084"/>
            <a:ext cx="6245912" cy="2642716"/>
          </a:xfrm>
        </p:spPr>
        <p:txBody>
          <a:bodyPr/>
          <a:lstStyle/>
          <a:p>
            <a:r>
              <a:rPr lang="en-US" altLang="zh-CN" sz="2800" dirty="0"/>
              <a:t>Shuai Yuan      </a:t>
            </a:r>
            <a:r>
              <a:rPr lang="en-US" altLang="zh-CN" sz="1800" dirty="0">
                <a:hlinkClick r:id="rId2"/>
              </a:rPr>
              <a:t>syuan2@clemson.edu</a:t>
            </a:r>
            <a:endParaRPr lang="en-US" altLang="zh-CN" sz="1800" dirty="0"/>
          </a:p>
          <a:p>
            <a:r>
              <a:rPr lang="en-US" altLang="zh-CN" sz="2800" dirty="0"/>
              <a:t>Xuewei Chen   </a:t>
            </a:r>
            <a:r>
              <a:rPr lang="en-US" altLang="zh-C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xueweic</a:t>
            </a:r>
            <a:r>
              <a:rPr lang="en-US" altLang="zh-CN" sz="1800" dirty="0">
                <a:solidFill>
                  <a:srgbClr val="0808B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@clemson.com</a:t>
            </a:r>
            <a:endParaRPr lang="en-US" altLang="zh-CN" sz="2800" dirty="0">
              <a:solidFill>
                <a:srgbClr val="0808B8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CN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6041215-9A91-4B68-A649-21951B7EE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7" t="10122" r="257" b="5811"/>
          <a:stretch/>
        </p:blipFill>
        <p:spPr>
          <a:xfrm>
            <a:off x="-31473" y="0"/>
            <a:ext cx="12236725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496247C-357A-478A-8DFB-48039FB2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663" y="2554664"/>
            <a:ext cx="8900702" cy="1930946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altLang="zh-CN" sz="4400" b="1" dirty="0">
                <a:solidFill>
                  <a:schemeClr val="accent1"/>
                </a:solidFill>
              </a:rPr>
              <a:t>Fascination: </a:t>
            </a:r>
            <a:br>
              <a:rPr lang="en-US" altLang="zh-CN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sz="3200" dirty="0"/>
              <a:t>Bottom-up attention that requires </a:t>
            </a:r>
            <a:r>
              <a:rPr lang="en-US" altLang="zh-CN" sz="3200" b="1" u="sng" dirty="0"/>
              <a:t>no effort</a:t>
            </a:r>
            <a:r>
              <a:rPr lang="en-US" altLang="zh-CN" sz="3200" b="1" dirty="0"/>
              <a:t> </a:t>
            </a:r>
            <a:r>
              <a:rPr lang="en-US" altLang="zh-CN" sz="3200" dirty="0"/>
              <a:t>and be </a:t>
            </a:r>
            <a:r>
              <a:rPr lang="en-US" altLang="zh-CN" sz="3200" b="1" u="sng" dirty="0"/>
              <a:t>resistant to fatigue</a:t>
            </a:r>
            <a:r>
              <a:rPr lang="en-US" altLang="zh-CN" sz="3200" b="1" dirty="0"/>
              <a:t> </a:t>
            </a:r>
            <a:endParaRPr lang="zh-CN" altLang="en-US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AF8662-365E-400F-A665-2A09B9C368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0AD538-355B-41E7-AAF5-143E4A907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9653" y="5076953"/>
            <a:ext cx="4991712" cy="679450"/>
          </a:xfrm>
        </p:spPr>
        <p:txBody>
          <a:bodyPr/>
          <a:lstStyle/>
          <a:p>
            <a:r>
              <a:rPr lang="en-US" altLang="zh-CN" dirty="0"/>
              <a:t>Attention restoration theory </a:t>
            </a:r>
          </a:p>
          <a:p>
            <a:r>
              <a:rPr lang="en-US" altLang="zh-CN" dirty="0"/>
              <a:t>(Kaplan, 1995)</a:t>
            </a:r>
            <a:endParaRPr lang="zh-CN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471628-814C-4121-A522-A548C77E5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C5BDD-5C2A-4A9A-B37C-E658F4DB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8446-696E-6942-B6C8-CC9CAD0B34E0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D4AAC-9DD9-49E6-B5F2-408B4AE1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BE071-F759-4910-9321-CC874AEF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outdoor, forest, path&#10;&#10;Description automatically generated">
            <a:extLst>
              <a:ext uri="{FF2B5EF4-FFF2-40B4-BE49-F238E27FC236}">
                <a16:creationId xmlns:a16="http://schemas.microsoft.com/office/drawing/2014/main" id="{AF8486BB-B03F-4B03-B1C2-E3E50A08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428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" i="0" u="non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Fascination </a:t>
            </a:r>
            <a:br>
              <a:rPr lang="" i="0" u="none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" i="0" u="non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&amp; Restorative benefits of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4459533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" sz="2400" b="0" i="0" u="none" dirty="0">
                <a:solidFill>
                  <a:schemeClr val="bg1"/>
                </a:solidFill>
              </a:rPr>
              <a:t>Restorative benefits of being in nature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2000" b="0" i="0" u="none" dirty="0">
                <a:solidFill>
                  <a:schemeClr val="bg1"/>
                </a:solidFill>
              </a:rPr>
              <a:t>Improve positive mood, reduce nagetive mood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2000" b="0" i="0" u="none" dirty="0">
                <a:solidFill>
                  <a:schemeClr val="bg1"/>
                </a:solidFill>
              </a:rPr>
              <a:t>Improve cognitive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2000" b="0" i="0" u="none" dirty="0">
                <a:solidFill>
                  <a:schemeClr val="bg1"/>
                </a:solidFill>
              </a:rPr>
              <a:t>Recover from stress</a:t>
            </a:r>
          </a:p>
          <a:p>
            <a:pPr lvl="1"/>
            <a:endParaRPr lang="" sz="2000" b="0" i="0" u="none" dirty="0">
              <a:solidFill>
                <a:schemeClr val="bg1"/>
              </a:solidFill>
            </a:endParaRPr>
          </a:p>
          <a:p>
            <a:pPr lvl="0"/>
            <a:r>
              <a:rPr lang="" sz="2400" b="1" i="0" u="none" dirty="0">
                <a:solidFill>
                  <a:schemeClr val="bg1"/>
                </a:solidFill>
              </a:rPr>
              <a:t>Fascination</a:t>
            </a:r>
            <a:r>
              <a:rPr lang="" sz="2400" b="0" i="0" u="none" dirty="0">
                <a:solidFill>
                  <a:schemeClr val="bg1"/>
                </a:solidFill>
              </a:rPr>
              <a:t>: critical for restorative effects of nature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altLang="zh-CN" sz="2000" b="0" i="0" u="none" dirty="0">
                <a:solidFill>
                  <a:schemeClr val="bg1"/>
                </a:solidFill>
              </a:rPr>
              <a:t>Voluntary attention get fatigue by attention-demanding tasks and distractions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2000" b="0" i="0" u="none" dirty="0">
                <a:solidFill>
                  <a:schemeClr val="bg1"/>
                </a:solidFill>
              </a:rPr>
              <a:t>Nature providing soft fascination which are gentle, positive, and allow reflection.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" sz="1800" b="0" i="0" u="none" dirty="0">
                <a:solidFill>
                  <a:schemeClr val="bg1"/>
                </a:solidFill>
              </a:rPr>
              <a:t>E.g., clouds, snow patterns, the motion of leaves inthe wind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altLang="zh-CN" sz="2000" b="0" i="0" u="none" dirty="0">
                <a:solidFill>
                  <a:schemeClr val="bg1"/>
                </a:solidFill>
              </a:rPr>
              <a:t>Help the recovery of Voluntary attention/cognitive resources from fatigue</a:t>
            </a:r>
            <a:endParaRPr lang="" sz="2000" b="0" i="0" u="none" dirty="0">
              <a:solidFill>
                <a:schemeClr val="bg1"/>
              </a:solidFill>
            </a:endParaRPr>
          </a:p>
          <a:p>
            <a:pPr lvl="1"/>
            <a:endParaRPr lang="" sz="20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2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i="0" u="none" dirty="0">
                <a:solidFill>
                  <a:schemeClr val="accent1">
                    <a:lumMod val="75000"/>
                  </a:schemeClr>
                </a:solidFill>
              </a:rPr>
              <a:t>Fascination</a:t>
            </a:r>
            <a:r>
              <a:rPr lang="" i="0" u="none" dirty="0"/>
              <a:t> and Eye-tracking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444" y="2017467"/>
            <a:ext cx="5150556" cy="3366815"/>
          </a:xfrm>
        </p:spPr>
        <p:txBody>
          <a:bodyPr/>
          <a:lstStyle/>
          <a:p>
            <a:r>
              <a:rPr lang="" sz="2000" b="0" i="0" u="none" dirty="0"/>
              <a:t>High fascination environments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" sz="2000" b="0" i="0" u="none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2000" i="0" u="none" dirty="0"/>
              <a:t>Longer fixation durations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2000" i="0" u="none" dirty="0"/>
              <a:t>Smaller number of fixations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" sz="2000" i="0" u="none" dirty="0"/>
          </a:p>
          <a:p>
            <a:r>
              <a:rPr lang="" sz="2000" i="0" u="none" dirty="0"/>
              <a:t>Attention is “held/captured” by nature?</a:t>
            </a:r>
          </a:p>
          <a:p>
            <a:pPr lvl="0"/>
            <a:endParaRPr lang="" sz="2400" b="1" dirty="0"/>
          </a:p>
          <a:p>
            <a:pPr lvl="0"/>
            <a:endParaRPr lang="" sz="2400" b="1" i="0" u="non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3BBF5E-EAF8-4383-8119-100E6BA60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39161"/>
              </p:ext>
            </p:extLst>
          </p:nvPr>
        </p:nvGraphicFramePr>
        <p:xfrm>
          <a:off x="381000" y="2020052"/>
          <a:ext cx="5905500" cy="38807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98428">
                  <a:extLst>
                    <a:ext uri="{9D8B030D-6E8A-4147-A177-3AD203B41FA5}">
                      <a16:colId xmlns:a16="http://schemas.microsoft.com/office/drawing/2014/main" val="4242339282"/>
                    </a:ext>
                  </a:extLst>
                </a:gridCol>
                <a:gridCol w="1462172">
                  <a:extLst>
                    <a:ext uri="{9D8B030D-6E8A-4147-A177-3AD203B41FA5}">
                      <a16:colId xmlns:a16="http://schemas.microsoft.com/office/drawing/2014/main" val="3053051919"/>
                    </a:ext>
                  </a:extLst>
                </a:gridCol>
                <a:gridCol w="1162756">
                  <a:extLst>
                    <a:ext uri="{9D8B030D-6E8A-4147-A177-3AD203B41FA5}">
                      <a16:colId xmlns:a16="http://schemas.microsoft.com/office/drawing/2014/main" val="4133680436"/>
                    </a:ext>
                  </a:extLst>
                </a:gridCol>
                <a:gridCol w="564444">
                  <a:extLst>
                    <a:ext uri="{9D8B030D-6E8A-4147-A177-3AD203B41FA5}">
                      <a16:colId xmlns:a16="http://schemas.microsoft.com/office/drawing/2014/main" val="2906933356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698581199"/>
                    </a:ext>
                  </a:extLst>
                </a:gridCol>
              </a:tblGrid>
              <a:tr h="306261">
                <a:tc>
                  <a:txBody>
                    <a:bodyPr/>
                    <a:lstStyle/>
                    <a:p>
                      <a:pPr algn="l"/>
                      <a:r>
                        <a:rPr lang="en-US" sz="1200" kern="0">
                          <a:effectLst/>
                        </a:rPr>
                        <a:t>Article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Stimuli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Eye Mov. Measures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>
                          <a:effectLst/>
                        </a:rPr>
                        <a:t>Stimuli type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>
                          <a:effectLst/>
                        </a:rPr>
                        <a:t>Results (fixation-related)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037383"/>
                  </a:ext>
                </a:extLst>
              </a:tr>
              <a:tr h="510435"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0" dirty="0">
                          <a:effectLst/>
                        </a:rPr>
                        <a:t>Berto et al. (2008). </a:t>
                      </a:r>
                      <a:endParaRPr lang="zh-CN" sz="1100" b="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>
                          <a:effectLst/>
                        </a:rPr>
                        <a:t>Nature vs. Urban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>
                          <a:effectLst/>
                        </a:rPr>
                        <a:t>Fixation#, Travel distance, mean saccades#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Desktop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12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Mean fixation numbers: Urban &gt; nature</a:t>
                      </a:r>
                      <a:br>
                        <a:rPr lang="en-US" sz="12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2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Mean fixation durations: Urban &lt; nature</a:t>
                      </a:r>
                      <a:endParaRPr lang="zh-CN" sz="11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266847"/>
                  </a:ext>
                </a:extLst>
              </a:tr>
              <a:tr h="408348"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0" dirty="0">
                          <a:effectLst/>
                        </a:rPr>
                        <a:t>Fran</a:t>
                      </a:r>
                      <a:r>
                        <a:rPr lang="zh-CN" sz="1200" b="0" kern="0" dirty="0">
                          <a:effectLst/>
                        </a:rPr>
                        <a:t>ě</a:t>
                      </a:r>
                      <a:r>
                        <a:rPr lang="en-US" sz="1200" b="0" kern="0" dirty="0">
                          <a:effectLst/>
                        </a:rPr>
                        <a:t>k et al. (2018).</a:t>
                      </a:r>
                      <a:endParaRPr lang="zh-CN" sz="1100" b="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Nature vs. Modern city vs. Historic city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>
                          <a:effectLst/>
                        </a:rPr>
                        <a:t>Fixations#,  Duration, Travel Distance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607791"/>
                  </a:ext>
                </a:extLst>
              </a:tr>
              <a:tr h="517808"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0">
                          <a:effectLst/>
                        </a:rPr>
                        <a:t>Fran</a:t>
                      </a:r>
                      <a:r>
                        <a:rPr lang="zh-CN" sz="1200" b="0" kern="0">
                          <a:effectLst/>
                        </a:rPr>
                        <a:t>ě</a:t>
                      </a:r>
                      <a:r>
                        <a:rPr lang="en-US" sz="1200" b="0" kern="0">
                          <a:effectLst/>
                        </a:rPr>
                        <a:t>k et al. (2019).</a:t>
                      </a:r>
                      <a:endParaRPr lang="zh-CN" sz="1100" b="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Nature vs. Nature without foliage (reduced fractal level) vs. Urban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Fixations#,  Duration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717602"/>
                  </a:ext>
                </a:extLst>
              </a:tr>
              <a:tr h="771820"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0" dirty="0">
                          <a:effectLst/>
                        </a:rPr>
                        <a:t>Mart</a:t>
                      </a:r>
                      <a:r>
                        <a:rPr lang="zh-CN" sz="1200" b="0" kern="0" dirty="0">
                          <a:effectLst/>
                        </a:rPr>
                        <a:t>í</a:t>
                      </a:r>
                      <a:r>
                        <a:rPr lang="en-US" sz="1200" b="0" kern="0" dirty="0" err="1">
                          <a:effectLst/>
                        </a:rPr>
                        <a:t>nez</a:t>
                      </a:r>
                      <a:r>
                        <a:rPr lang="en-US" sz="1200" b="0" kern="0" dirty="0">
                          <a:effectLst/>
                        </a:rPr>
                        <a:t>-Soto et al. (2019).</a:t>
                      </a:r>
                      <a:endParaRPr lang="zh-CN" sz="1100" b="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Nature vs. Urban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>
                          <a:effectLst/>
                        </a:rPr>
                        <a:t>Fixations#,  Duration, Pupil Size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>
                          <a:effectLst/>
                        </a:rPr>
                        <a:t>HMD</a:t>
                      </a:r>
                      <a:endParaRPr lang="zh-CN" sz="11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675239"/>
                  </a:ext>
                </a:extLst>
              </a:tr>
              <a:tr h="714609"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0" dirty="0">
                          <a:effectLst/>
                        </a:rPr>
                        <a:t>Ren (2019). </a:t>
                      </a:r>
                      <a:endParaRPr lang="zh-CN" sz="1100" b="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Rural landscape: Roads vs. Houses vs. Waterscapes vs. Farmland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Fixations#,  Duration, attention area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effectLst/>
                        </a:rPr>
                        <a:t>Desktop</a:t>
                      </a:r>
                      <a:endParaRPr lang="zh-CN" sz="11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0" dirty="0">
                          <a:effectLst/>
                        </a:rPr>
                        <a:t>Durations: waterscapes &lt; roads &lt; </a:t>
                      </a:r>
                      <a:br>
                        <a:rPr lang="en-US" sz="1200" b="1" kern="0" dirty="0">
                          <a:effectLst/>
                        </a:rPr>
                      </a:br>
                      <a:r>
                        <a:rPr lang="en-US" sz="1200" b="1" kern="0" dirty="0">
                          <a:effectLst/>
                        </a:rPr>
                        <a:t>farmland &lt; houses (competing)</a:t>
                      </a:r>
                      <a:endParaRPr lang="zh-CN" sz="11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432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45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i="0" u="none" dirty="0">
                <a:solidFill>
                  <a:schemeClr val="accent1">
                    <a:lumMod val="75000"/>
                  </a:schemeClr>
                </a:solidFill>
              </a:rPr>
              <a:t>Fascination</a:t>
            </a:r>
            <a:r>
              <a:rPr lang="" i="0" u="none" dirty="0"/>
              <a:t> and Eye-tracking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444" y="2017467"/>
            <a:ext cx="5150556" cy="3366815"/>
          </a:xfrm>
        </p:spPr>
        <p:txBody>
          <a:bodyPr/>
          <a:lstStyle/>
          <a:p>
            <a:pPr lvl="0"/>
            <a:r>
              <a:rPr lang="" b="1" i="0" u="none" dirty="0">
                <a:solidFill>
                  <a:schemeClr val="accent1"/>
                </a:solidFill>
              </a:rPr>
              <a:t>Issue: </a:t>
            </a:r>
            <a:r>
              <a:rPr lang="" b="0" i="0" u="none" dirty="0">
                <a:solidFill>
                  <a:schemeClr val="accent1"/>
                </a:solidFill>
              </a:rPr>
              <a:t>no specific task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2000" b="0" i="0" u="none" dirty="0"/>
              <a:t>Participants may create their own internal tasks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2000" b="0" i="0" u="none" dirty="0"/>
              <a:t>Undermined the validity of the results.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A353A45-1DD3-4EF5-B888-3F8AAD508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78" y="2017467"/>
            <a:ext cx="5308922" cy="3700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an image with composure. Do not try to remember its content or its details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Franěk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2018).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look freely at the photographs, don’t try to memorize any detail because this is not a memory task and no task related to the photograph contents will occur at the end of the eye movements recording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(Berto et al., 2008). </a:t>
            </a:r>
          </a:p>
        </p:txBody>
      </p:sp>
    </p:spTree>
    <p:extLst>
      <p:ext uri="{BB962C8B-B14F-4D97-AF65-F5344CB8AC3E}">
        <p14:creationId xmlns:p14="http://schemas.microsoft.com/office/powerpoint/2010/main" val="261245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3E0D5250-9D92-4CAE-8F20-04CBD6342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F02DCD1-2C6B-F948-9F72-3BB0CF3D512E}" type="datetime1">
              <a:rPr lang="en-US" smtClean="0"/>
              <a:pPr>
                <a:spcAft>
                  <a:spcPts val="600"/>
                </a:spcAft>
              </a:pPr>
              <a:t>12/7/2021</a:t>
            </a:fld>
            <a:endParaRPr lang="en-US" dirty="0"/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69666E10-60C7-4B2E-A2F2-9CB57F4FD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466D263C-D2F1-4A7A-9F52-98228B1F9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227135-9995-47BA-A370-AA353D90A6C5}"/>
              </a:ext>
            </a:extLst>
          </p:cNvPr>
          <p:cNvCxnSpPr/>
          <p:nvPr/>
        </p:nvCxnSpPr>
        <p:spPr>
          <a:xfrm flipV="1">
            <a:off x="2232837" y="2073349"/>
            <a:ext cx="0" cy="925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3EEC9B6-E220-45D2-8E8D-D1E4C7E6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" i="0" u="none" dirty="0"/>
              <a:t>Research goal and hypothesis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645B337-F3CF-456B-A99F-4746D7FB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/>
          <a:lstStyle/>
          <a:p>
            <a:pPr lvl="0"/>
            <a:r>
              <a:rPr lang="" b="1" i="0" u="none" dirty="0"/>
              <a:t>Goal</a:t>
            </a:r>
          </a:p>
          <a:p>
            <a:pPr lvl="1"/>
            <a:r>
              <a:rPr lang="en-US" b="0" i="0" u="none" dirty="0"/>
              <a:t>To test the relationship between </a:t>
            </a:r>
            <a:r>
              <a:rPr lang="en-US" b="0" i="0" u="sng" dirty="0"/>
              <a:t>fixation</a:t>
            </a:r>
            <a:r>
              <a:rPr lang="en-US" b="0" i="0" u="none" dirty="0"/>
              <a:t> and </a:t>
            </a:r>
            <a:r>
              <a:rPr lang="en-US" b="0" i="0" u="sng" dirty="0"/>
              <a:t>fascination</a:t>
            </a:r>
            <a:r>
              <a:rPr lang="en-US" b="0" i="0" u="none" dirty="0"/>
              <a:t> while giving </a:t>
            </a:r>
            <a:r>
              <a:rPr lang="en-US" b="0" i="0" u="sng" dirty="0"/>
              <a:t>task that is </a:t>
            </a:r>
            <a:r>
              <a:rPr lang="en-US" altLang="zh-CN" b="0" i="0" u="sng" dirty="0"/>
              <a:t>compatible</a:t>
            </a:r>
            <a:r>
              <a:rPr lang="en-US" b="0" i="0" u="sng" dirty="0"/>
              <a:t> to fascination</a:t>
            </a:r>
            <a:r>
              <a:rPr lang="en-US" b="0" i="0" dirty="0"/>
              <a:t>.</a:t>
            </a:r>
            <a:endParaRPr lang="en-US" b="0" i="0" u="none" dirty="0"/>
          </a:p>
          <a:p>
            <a:pPr lvl="1"/>
            <a:endParaRPr lang="" b="0" i="0" u="none" dirty="0"/>
          </a:p>
          <a:p>
            <a:pPr lvl="0"/>
            <a:r>
              <a:rPr lang="" b="1" i="0" u="none" dirty="0"/>
              <a:t>Hypothsis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altLang="zh-CN" i="0" u="sng" dirty="0"/>
              <a:t>Longer mean fixation duration</a:t>
            </a:r>
            <a:r>
              <a:rPr lang="" altLang="zh-CN" b="0" i="0" dirty="0"/>
              <a:t> for </a:t>
            </a:r>
            <a:r>
              <a:rPr lang="" b="0" i="0" dirty="0"/>
              <a:t>high fascination scenes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altLang="zh-CN" b="0" i="0" u="sng" dirty="0"/>
              <a:t>Smaller mean fixations </a:t>
            </a:r>
            <a:r>
              <a:rPr lang="" altLang="zh-CN" b="0" u="sng" dirty="0"/>
              <a:t>number</a:t>
            </a:r>
            <a:r>
              <a:rPr lang="" altLang="zh-CN" b="0" dirty="0"/>
              <a:t> for high </a:t>
            </a:r>
            <a:r>
              <a:rPr lang="" altLang="zh-CN" b="0" i="0" dirty="0"/>
              <a:t>fascination scenes</a:t>
            </a:r>
            <a:endParaRPr lang="" b="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3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i="0" u="none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300" y="1832132"/>
            <a:ext cx="8020773" cy="3630978"/>
          </a:xfrm>
        </p:spPr>
        <p:txBody>
          <a:bodyPr/>
          <a:lstStyle/>
          <a:p>
            <a:pPr lvl="0"/>
            <a:r>
              <a:rPr lang="" sz="2000" b="1" i="0" u="none" dirty="0"/>
              <a:t>Single-factor within-subject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1600" b="0" i="0" u="none" dirty="0"/>
              <a:t>DV: mean fixation duration, mean fixation 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" sz="1600" b="0" i="0" u="none" dirty="0"/>
              <a:t>IV: Fascination level</a:t>
            </a:r>
          </a:p>
          <a:p>
            <a:pPr lvl="0"/>
            <a:r>
              <a:rPr lang="" sz="2000" b="1" i="0" u="none" dirty="0"/>
              <a:t>Stimuli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" sz="1600" b="0" i="0" u="none" dirty="0"/>
              <a:t>12 high fascinaiton (nature) scenes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" sz="1600" b="0" i="0" u="none" dirty="0"/>
              <a:t>12 low fascination (urban) scenes</a:t>
            </a:r>
          </a:p>
          <a:p>
            <a:r>
              <a:rPr lang="" sz="2000" b="1" dirty="0">
                <a:solidFill>
                  <a:schemeClr val="accent1"/>
                </a:solidFill>
              </a:rPr>
              <a:t>Task: </a:t>
            </a:r>
            <a:r>
              <a:rPr lang="" sz="1800" dirty="0">
                <a:solidFill>
                  <a:schemeClr val="accent1"/>
                </a:solidFill>
              </a:rPr>
              <a:t>“</a:t>
            </a:r>
            <a:r>
              <a:rPr lang="en-US" altLang="zh-CN" sz="1800" dirty="0">
                <a:solidFill>
                  <a:schemeClr val="accent1"/>
                </a:solidFill>
                <a:cs typeface="Times New Roman" panose="02020603050405020304" pitchFamily="18" charset="0"/>
              </a:rPr>
              <a:t>feel how your attention is captured by interesting things in the pictures.”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cs typeface="Times New Roman" panose="02020603050405020304" pitchFamily="18" charset="0"/>
              </a:rPr>
              <a:t>Adapted from PRS-11 (</a:t>
            </a:r>
            <a:r>
              <a:rPr lang="en-US" altLang="zh-CN" sz="1400" dirty="0" err="1">
                <a:cs typeface="Times New Roman" panose="02020603050405020304" pitchFamily="18" charset="0"/>
              </a:rPr>
              <a:t>Pasini</a:t>
            </a:r>
            <a:r>
              <a:rPr lang="en-US" altLang="zh-CN" sz="1400" dirty="0">
                <a:cs typeface="Times New Roman" panose="02020603050405020304" pitchFamily="18" charset="0"/>
              </a:rPr>
              <a:t> et al., 2014), a self-reported scale including </a:t>
            </a:r>
            <a:r>
              <a:rPr lang="en-US" altLang="zh-CN" sz="1400" i="1" dirty="0">
                <a:cs typeface="Times New Roman" panose="02020603050405020304" pitchFamily="18" charset="0"/>
              </a:rPr>
              <a:t>fascination</a:t>
            </a:r>
            <a:endParaRPr lang="en-US" altLang="zh-CN" sz="1600" i="1" dirty="0"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Remove outliers, outside [m+3*</a:t>
            </a:r>
            <a:r>
              <a:rPr lang="en-US" altLang="zh-CN" sz="1600" dirty="0" err="1">
                <a:cs typeface="Times New Roman" panose="02020603050405020304" pitchFamily="18" charset="0"/>
              </a:rPr>
              <a:t>sd</a:t>
            </a:r>
            <a:r>
              <a:rPr lang="en-US" altLang="zh-CN" sz="1600" dirty="0">
                <a:cs typeface="Times New Roman" panose="02020603050405020304" pitchFamily="18" charset="0"/>
              </a:rPr>
              <a:t>, M-3*</a:t>
            </a:r>
            <a:r>
              <a:rPr lang="en-US" altLang="zh-CN" sz="1600" dirty="0" err="1">
                <a:cs typeface="Times New Roman" panose="02020603050405020304" pitchFamily="18" charset="0"/>
              </a:rPr>
              <a:t>sd</a:t>
            </a:r>
            <a:r>
              <a:rPr lang="en-US" altLang="zh-CN" sz="1600" dirty="0">
                <a:cs typeface="Times New Roman" panose="02020603050405020304" pitchFamily="18" charset="0"/>
              </a:rPr>
              <a:t>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Fixation measures were averaged across scenes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Times New Roman" panose="02020603050405020304" pitchFamily="18" charset="0"/>
              </a:rPr>
              <a:t>Independent sample t test (N=24 scenes)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1600" dirty="0">
              <a:cs typeface="Times New Roman" panose="02020603050405020304" pitchFamily="18" charset="0"/>
            </a:endParaRPr>
          </a:p>
          <a:p>
            <a:endParaRPr lang="" sz="2000" b="0" u="none" dirty="0"/>
          </a:p>
        </p:txBody>
      </p:sp>
      <p:pic>
        <p:nvPicPr>
          <p:cNvPr id="2050" name="Picture 3" descr="A picture containing tree, outdoor, plant, river&#10;&#10;Description automatically generated">
            <a:extLst>
              <a:ext uri="{FF2B5EF4-FFF2-40B4-BE49-F238E27FC236}">
                <a16:creationId xmlns:a16="http://schemas.microsoft.com/office/drawing/2014/main" id="{F58C791A-82BF-4353-97C7-2324DA38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6081"/>
            <a:ext cx="2972736" cy="1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A street with cars and buildings on the side&#10;&#10;Description automatically generated with low confidence">
            <a:extLst>
              <a:ext uri="{FF2B5EF4-FFF2-40B4-BE49-F238E27FC236}">
                <a16:creationId xmlns:a16="http://schemas.microsoft.com/office/drawing/2014/main" id="{D37E367A-AE6F-4E23-9982-BEA60176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4" y="4100220"/>
            <a:ext cx="2963862" cy="18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48FFD64-D257-4472-9AB9-5343F9AB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17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2C8C73-22C6-4D73-8D19-ED9EBE657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8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7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i="0" u="none" dirty="0"/>
              <a:t>Fixation and fascination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2203" y="2017467"/>
            <a:ext cx="5268798" cy="3366815"/>
          </a:xfrm>
        </p:spPr>
        <p:txBody>
          <a:bodyPr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" sz="2400" b="1" dirty="0"/>
              <a:t>Data exploration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" sz="2000" b="0" i="0" u="none" dirty="0"/>
              <a:t>Large variation between </a:t>
            </a:r>
            <a:r>
              <a:rPr lang="" sz="2000" b="1" i="0" u="none" dirty="0"/>
              <a:t>individual participants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" sz="2000" dirty="0"/>
              <a:t>Subtle difference between </a:t>
            </a:r>
            <a:r>
              <a:rPr lang="" sz="2000" b="1" dirty="0"/>
              <a:t>fascination level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i="0" u="none" dirty="0">
                <a:solidFill>
                  <a:schemeClr val="accent1">
                    <a:lumMod val="75000"/>
                  </a:schemeClr>
                </a:solidFill>
              </a:rPr>
              <a:t>No significant difference</a:t>
            </a:r>
            <a:r>
              <a:rPr lang="en-US" sz="2400" i="0" u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0" u="none" dirty="0"/>
              <a:t>in the mean fixation duration, t(22) = -0.43, p = 0.67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i="0" u="none" dirty="0"/>
              <a:t>Or in the mean fixation count, t(22) = 0.27, p = 0.79. </a:t>
            </a:r>
            <a:endParaRPr lang="" sz="2000" i="0" u="none" dirty="0"/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D79FC912-EFD4-41C9-8E1E-4F5E2F800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1" y="2017467"/>
            <a:ext cx="5424669" cy="438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ry icon | Icon, Crying, More icon">
            <a:extLst>
              <a:ext uri="{FF2B5EF4-FFF2-40B4-BE49-F238E27FC236}">
                <a16:creationId xmlns:a16="http://schemas.microsoft.com/office/drawing/2014/main" id="{41D9D8C0-C379-448F-8E4D-64155FE8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3700874"/>
            <a:ext cx="658124" cy="65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5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EF0CA1-859F-43C7-B384-0DA969A1D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004571"/>
            <a:ext cx="3699821" cy="2156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i="0" u="none" dirty="0"/>
              <a:t>Scan path plots</a:t>
            </a:r>
          </a:p>
        </p:txBody>
      </p:sp>
      <p:pic>
        <p:nvPicPr>
          <p:cNvPr id="5" name="Picture 4" descr="A picture containing text, road&#10;&#10;Description automatically generated">
            <a:extLst>
              <a:ext uri="{FF2B5EF4-FFF2-40B4-BE49-F238E27FC236}">
                <a16:creationId xmlns:a16="http://schemas.microsoft.com/office/drawing/2014/main" id="{7AEB8F62-6B25-426F-B2F9-C715AF2BD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89" y="4004571"/>
            <a:ext cx="3699821" cy="2156846"/>
          </a:xfrm>
          <a:prstGeom prst="rect">
            <a:avLst/>
          </a:prstGeom>
        </p:spPr>
      </p:pic>
      <p:pic>
        <p:nvPicPr>
          <p:cNvPr id="9" name="Picture 8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B6743FD5-F877-441D-9FE4-C83C3F0D4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389" y="1865363"/>
            <a:ext cx="3699821" cy="2156846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C84871A-77E9-4C9D-8DAC-7A54C7D3C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1867803"/>
            <a:ext cx="3699821" cy="215684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4E0E906-430F-421F-898B-C0DB53A79A1C}"/>
              </a:ext>
            </a:extLst>
          </p:cNvPr>
          <p:cNvSpPr/>
          <p:nvPr/>
        </p:nvSpPr>
        <p:spPr>
          <a:xfrm>
            <a:off x="8757501" y="4237563"/>
            <a:ext cx="584462" cy="1508289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89DEF1-55AF-432C-9DB8-41150A16AD7D}"/>
              </a:ext>
            </a:extLst>
          </p:cNvPr>
          <p:cNvSpPr/>
          <p:nvPr/>
        </p:nvSpPr>
        <p:spPr>
          <a:xfrm>
            <a:off x="6722882" y="4408816"/>
            <a:ext cx="658305" cy="169885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F1FE1A-3CF4-454B-926E-93294F463E0F}"/>
              </a:ext>
            </a:extLst>
          </p:cNvPr>
          <p:cNvSpPr/>
          <p:nvPr/>
        </p:nvSpPr>
        <p:spPr>
          <a:xfrm>
            <a:off x="6722882" y="2222262"/>
            <a:ext cx="1073085" cy="1100901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1A0025-2439-471E-9D1C-14A859A2E603}"/>
              </a:ext>
            </a:extLst>
          </p:cNvPr>
          <p:cNvSpPr/>
          <p:nvPr/>
        </p:nvSpPr>
        <p:spPr>
          <a:xfrm>
            <a:off x="8676195" y="2911088"/>
            <a:ext cx="747074" cy="7258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9AA20-81FA-49AB-B4E3-0EA086832353}"/>
              </a:ext>
            </a:extLst>
          </p:cNvPr>
          <p:cNvSpPr txBox="1"/>
          <p:nvPr/>
        </p:nvSpPr>
        <p:spPr>
          <a:xfrm>
            <a:off x="3681366" y="6107668"/>
            <a:ext cx="801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dirty="0"/>
              <a:t>s04</a:t>
            </a:r>
            <a:endParaRPr lang="zh-CN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15E53-BABC-4D2B-95F1-389394AE6D07}"/>
              </a:ext>
            </a:extLst>
          </p:cNvPr>
          <p:cNvSpPr txBox="1"/>
          <p:nvPr/>
        </p:nvSpPr>
        <p:spPr>
          <a:xfrm>
            <a:off x="7847366" y="6107668"/>
            <a:ext cx="801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dirty="0"/>
              <a:t>s05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87823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8.5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3C5645"/>
      </a:dk2>
      <a:lt2>
        <a:srgbClr val="E7E6E6"/>
      </a:lt2>
      <a:accent1>
        <a:srgbClr val="00C487"/>
      </a:accent1>
      <a:accent2>
        <a:srgbClr val="DAE5EF"/>
      </a:accent2>
      <a:accent3>
        <a:srgbClr val="637183"/>
      </a:accent3>
      <a:accent4>
        <a:srgbClr val="42605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16c05727-aa75-4e4a-9b5f-8a80a1165891"/>
    <ds:schemaRef ds:uri="http://www.w3.org/XML/1998/namespace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571</TotalTime>
  <Words>1285</Words>
  <Application>Microsoft Office PowerPoint</Application>
  <PresentationFormat>Widescreen</PresentationFormat>
  <Paragraphs>131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Arial</vt:lpstr>
      <vt:lpstr>Calibri</vt:lpstr>
      <vt:lpstr>Tenorite</vt:lpstr>
      <vt:lpstr>Times New Roman</vt:lpstr>
      <vt:lpstr>Office Theme</vt:lpstr>
      <vt:lpstr>Does Fixation  Reflect Fascination?</vt:lpstr>
      <vt:lpstr>Fascination:  Bottom-up attention that requires no effort and be resistant to fatigue </vt:lpstr>
      <vt:lpstr>Fascination  &amp; Restorative benefits of nature</vt:lpstr>
      <vt:lpstr>Fascination and Eye-tracking</vt:lpstr>
      <vt:lpstr>Fascination and Eye-tracking</vt:lpstr>
      <vt:lpstr>Research goal and hypothesis</vt:lpstr>
      <vt:lpstr>Methods</vt:lpstr>
      <vt:lpstr>Fixation and fascination</vt:lpstr>
      <vt:lpstr>Scan path plots</vt:lpstr>
      <vt:lpstr>The effects of gender</vt:lpstr>
      <vt:lpstr>Discussion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Shuai Yuan</dc:creator>
  <cp:lastModifiedBy>Shuai Yuan</cp:lastModifiedBy>
  <cp:revision>4</cp:revision>
  <dcterms:created xsi:type="dcterms:W3CDTF">2021-12-02T05:03:47Z</dcterms:created>
  <dcterms:modified xsi:type="dcterms:W3CDTF">2021-12-07T17:14:57Z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