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Bebas Neue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F8DD32D-7688-460A-AAD6-5D87BC2DCFEA}">
  <a:tblStyle styleId="{4F8DD32D-7688-460A-AAD6-5D87BC2DCF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BebasNeu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0814b493e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80814b493e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b233352ed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b233352ed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Vish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80814b493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80814b493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</a:t>
            </a:r>
            <a:r>
              <a:rPr lang="en"/>
              <a:t> need to find if the insignificant effect is due to training or speed reading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80814b493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80814b493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Vish</a:t>
            </a:r>
            <a:br>
              <a:rPr lang="en"/>
            </a:br>
            <a:r>
              <a:rPr lang="en"/>
              <a:t>Still need to find if the insignificant effect is due to training or speed reading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b233352ed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b233352ed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b233352edf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b233352edf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Visb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b233352edf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b233352ed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 &amp; Vish &amp; Tara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80814b493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80814b493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b24cb52d2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b24cb52d2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233352ed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233352ed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Tara – Take from abstract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233352ed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233352ed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Vish</a:t>
            </a:r>
            <a:b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Speed reading is a technique that increases a reader’s reading speed.</a:t>
            </a:r>
            <a:endParaRPr sz="8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Despite these concerns regarding comprehension, speed reading can be extremely beneficial compared to slow reading in certain scenarios.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This style of reading is labor-intensive and frustrating. Many readers may benefit from using speed reading techniques to make the reading process more engaging and interesting.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0814b493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0814b493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Vish</a:t>
            </a:r>
            <a:b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Serial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search and parallel search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AutoNum type="arabicParenR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Serial - 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longer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fixations followed by 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shorter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saccades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AutoNum type="arabicParenR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Parallel- shorter 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fixations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are followed by longer saccade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233352edf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233352ed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47ab7146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47ab7146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0814b493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0814b493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b233352edf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b233352ed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b233352ed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b233352ed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i.org/10.1177/1529100615623267" TargetMode="External"/><Relationship Id="rId4" Type="http://schemas.openxmlformats.org/officeDocument/2006/relationships/hyperlink" Target="https://doi.org/10.1371/journal.pone.0036091" TargetMode="External"/><Relationship Id="rId5" Type="http://schemas.openxmlformats.org/officeDocument/2006/relationships/hyperlink" Target="https://doi.org/10.1177/0033688212439996" TargetMode="External"/><Relationship Id="rId6" Type="http://schemas.openxmlformats.org/officeDocument/2006/relationships/hyperlink" Target="https://doi.org/10.1007/s11145-009-9180-z" TargetMode="External"/><Relationship Id="rId7" Type="http://schemas.openxmlformats.org/officeDocument/2006/relationships/hyperlink" Target="https://doi.org/10.1145/2896452" TargetMode="External"/><Relationship Id="rId8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8.jp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T9LDOvFVeL03YwCZSqNkgm2jW2JoT3JB/view" TargetMode="External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0" y="0"/>
            <a:ext cx="4705800" cy="5143500"/>
            <a:chOff x="0" y="0"/>
            <a:chExt cx="4705800" cy="5143500"/>
          </a:xfrm>
        </p:grpSpPr>
        <p:sp>
          <p:nvSpPr>
            <p:cNvPr id="56" name="Google Shape;56;p13"/>
            <p:cNvSpPr/>
            <p:nvPr/>
          </p:nvSpPr>
          <p:spPr>
            <a:xfrm>
              <a:off x="0" y="0"/>
              <a:ext cx="45720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5720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2497" l="2276" r="0" t="2885"/>
          <a:stretch/>
        </p:blipFill>
        <p:spPr>
          <a:xfrm>
            <a:off x="5312363" y="257425"/>
            <a:ext cx="3091276" cy="22448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19200" y="257425"/>
            <a:ext cx="4252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Evaluating</a:t>
            </a:r>
            <a:endParaRPr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 </a:t>
            </a:r>
            <a:r>
              <a:rPr lang="en"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Speed Reading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Technique using Eye Tracking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19200" y="3932225"/>
            <a:ext cx="4252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Vishwajeet Ransing</a:t>
            </a:r>
            <a:endParaRPr i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Brendan McGuire</a:t>
            </a:r>
            <a:endParaRPr i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Tara Morris</a:t>
            </a:r>
            <a:endParaRPr i="1" sz="1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1628" l="1234" r="0" t="2023"/>
          <a:stretch/>
        </p:blipFill>
        <p:spPr>
          <a:xfrm>
            <a:off x="5312375" y="2616975"/>
            <a:ext cx="3091276" cy="226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2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164" name="Google Shape;164;p22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22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Scanpaths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b="2497" l="2276" r="0" t="2885"/>
          <a:stretch/>
        </p:blipFill>
        <p:spPr>
          <a:xfrm>
            <a:off x="942225" y="2129850"/>
            <a:ext cx="3091276" cy="224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5">
            <a:alphaModFix/>
          </a:blip>
          <a:srcRect b="1628" l="1234" r="0" t="2023"/>
          <a:stretch/>
        </p:blipFill>
        <p:spPr>
          <a:xfrm>
            <a:off x="5695763" y="2121388"/>
            <a:ext cx="3091276" cy="2261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908338" y="4383150"/>
            <a:ext cx="31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Verdana"/>
                <a:ea typeface="Verdana"/>
                <a:cs typeface="Verdana"/>
                <a:sym typeface="Verdana"/>
              </a:rPr>
              <a:t>Speed Reading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695763" y="4383150"/>
            <a:ext cx="31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Verdana"/>
                <a:ea typeface="Verdana"/>
                <a:cs typeface="Verdana"/>
                <a:sym typeface="Verdana"/>
              </a:rPr>
              <a:t>Untrained/Normal Reading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15750" y="1075850"/>
            <a:ext cx="833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➔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AOIs were created for each word for both passages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➔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 can see a difference in the scanpaths between a participant speed reading and a participant reading normally.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3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178" name="Google Shape;178;p23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" name="Google Shape;180;p23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Eye Tracking Metrics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545750" y="595200"/>
            <a:ext cx="4474800" cy="26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Number of Fixations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Statistically significant decrease in mean number of fixations for participants when speed reading.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Suggests that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participants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 were able to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understand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 the technique through the training module.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The training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intervention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 seems to be effective.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23"/>
          <p:cNvGrpSpPr/>
          <p:nvPr/>
        </p:nvGrpSpPr>
        <p:grpSpPr>
          <a:xfrm>
            <a:off x="5443791" y="1109754"/>
            <a:ext cx="3549600" cy="3452877"/>
            <a:chOff x="5613276" y="801725"/>
            <a:chExt cx="3380249" cy="3246100"/>
          </a:xfrm>
        </p:grpSpPr>
        <p:pic>
          <p:nvPicPr>
            <p:cNvPr id="184" name="Google Shape;184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13276" y="801725"/>
              <a:ext cx="2893400" cy="3217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3"/>
            <p:cNvSpPr txBox="1"/>
            <p:nvPr/>
          </p:nvSpPr>
          <p:spPr>
            <a:xfrm>
              <a:off x="7715225" y="3758325"/>
              <a:ext cx="1278300" cy="2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Verdana"/>
                  <a:ea typeface="Verdana"/>
                  <a:cs typeface="Verdana"/>
                  <a:sym typeface="Verdana"/>
                </a:rPr>
                <a:t>(</a:t>
              </a:r>
              <a:r>
                <a:rPr lang="en" sz="800">
                  <a:latin typeface="Verdana"/>
                  <a:ea typeface="Verdana"/>
                  <a:cs typeface="Verdana"/>
                  <a:sym typeface="Verdana"/>
                </a:rPr>
                <a:t>𝑝 = 0.0254)</a:t>
              </a:r>
              <a:endParaRPr sz="8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4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191" name="Google Shape;191;p24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24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Eye Tracking Metrics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545750" y="807050"/>
            <a:ext cx="44748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Mean Fixation Duration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No significant effect of speed reading technique / training on reading fixation duration.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Mean fixation duration is shorter during a speed reading task.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3">
            <a:alphaModFix/>
          </a:blip>
          <a:srcRect b="0" l="0" r="0" t="9918"/>
          <a:stretch/>
        </p:blipFill>
        <p:spPr>
          <a:xfrm>
            <a:off x="5896326" y="2795125"/>
            <a:ext cx="2976325" cy="21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324" y="371925"/>
            <a:ext cx="2976325" cy="235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545750" y="2934350"/>
            <a:ext cx="44748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Mean Saccade Amplitude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No significant effect of speed reading technique / training on saccade amplitude.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May be due to consistent eye movement without re-reading during a speed reading task.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801798" y="2456339"/>
            <a:ext cx="13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Verdana"/>
                <a:ea typeface="Verdana"/>
                <a:cs typeface="Verdana"/>
                <a:sym typeface="Verdana"/>
              </a:rPr>
              <a:t>(𝑝 = 0.3193)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7801798" y="4642939"/>
            <a:ext cx="13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Verdana"/>
                <a:ea typeface="Verdana"/>
                <a:cs typeface="Verdana"/>
                <a:sym typeface="Verdana"/>
              </a:rPr>
              <a:t>(𝑝 = 0.6377)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4947350" y="1558300"/>
            <a:ext cx="6537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"/>
          <p:cNvSpPr/>
          <p:nvPr/>
        </p:nvSpPr>
        <p:spPr>
          <a:xfrm>
            <a:off x="5020550" y="3650425"/>
            <a:ext cx="6537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5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208" name="Google Shape;208;p25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25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Eye Tracking Metrics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545750" y="595200"/>
            <a:ext cx="4474800" cy="22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Number of Saccades 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No significant effect of speed reading technique / training on number of saccades.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Mean number of saccades higher in a speed reading task.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Participants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 were able to replicate the speed reading technique.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545750" y="2571750"/>
            <a:ext cx="46959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Mean K coefficient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No significant effect of speed reading technique / training on K coefficient.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Scanning used to scan and extract important information quickly in speed reading-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Saccade amplitude   to find important information (Shorter saccades)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●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Fixation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duration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   to focus on that.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Standard error high.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626" y="2834926"/>
            <a:ext cx="2794600" cy="22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7801798" y="4827439"/>
            <a:ext cx="13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Verdana"/>
                <a:ea typeface="Verdana"/>
                <a:cs typeface="Verdana"/>
                <a:sym typeface="Verdana"/>
              </a:rPr>
              <a:t>(𝑝 = 0.83)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3600" y="439450"/>
            <a:ext cx="2421925" cy="286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/>
          <p:nvPr/>
        </p:nvSpPr>
        <p:spPr>
          <a:xfrm>
            <a:off x="7871098" y="3002427"/>
            <a:ext cx="1342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Verdana"/>
                <a:ea typeface="Verdana"/>
                <a:cs typeface="Verdana"/>
                <a:sym typeface="Verdana"/>
              </a:rPr>
              <a:t>(𝑝 = 0.41)</a:t>
            </a:r>
            <a:endParaRPr sz="8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8" name="Google Shape;218;p25"/>
          <p:cNvCxnSpPr/>
          <p:nvPr/>
        </p:nvCxnSpPr>
        <p:spPr>
          <a:xfrm>
            <a:off x="3509000" y="3999300"/>
            <a:ext cx="0" cy="174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25"/>
          <p:cNvCxnSpPr/>
          <p:nvPr/>
        </p:nvCxnSpPr>
        <p:spPr>
          <a:xfrm flipH="1" rot="10800000">
            <a:off x="3334475" y="4435125"/>
            <a:ext cx="300" cy="1959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0" name="Google Shape;220;p25"/>
          <p:cNvSpPr/>
          <p:nvPr/>
        </p:nvSpPr>
        <p:spPr>
          <a:xfrm>
            <a:off x="5099750" y="1558300"/>
            <a:ext cx="6537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5172950" y="3650425"/>
            <a:ext cx="6537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6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227" name="Google Shape;227;p26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26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Comprehension Scores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545750" y="667250"/>
            <a:ext cx="8150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Comprehension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questions showed low correlation with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We need to develop better testing paradigms (for example: true or false questions; 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brief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description questions; matching answers)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1" name="Google Shape;2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375" y="2360450"/>
            <a:ext cx="3821101" cy="253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2250" y="2360462"/>
            <a:ext cx="3821101" cy="253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4" name="Google Shape;234;p26"/>
          <p:cNvGraphicFramePr/>
          <p:nvPr/>
        </p:nvGraphicFramePr>
        <p:xfrm>
          <a:off x="952500" y="98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{4F8DD32D-7688-460A-AAD6-5D87BC2DCFEA}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Reading speed (𝑟 = 0.29; 𝑝 = 0.34)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Number of fixations (𝑟 = −0.23; 𝑝 = 0.46)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Saccade amplitude (𝑟 = 0.11; 𝑝 = 0.72)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Fixation Duration (𝑟 = −0.26; 𝑝 = 0.39)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7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240" name="Google Shape;240;p27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27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NASA Task Load Index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164750" y="819650"/>
            <a:ext cx="5022900" cy="42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Perceived Mental Demand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◆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No significant difference (𝑡 (12) = −0.103; 𝑝 = 0.919)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◆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Suggests that participants felt their speed reading task was efficient although mental demand is slightly higher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Perceived Performance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◆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significant difference (𝑡 (12) = 0.914; 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𝑝 = 0.378)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◆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Perceived performance slightly higher in normal reading suggesting better satisfaction with comprehending the passage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125" y="719125"/>
            <a:ext cx="3084675" cy="222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9850" y="3049555"/>
            <a:ext cx="3287699" cy="209394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/>
          <p:nvPr/>
        </p:nvSpPr>
        <p:spPr>
          <a:xfrm>
            <a:off x="4979975" y="1623850"/>
            <a:ext cx="6537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7"/>
          <p:cNvSpPr/>
          <p:nvPr/>
        </p:nvSpPr>
        <p:spPr>
          <a:xfrm>
            <a:off x="4976975" y="3868375"/>
            <a:ext cx="653700" cy="174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8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254" name="Google Shape;254;p28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" name="Google Shape;256;p28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Conclusion &amp; </a:t>
            </a: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Future</a:t>
            </a: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 Work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28"/>
          <p:cNvSpPr txBox="1"/>
          <p:nvPr/>
        </p:nvSpPr>
        <p:spPr>
          <a:xfrm>
            <a:off x="573150" y="917875"/>
            <a:ext cx="79977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Participants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understood the technique and the simple training intervention was effective.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Lack of significant difference in terms of multiple eye tracking metrics.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Helpful insights provided by 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coefficient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K analysis. Develop better experimental tasks.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Further research to identify the best pedagogical techniques for training 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speed reading techniques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Utilize more 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precise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eye 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tracking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technology to make the text size more readable for participants.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Understand the role of </a:t>
            </a:r>
            <a:r>
              <a:rPr b="1" lang="en">
                <a:latin typeface="Verdana"/>
                <a:ea typeface="Verdana"/>
                <a:cs typeface="Verdana"/>
                <a:sym typeface="Verdana"/>
              </a:rPr>
              <a:t>satisfaction/Perceived Performance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on comprehension scores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while reading.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Repeat the experiment with </a:t>
            </a:r>
            <a:r>
              <a:rPr i="1" lang="en">
                <a:latin typeface="Verdana"/>
                <a:ea typeface="Verdana"/>
                <a:cs typeface="Verdana"/>
                <a:sym typeface="Verdana"/>
              </a:rPr>
              <a:t>within-subjects 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design.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8" name="Google Shape;2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9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264" name="Google Shape;264;p29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29"/>
          <p:cNvSpPr txBox="1"/>
          <p:nvPr/>
        </p:nvSpPr>
        <p:spPr>
          <a:xfrm>
            <a:off x="545750" y="257425"/>
            <a:ext cx="619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Reference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545750" y="667250"/>
            <a:ext cx="8313000" cy="28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 sz="1100">
                <a:solidFill>
                  <a:schemeClr val="dk1"/>
                </a:solidFill>
              </a:rPr>
              <a:t>Rayner, K., Schotter, E. R., Masson, M. E. J., Potter, M. C., &amp; Treiman, R. (2016). So Much to Read, So Little Time: How Do We Read, and Can Speed Reading Help? </a:t>
            </a:r>
            <a:r>
              <a:rPr i="1" lang="en" sz="1100">
                <a:solidFill>
                  <a:schemeClr val="dk1"/>
                </a:solidFill>
              </a:rPr>
              <a:t>Psychological Science in the Public Interest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i="1" lang="en" sz="1100">
                <a:solidFill>
                  <a:schemeClr val="dk1"/>
                </a:solidFill>
              </a:rPr>
              <a:t>17</a:t>
            </a:r>
            <a:r>
              <a:rPr lang="en" sz="1100">
                <a:solidFill>
                  <a:schemeClr val="dk1"/>
                </a:solidFill>
              </a:rPr>
              <a:t>(1), 4–34.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https://doi.org/10.1177/1529100615623267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" sz="1100">
                <a:solidFill>
                  <a:schemeClr val="dk1"/>
                </a:solidFill>
              </a:rPr>
              <a:t>Miyata, H., Minagawa-Kawai, Y., Watanabe, S., Sasaki, T., &amp; Ueda, K. (2012). Reading Speed, Comprehension and Eye Movements While Reading Japanese Novels: Evidence from Untrained Readers and Cases of Speed-Reading Trainees. </a:t>
            </a:r>
            <a:r>
              <a:rPr i="1" lang="en" sz="1100">
                <a:solidFill>
                  <a:schemeClr val="dk1"/>
                </a:solidFill>
              </a:rPr>
              <a:t>PLoS ONE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i="1" lang="en" sz="1100">
                <a:solidFill>
                  <a:schemeClr val="dk1"/>
                </a:solidFill>
              </a:rPr>
              <a:t>7</a:t>
            </a:r>
            <a:r>
              <a:rPr lang="en" sz="1100">
                <a:solidFill>
                  <a:schemeClr val="dk1"/>
                </a:solidFill>
              </a:rPr>
              <a:t>(5), e36091.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https://doi.org/10.1371/journal.pone.0036091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" sz="1100">
                <a:solidFill>
                  <a:schemeClr val="dk1"/>
                </a:solidFill>
              </a:rPr>
              <a:t>Tran, Y. (2012). The Effects of a Speed Reading Course and Speed Transfer to Other Types of Texts. </a:t>
            </a:r>
            <a:r>
              <a:rPr i="1" lang="en" sz="1100">
                <a:solidFill>
                  <a:schemeClr val="dk1"/>
                </a:solidFill>
              </a:rPr>
              <a:t>RELC Journal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i="1" lang="en" sz="1100">
                <a:solidFill>
                  <a:schemeClr val="dk1"/>
                </a:solidFill>
              </a:rPr>
              <a:t>43</a:t>
            </a:r>
            <a:r>
              <a:rPr lang="en" sz="1100">
                <a:solidFill>
                  <a:schemeClr val="dk1"/>
                </a:solidFill>
              </a:rPr>
              <a:t>, 23–37.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https://doi.org/10.1177/0033688212439996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" sz="1100">
                <a:solidFill>
                  <a:schemeClr val="dk1"/>
                </a:solidFill>
              </a:rPr>
              <a:t>Landi, N. (2010). An examination of the relationship between reading comprehension, higher-level and lower-level reading sub-skills in adults. </a:t>
            </a:r>
            <a:r>
              <a:rPr i="1" lang="en" sz="1100">
                <a:solidFill>
                  <a:schemeClr val="dk1"/>
                </a:solidFill>
              </a:rPr>
              <a:t>Reading and Writing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i="1" lang="en" sz="1100">
                <a:solidFill>
                  <a:schemeClr val="dk1"/>
                </a:solidFill>
              </a:rPr>
              <a:t>23</a:t>
            </a:r>
            <a:r>
              <a:rPr lang="en" sz="1100">
                <a:solidFill>
                  <a:schemeClr val="dk1"/>
                </a:solidFill>
              </a:rPr>
              <a:t>(6), 701–717.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https://doi.org/10.1007/s11145-009-9180-z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" sz="1100">
                <a:solidFill>
                  <a:schemeClr val="dk1"/>
                </a:solidFill>
              </a:rPr>
              <a:t>Macalister, J. (2010). Speed reading courses and their effect on reading authentic texts: A preliminary investigation. </a:t>
            </a:r>
            <a:r>
              <a:rPr i="1" lang="en" sz="1100">
                <a:solidFill>
                  <a:schemeClr val="dk1"/>
                </a:solidFill>
              </a:rPr>
              <a:t>Reading in a Foreign Language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i="1" lang="en" sz="1100">
                <a:solidFill>
                  <a:schemeClr val="dk1"/>
                </a:solidFill>
              </a:rPr>
              <a:t>22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" sz="1100">
                <a:solidFill>
                  <a:schemeClr val="dk1"/>
                </a:solidFill>
              </a:rPr>
              <a:t>Krejtz, K., Duchowski, A., Krejtz, I., Szarkowska, A., &amp; Kopacz, A. (2016). Discerning Ambient/Focal Attention with Coefficient </a:t>
            </a:r>
            <a:r>
              <a:rPr i="1" lang="en" sz="1100">
                <a:solidFill>
                  <a:schemeClr val="dk1"/>
                </a:solidFill>
              </a:rPr>
              <a:t>K</a:t>
            </a:r>
            <a:r>
              <a:rPr lang="en" sz="1100">
                <a:solidFill>
                  <a:schemeClr val="dk1"/>
                </a:solidFill>
              </a:rPr>
              <a:t>. </a:t>
            </a:r>
            <a:r>
              <a:rPr i="1" lang="en" sz="1100">
                <a:solidFill>
                  <a:schemeClr val="dk1"/>
                </a:solidFill>
              </a:rPr>
              <a:t>ACM Transactions on Applied Perception</a:t>
            </a:r>
            <a:r>
              <a:rPr lang="en" sz="1100">
                <a:solidFill>
                  <a:schemeClr val="dk1"/>
                </a:solidFill>
              </a:rPr>
              <a:t>, </a:t>
            </a:r>
            <a:r>
              <a:rPr i="1" lang="en" sz="1100">
                <a:solidFill>
                  <a:schemeClr val="dk1"/>
                </a:solidFill>
              </a:rPr>
              <a:t>13</a:t>
            </a:r>
            <a:r>
              <a:rPr lang="en" sz="1100">
                <a:solidFill>
                  <a:schemeClr val="dk1"/>
                </a:solidFill>
              </a:rPr>
              <a:t>(3), 1–20.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https://doi.org/10.1145/2896452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68" name="Google Shape;26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30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4" name="Google Shape;274;p30"/>
          <p:cNvGrpSpPr/>
          <p:nvPr/>
        </p:nvGrpSpPr>
        <p:grpSpPr>
          <a:xfrm>
            <a:off x="0" y="0"/>
            <a:ext cx="4705800" cy="5143500"/>
            <a:chOff x="0" y="0"/>
            <a:chExt cx="4705800" cy="5143500"/>
          </a:xfrm>
        </p:grpSpPr>
        <p:sp>
          <p:nvSpPr>
            <p:cNvPr id="275" name="Google Shape;275;p30"/>
            <p:cNvSpPr/>
            <p:nvPr/>
          </p:nvSpPr>
          <p:spPr>
            <a:xfrm>
              <a:off x="0" y="0"/>
              <a:ext cx="45720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5720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30"/>
          <p:cNvSpPr txBox="1"/>
          <p:nvPr/>
        </p:nvSpPr>
        <p:spPr>
          <a:xfrm>
            <a:off x="319200" y="4176738"/>
            <a:ext cx="42528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THANK YOU</a:t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67" name="Google Shape;67;p14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14"/>
          <p:cNvSpPr txBox="1"/>
          <p:nvPr/>
        </p:nvSpPr>
        <p:spPr>
          <a:xfrm>
            <a:off x="545750" y="257425"/>
            <a:ext cx="350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45750" y="667250"/>
            <a:ext cx="80421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The research in developing techniques and methodologies to improve reading speed by an order of magnitude without loss of comprehension is important.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b="1" lang="en">
                <a:latin typeface="Verdana"/>
                <a:ea typeface="Verdana"/>
                <a:cs typeface="Verdana"/>
                <a:sym typeface="Verdana"/>
              </a:rPr>
              <a:t>Skimming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b="1" lang="en">
                <a:latin typeface="Verdana"/>
                <a:ea typeface="Verdana"/>
                <a:cs typeface="Verdana"/>
                <a:sym typeface="Verdana"/>
              </a:rPr>
              <a:t>Scanning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is a helpful technique.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In this study, participants read specific passages on a computer screen, and using eye tracking technology, we were able to determine if the participants engaged in speed reading.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6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38142" l="0" r="0" t="5608"/>
          <a:stretch/>
        </p:blipFill>
        <p:spPr>
          <a:xfrm>
            <a:off x="2836600" y="2571750"/>
            <a:ext cx="4026301" cy="22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5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78" name="Google Shape;78;p15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5"/>
          <p:cNvSpPr txBox="1"/>
          <p:nvPr/>
        </p:nvSpPr>
        <p:spPr>
          <a:xfrm>
            <a:off x="545750" y="257425"/>
            <a:ext cx="574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Introduction &amp; Background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15525" y="667250"/>
            <a:ext cx="88284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Reading speed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Reading at a higher speed may come with some disadvantages such as poor comprehension.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(Rayner et al., 2016)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Less than significant difference between comprehension scores of expert speed readers and novice readers.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(Miyata et al., 2012)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200"/>
              <a:buFont typeface="Verdana"/>
              <a:buChar char="◆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Comprehension score </a:t>
            </a:r>
            <a:r>
              <a:rPr b="1"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may</a:t>
            </a: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go up when speed reading technique is introduced to a novice, but it drops down as the difficulty level of the passage increases.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(Rayner et al., 2016)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Positive correlation between reading speed and comprehension when adults start to learn a new language.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(Landi, 2010) 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Fixations when reading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(Tran, 2012)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Readers tend to fixate from word to word and linger on each fixation in normal reading.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800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88" name="Google Shape;88;p16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6"/>
          <p:cNvSpPr txBox="1"/>
          <p:nvPr/>
        </p:nvSpPr>
        <p:spPr>
          <a:xfrm>
            <a:off x="545750" y="257425"/>
            <a:ext cx="574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Introduction &amp; Background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315600" y="675425"/>
            <a:ext cx="8828400" cy="3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Techniques</a:t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Skimming &amp; scanning- Readers usually search for indicators of main idea (names, facts, ideas)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(Masson, 1983)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Reading with text of fixed length and lexicon and reading within vocabulary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(Macalister, 2010)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Eye tracking 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(Jacob &amp; Karn, 2003)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Fixation durations useful in assessing difficulty in reading.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(Jacob &amp; Karn, 2003)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Number of fixations useful to understand importance of the passage or a section of the passage.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(Jacob &amp; Karn, 2003)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◆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Coefficient K can help us understand the visual information processing in reading task. </a:t>
            </a:r>
            <a:r>
              <a:rPr lang="en" sz="1200">
                <a:solidFill>
                  <a:srgbClr val="741B47"/>
                </a:solidFill>
                <a:latin typeface="Verdana"/>
                <a:ea typeface="Verdana"/>
                <a:cs typeface="Verdana"/>
                <a:sym typeface="Verdana"/>
              </a:rPr>
              <a:t>(Krejtz et al., 2016)</a:t>
            </a:r>
            <a:endParaRPr sz="1200">
              <a:solidFill>
                <a:srgbClr val="741B4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Focal processing (Positive K)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Ambient processing (Negative K)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3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7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98" name="Google Shape;98;p17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7"/>
          <p:cNvSpPr txBox="1"/>
          <p:nvPr/>
        </p:nvSpPr>
        <p:spPr>
          <a:xfrm>
            <a:off x="545750" y="257425"/>
            <a:ext cx="350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Method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45750" y="667250"/>
            <a:ext cx="8042100" cy="47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Assumptions: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All participant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s can read beyond a 5th grade level, and are proficient in basic computer operation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We will be able to spot a difference in eye movements between participants normally reading and engaging in speed reading techniques.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Hypothesis: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In participants utilizing speed reading will see an increase in reading speed and comprehension, a reduction in number of fixations and fixation duration, and an increase in number of saccades.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Design: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Within-subjects experimental 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design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 with 2 levels (normal reading task vs speed reading task)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◆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ensure no loss of comprehension? (Rayner, 2016)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Old Metric: WPM * Percentage Score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Sample: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N= 13 (</a:t>
            </a: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F=4, M=8, O=1; Mean Age = 22.77, SD = 2.8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Equipment: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23.8” Desktop Monitor with Keyboard and mouse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Desktop mounted eye tracker- Gazepoint GP3 (60 Hz; 0.5-1 deg. accuracy)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875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668550" y="796250"/>
            <a:ext cx="1986900" cy="106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Participant completed demographic survey (gender, age, SAT Score, visual impairments)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08" name="Google Shape;108;p18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109" name="Google Shape;109;p18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18"/>
          <p:cNvSpPr txBox="1"/>
          <p:nvPr/>
        </p:nvSpPr>
        <p:spPr>
          <a:xfrm>
            <a:off x="545750" y="257425"/>
            <a:ext cx="350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Procedure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207700" y="1068925"/>
            <a:ext cx="186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475" y="44026"/>
            <a:ext cx="2421924" cy="6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3961425" y="396050"/>
            <a:ext cx="18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3295125" y="2133650"/>
            <a:ext cx="1986900" cy="106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2889975" y="597625"/>
            <a:ext cx="6038100" cy="295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18"/>
          <p:cNvSpPr txBox="1"/>
          <p:nvPr/>
        </p:nvSpPr>
        <p:spPr>
          <a:xfrm>
            <a:off x="572400" y="27397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passage 1 </a:t>
            </a:r>
            <a:r>
              <a:rPr b="1"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(normal reading)</a:t>
            </a: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complete questionnaire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2650" y="1438225"/>
            <a:ext cx="1862700" cy="12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267600" y="2053075"/>
            <a:ext cx="198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Seated at computer, calibrated eye tracker</a:t>
            </a: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5">
            <a:alphaModFix/>
          </a:blip>
          <a:srcRect b="28906" l="0" r="0" t="28906"/>
          <a:stretch/>
        </p:blipFill>
        <p:spPr>
          <a:xfrm>
            <a:off x="3261613" y="2090436"/>
            <a:ext cx="2053924" cy="115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7098" y="2739700"/>
            <a:ext cx="2177954" cy="11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800588" y="33219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Received training about eye tracking techniques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3849975" y="42021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Re-calibrated eye tracker</a:t>
            </a: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075" y="3344400"/>
            <a:ext cx="1862700" cy="12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2889975" y="4617075"/>
            <a:ext cx="394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passage 2 </a:t>
            </a:r>
            <a:r>
              <a:rPr b="1"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(speed reading)</a:t>
            </a:r>
            <a:r>
              <a:rPr lang="en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and complete questionnaire</a:t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b="28906" l="0" r="0" t="28906"/>
          <a:stretch/>
        </p:blipFill>
        <p:spPr>
          <a:xfrm>
            <a:off x="7016488" y="3988161"/>
            <a:ext cx="2053924" cy="115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9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132" name="Google Shape;132;p19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9"/>
          <p:cNvSpPr txBox="1"/>
          <p:nvPr/>
        </p:nvSpPr>
        <p:spPr>
          <a:xfrm>
            <a:off x="545750" y="257425"/>
            <a:ext cx="350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Training Module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45750" y="667250"/>
            <a:ext cx="8042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Many Eye Tracking Techniques, we tested skimming and scanning (see video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Training Module: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Participants were given a descriptions on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scanning and shown a video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demonstration of the speed 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Reading technique (see right)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0350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 title="video_export_11-16-22-12.16.00_trainVid.avi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5975" y="2123742"/>
            <a:ext cx="4026300" cy="3019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0"/>
          <p:cNvGrpSpPr/>
          <p:nvPr/>
        </p:nvGrpSpPr>
        <p:grpSpPr>
          <a:xfrm>
            <a:off x="0" y="0"/>
            <a:ext cx="267600" cy="5143500"/>
            <a:chOff x="0" y="0"/>
            <a:chExt cx="267600" cy="5143500"/>
          </a:xfrm>
        </p:grpSpPr>
        <p:sp>
          <p:nvSpPr>
            <p:cNvPr id="143" name="Google Shape;143;p20"/>
            <p:cNvSpPr/>
            <p:nvPr/>
          </p:nvSpPr>
          <p:spPr>
            <a:xfrm>
              <a:off x="0" y="0"/>
              <a:ext cx="1338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1338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20"/>
          <p:cNvSpPr txBox="1"/>
          <p:nvPr/>
        </p:nvSpPr>
        <p:spPr>
          <a:xfrm>
            <a:off x="545750" y="257425"/>
            <a:ext cx="350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Verdana"/>
                <a:ea typeface="Verdana"/>
                <a:cs typeface="Verdana"/>
                <a:sym typeface="Verdana"/>
              </a:rPr>
              <a:t>Reading Tasks</a:t>
            </a:r>
            <a:endParaRPr b="1"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545750" y="667250"/>
            <a:ext cx="8042100" cy="24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➔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Presented elementary-level (grades 3-5) passages from SOLPASS, a standardized test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Participants were asked to read two passages (~400 words)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Char char="◆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Answered associated questions for that passage (multiple choice, 4 options)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Example: At the beginning of the story, Marcus thinks he will win the race because he —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AutoNum type="alphaLcPeriod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Is fast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AutoNum type="alphaLcPeriod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Has the best bike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AutoNum type="alphaLcPeriod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Has been in a race before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Verdana"/>
              <a:buAutoNum type="alphaLcPeriod"/>
            </a:pP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Rides his bike every day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850" y="95901"/>
            <a:ext cx="2421924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4">
            <a:alphaModFix/>
          </a:blip>
          <a:srcRect b="0" l="0" r="-2343" t="0"/>
          <a:stretch/>
        </p:blipFill>
        <p:spPr>
          <a:xfrm>
            <a:off x="4141675" y="2408102"/>
            <a:ext cx="4837598" cy="265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0" y="0"/>
            <a:ext cx="4705800" cy="5143500"/>
            <a:chOff x="0" y="0"/>
            <a:chExt cx="4705800" cy="5143500"/>
          </a:xfrm>
        </p:grpSpPr>
        <p:sp>
          <p:nvSpPr>
            <p:cNvPr id="155" name="Google Shape;155;p21"/>
            <p:cNvSpPr/>
            <p:nvPr/>
          </p:nvSpPr>
          <p:spPr>
            <a:xfrm>
              <a:off x="0" y="0"/>
              <a:ext cx="4572000" cy="5143500"/>
            </a:xfrm>
            <a:prstGeom prst="rect">
              <a:avLst/>
            </a:prstGeom>
            <a:solidFill>
              <a:srgbClr val="522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4572000" y="0"/>
              <a:ext cx="133800" cy="5143500"/>
            </a:xfrm>
            <a:prstGeom prst="rect">
              <a:avLst/>
            </a:prstGeom>
            <a:solidFill>
              <a:srgbClr val="2E1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21"/>
          <p:cNvSpPr txBox="1"/>
          <p:nvPr/>
        </p:nvSpPr>
        <p:spPr>
          <a:xfrm>
            <a:off x="226500" y="3884138"/>
            <a:ext cx="42528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RESULTS &amp; Discussion</a:t>
            </a:r>
            <a:endParaRPr sz="4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4871400" y="1638425"/>
            <a:ext cx="397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Note:</a:t>
            </a:r>
            <a:r>
              <a:rPr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Data analyzed as between-subjects design due to data corruption of Passage 2 eye tracking metrics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