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B2DA58-C507-412E-ABCF-8FE9CCF39A1B}">
  <a:tblStyle styleId="{C6B2DA58-C507-412E-ABCF-8FE9CCF39A1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Patrick:</a:t>
            </a:r>
            <a:r>
              <a:rPr lang="en"/>
              <a:t> </a:t>
            </a:r>
            <a:r>
              <a:rPr lang="en"/>
              <a:t>Hello everyone! Thanks for being here. </a:t>
            </a:r>
            <a:endParaRPr/>
          </a:p>
          <a:p>
            <a:pPr indent="0" lvl="0" marL="0" rtl="0" algn="l">
              <a:spcBef>
                <a:spcPts val="0"/>
              </a:spcBef>
              <a:spcAft>
                <a:spcPts val="0"/>
              </a:spcAft>
              <a:buNone/>
            </a:pPr>
            <a:r>
              <a:rPr lang="en"/>
              <a:t>Our team’s experiment focused on the effect of mood on food choice, and whether or not it could be measured by gaze.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b101ab9daf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b101ab9da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Anthony</a:t>
            </a:r>
            <a:r>
              <a:rPr lang="en"/>
              <a:t>: </a:t>
            </a:r>
            <a:r>
              <a:rPr lang="en"/>
              <a:t>Research has suggested that people with lower moods do indeed tend to go for unhealthier food options while a </a:t>
            </a:r>
            <a:r>
              <a:rPr lang="en"/>
              <a:t>positive</a:t>
            </a:r>
            <a:r>
              <a:rPr lang="en"/>
              <a:t> mood can cause a preference for healthier food options. This can be linked to mood management based on the effect on temporal construal. {Temporal Construal Theory: a model stating that people rely on largely abstract representations (high-level construals) of future situations when making decisions for the distant future but on more concrete representations (low-level construals) when making decisions for the near future.}####### 2. Schupp et al.</a:t>
            </a:r>
            <a:r>
              <a:rPr lang="en"/>
              <a:t> invest</a:t>
            </a:r>
            <a:r>
              <a:rPr lang="en"/>
              <a:t>igated the the relationship between visual attention and emotion. They found that it was linked to survival, </a:t>
            </a:r>
            <a:r>
              <a:rPr lang="en"/>
              <a:t>reproduction, and procreation. Figure 1: stevegranthealth.com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b256b1e277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b256b1e27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Anthony</a:t>
            </a:r>
            <a:r>
              <a:rPr lang="en">
                <a:solidFill>
                  <a:schemeClr val="dk1"/>
                </a:solidFill>
              </a:rPr>
              <a:t>: 1.</a:t>
            </a:r>
            <a:r>
              <a:rPr lang="en"/>
              <a:t>Literature suggests that stress-related eating has a direct relationship with negative mood states. 2.Visual attention involves multiple parts of the brain in order to drive the </a:t>
            </a:r>
            <a:r>
              <a:rPr lang="en"/>
              <a:t>visual</a:t>
            </a:r>
            <a:r>
              <a:rPr lang="en"/>
              <a:t> attention, this can include </a:t>
            </a:r>
            <a:r>
              <a:rPr lang="en"/>
              <a:t>physical and cognitive traits. 3.The brain will drive behavior that is more rewarding and based on the literature this could tie in with a negative or positive mood. If in a negative mood you might seek out something “rewarding” such as an unhealthy food option. Figure 2: iStock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b43823028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b4382302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Anthony:</a:t>
            </a:r>
            <a:r>
              <a:rPr lang="en"/>
              <a:t> </a:t>
            </a:r>
            <a:r>
              <a:rPr lang="en"/>
              <a:t>We wanted to find an effective and reliable way to measure a participants mood without taking too much time. Affect refers to emotions and expressions. Has been shown to be reliable in </a:t>
            </a:r>
            <a:r>
              <a:rPr lang="en"/>
              <a:t>different</a:t>
            </a:r>
            <a:r>
              <a:rPr lang="en"/>
              <a:t> settings and used in clinical environments.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Patrick:</a:t>
            </a:r>
            <a:r>
              <a:rPr lang="en">
                <a:solidFill>
                  <a:schemeClr val="dk1"/>
                </a:solidFill>
              </a:rPr>
              <a:t> Now lets talk about our experiment design, including the participants we targeted, our procedure, and apparatus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Our experiment was a 2x3 within subjects experiment. Our independent variables were the negative and positive affect, and our dependent variables were the healthy and unhealthy foods, as well as a neutral stimuli. Any logos or branding of products were removed in an effort to reduce bias within participants. </a:t>
            </a:r>
            <a:endParaRPr/>
          </a:p>
          <a:p>
            <a:pPr indent="0" lvl="0" marL="0" rtl="0" algn="l">
              <a:spcBef>
                <a:spcPts val="0"/>
              </a:spcBef>
              <a:spcAft>
                <a:spcPts val="0"/>
              </a:spcAft>
              <a:buNone/>
            </a:pPr>
            <a:r>
              <a:rPr lang="en"/>
              <a:t>For healthy and unhealthy food, we chose items that were objectively healthy and unhealthy, such as fruit for healthy and candy bar for unhealthy. The neutral stimuli was used to be sure that people were looking at the food choices and not just focusing on one spot, and further validates our data if they do not fixate much on the neutral stimuli.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b74f16439b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b74f1643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For our participant pool, we targeted individuals between the ages of 18-30 years old and we were able to run the experiment with 18 participants. Most of these participants are college students here at Clemson. </a:t>
            </a:r>
            <a:endParaRPr/>
          </a:p>
          <a:p>
            <a:pPr indent="0" lvl="0" marL="0" rtl="0" algn="l">
              <a:spcBef>
                <a:spcPts val="0"/>
              </a:spcBef>
              <a:spcAft>
                <a:spcPts val="0"/>
              </a:spcAft>
              <a:buNone/>
            </a:pPr>
            <a:r>
              <a:rPr lang="en"/>
              <a:t>There was no incentive for participation in the experiment and they received no reward. Their identities are anonymous and we assigned them a participant ID for data collection and handling.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b256b1e277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b256b1e27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Each trial started with the pre-experiment surveys gathering their participant number, age range, gender identity, and the type of corrective lenses, if they wear them. Along with the pre-experiment survey, participants were instructed to fill out the PANAS schedule. </a:t>
            </a:r>
            <a:endParaRPr/>
          </a:p>
          <a:p>
            <a:pPr indent="0" lvl="0" marL="0" rtl="0" algn="l">
              <a:spcBef>
                <a:spcPts val="0"/>
              </a:spcBef>
              <a:spcAft>
                <a:spcPts val="0"/>
              </a:spcAft>
              <a:buNone/>
            </a:pPr>
            <a:r>
              <a:rPr lang="en"/>
              <a:t>Then we moved into the experimentation phase </a:t>
            </a:r>
            <a:r>
              <a:rPr lang="en"/>
              <a:t>which</a:t>
            </a:r>
            <a:r>
              <a:rPr lang="en"/>
              <a:t> included calibration procedures and the experiment itself. </a:t>
            </a:r>
            <a:endParaRPr/>
          </a:p>
          <a:p>
            <a:pPr indent="0" lvl="0" marL="0" rtl="0" algn="l">
              <a:spcBef>
                <a:spcPts val="0"/>
              </a:spcBef>
              <a:spcAft>
                <a:spcPts val="0"/>
              </a:spcAft>
              <a:buNone/>
            </a:pPr>
            <a:r>
              <a:rPr lang="en"/>
              <a:t>Then we ended the trial by having the participant fill out the post-experiment survey to learn about what appealed to them, what food item they would choose at the moment, and what influences their decision when purchasing food.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b256b1e277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b256b1e27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At the beginning of the experiment, we will have the computer set up with GazePoint Control and PsychoPy when the participant sits down. We then instructed the participant to complete the pre-experiment survey and to give their consent to participate in the experiment. After the survey, we instructed them to fill out the PANAS mood 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the pre-experiment surveys are completed, we begin the calibration procedure using GazePoint control to ensure that they are seated a </a:t>
            </a:r>
            <a:r>
              <a:rPr lang="en"/>
              <a:t>proper</a:t>
            </a:r>
            <a:r>
              <a:rPr lang="en"/>
              <a:t> distance away from the eye tracker.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b256b1e277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b256b1e27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After the calibration in GazePoint Control, we then launched the PsychoPy experiment which walked the user through a five-point calibration procedure and displayed the average error at the end. Once the error is at an acceptable rate, the user continues on with the experiment and is instructed to read the instructions before continuing. </a:t>
            </a:r>
            <a:endParaRPr/>
          </a:p>
          <a:p>
            <a:pPr indent="0" lvl="0" marL="0" rtl="0" algn="l">
              <a:spcBef>
                <a:spcPts val="0"/>
              </a:spcBef>
              <a:spcAft>
                <a:spcPts val="0"/>
              </a:spcAft>
              <a:buNone/>
            </a:pPr>
            <a:r>
              <a:rPr lang="en"/>
              <a:t>The user will look at 12 sets of images, with each set </a:t>
            </a:r>
            <a:r>
              <a:rPr lang="en"/>
              <a:t>having</a:t>
            </a:r>
            <a:r>
              <a:rPr lang="en"/>
              <a:t> 1 healthy item, 1 unhealthy item, and 1 distraction item, each for 5 seconds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b256b1e277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1b256b1e27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After the PsychoPy experiment, the participants were instructed to complete the post-experiment survey before the trial was over.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b256b1e277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b256b1e27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&lt;Introductions&gt;</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b256b1e277_0_2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1b256b1e277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In this experiment, we used a GazePoint GP3 eye tracker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b256b1e277_0_3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b256b1e277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Which has a 60hz sampling rate and uses video based Pupil Center Corneal Reflection, or (PCCR)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b256b1e277_0_3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b256b1e277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It has 1º of accuracy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b256b1e277_0_3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b256b1e277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And is mounted below the monitor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b256b1e277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1b256b1e27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The displays used in the experiment are Dell </a:t>
            </a:r>
            <a:r>
              <a:rPr lang="en"/>
              <a:t>monitors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b256b1e277_0_2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b256b1e277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That have a 1920 x 1080 resolution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b256b1e277_0_2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1b256b1e27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And a diagonal screen size of 60cm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1b256b1e277_0_3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1b256b1e277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These monitors are connected to Alienware Desktops using Windows 10</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b256b1e277_0_3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1b256b1e277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and</a:t>
            </a:r>
            <a:r>
              <a:rPr lang="en"/>
              <a:t> are running PsychoPy and GazePoint Control to communicate with and use the GP3 eyetracker.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b256b1e277_0_3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b256b1e27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And of course, the desktop, monitor, and eyetracker are on a table and there are two chairs, one for the participant and one for the researcher.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Patrick:</a:t>
            </a:r>
            <a:r>
              <a:rPr lang="en">
                <a:solidFill>
                  <a:schemeClr val="dk1"/>
                </a:solidFill>
              </a:rPr>
              <a:t> </a:t>
            </a:r>
            <a:r>
              <a:rPr lang="en"/>
              <a:t>In this presentation, we are going to give a quick summary of our experiment, talk to you about our objectives, and describe some of the background research from relating studies. Then we’ll talk about our experimental design, including the participants we targeted, our procedure, and the </a:t>
            </a:r>
            <a:r>
              <a:rPr lang="en"/>
              <a:t>apparatuses</a:t>
            </a:r>
            <a:r>
              <a:rPr lang="en"/>
              <a:t> qw used. After that, we’ll get into our results, limitations &amp; future work, before wrapping it up with our discussion and conclusion.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b101ab9daf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b101ab9da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Nathan:</a:t>
            </a:r>
            <a:r>
              <a:rPr lang="en"/>
              <a:t> </a:t>
            </a:r>
            <a:r>
              <a:rPr lang="en"/>
              <a:t>Now, we’ll talk about our results and findings from the study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b101ab9daf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1b101ab9da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Unfortunately, due to time constraints and logistics with the experiment </a:t>
            </a:r>
            <a:r>
              <a:rPr lang="en"/>
              <a:t>setup, our eye tracking data is inconclusive as we did not have enough time to do a deep analysis of the eye tracking data, as well as comparing it to AOI selection. For our results, we resorted to using the PANAS assessment and post-experiment survey.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b256b1e277_0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1b256b1e27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Let’s take a look at our PANAS form results. As shown by the graph…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b256b1e277_0_1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1b256b1e27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The majority of participants had mostly positive mood…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b256b1e277_0_1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b256b1e277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With just one participant with a mostly negative mood affect,.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b256b1e277_0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b256b1e27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Looking at our Post-Experiment survey food </a:t>
            </a:r>
            <a:r>
              <a:rPr lang="en"/>
              <a:t>preference</a:t>
            </a:r>
            <a:r>
              <a:rPr lang="en"/>
              <a:t> data, we see that…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b256b1e277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1b256b1e27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38.89% of participants responded that they </a:t>
            </a:r>
            <a:r>
              <a:rPr lang="en"/>
              <a:t>preferred to eat unhealthy food options, while…</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b256b1e277_0_2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b256b1e277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61.11% of participants said they preferred to eat healthy food options after the experiment.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b256b1e277_0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1b256b1e27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In our post-experiment survey, we also asked participants about what </a:t>
            </a:r>
            <a:r>
              <a:rPr lang="en"/>
              <a:t>factors influence their decision to purchase food items when shopping.</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1b256b1e277_0_3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1b256b1e277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From the responses, our highest preference categories were..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b101ab9daf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b101ab9da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So let’s talk about an overview of our experiment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b256b1e277_0_3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1b256b1e277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Current Food Cravings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b256b1e277_0_3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b256b1e277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Product Visibility</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b256b1e277_0_3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b256b1e27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Photos of the product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b256b1e277_0_4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1b256b1e277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Logo and Branding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1b256b1e277_0_4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1b256b1e277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And nutritional information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b256b1e277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b256b1e27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In our hypothesis, we stated that healthy food preferences aligned with users having a mostly positive mood level, whereas unhealthy food preferences aligned with users having a mostly negative mood level. In this chart, we outlined which survey responses supported our hypothesis, denoted in green, and which survey responses did not support our hypothesis, denoted in red.</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1b256b1e277_0_4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1b256b1e277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After calculations, we found that 66.67% of the survey data supported our hypothesis, while the remaining 33.33% did not.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1b256b1e277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b256b1e27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Nathan:</a:t>
            </a:r>
            <a:r>
              <a:rPr lang="en"/>
              <a:t> </a:t>
            </a:r>
            <a:r>
              <a:rPr lang="en"/>
              <a:t>Our next section will be regarding limitations of this experiment and future work that can be studied</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b256b1e277_0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b256b1e27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One of our </a:t>
            </a:r>
            <a:r>
              <a:rPr lang="en"/>
              <a:t>limitations for this experiment includes the limited number of participants. However, this could be explored more in a future study by including a greater pool of participants in order to gain a better and more accurate understanding of the effect of mood on food cravings. Another limitation regarding the participants is that most had a generally positive mood, which limited our study on participants who had a negative mood effect. This</a:t>
            </a:r>
            <a:r>
              <a:rPr lang="en"/>
              <a:t> could be expanded upon in future studies by including more participants with a negative mood; and to ensure this would happen within the participants, a stressful task that the user must complete before the experiment could be added.</a:t>
            </a:r>
            <a:endParaRPr/>
          </a:p>
          <a:p>
            <a:pPr indent="0" lvl="0" marL="0" rtl="0" algn="l">
              <a:spcBef>
                <a:spcPts val="0"/>
              </a:spcBef>
              <a:spcAft>
                <a:spcPts val="0"/>
              </a:spcAft>
              <a:buNone/>
            </a:pPr>
            <a:r>
              <a:rPr lang="en"/>
              <a:t>We also found that since the PANAS form was only provided at the beginning of the experiment, we had no method to evaluate the participants’ moods at the end of the experiment; in the future, we would </a:t>
            </a:r>
            <a:r>
              <a:rPr lang="en"/>
              <a:t>recommend</a:t>
            </a:r>
            <a:r>
              <a:rPr lang="en"/>
              <a:t> including a second PANAS form for the participants to complete once the experiment is over.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b101ab9daf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1b101ab9da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Our study examined a simulated environment with the user looking at a digital screen, which doesn’t necessarily emulate the best in-person shopping experience. A future </a:t>
            </a:r>
            <a:r>
              <a:rPr lang="en"/>
              <a:t>study</a:t>
            </a:r>
            <a:r>
              <a:rPr lang="en"/>
              <a:t> could provide a more natural in-person shopping environment to emulate a grocery store, for example, instead of just placing images onto the screen.</a:t>
            </a:r>
            <a:endParaRPr/>
          </a:p>
          <a:p>
            <a:pPr indent="0" lvl="0" marL="0" rtl="0" algn="l">
              <a:spcBef>
                <a:spcPts val="0"/>
              </a:spcBef>
              <a:spcAft>
                <a:spcPts val="0"/>
              </a:spcAft>
              <a:buNone/>
            </a:pPr>
            <a:r>
              <a:rPr lang="en"/>
              <a:t>Lastly, the timeline available to conduct the experiment and analyze results was too short for the amount of time that we needed to properly </a:t>
            </a:r>
            <a:r>
              <a:rPr lang="en"/>
              <a:t>obtain</a:t>
            </a:r>
            <a:r>
              <a:rPr lang="en"/>
              <a:t> a quantitative analysis of the eye </a:t>
            </a:r>
            <a:r>
              <a:rPr lang="en"/>
              <a:t>tracking</a:t>
            </a:r>
            <a:r>
              <a:rPr lang="en"/>
              <a:t> data. Given more time for debugging and script writing, more analysis of the eye tracking could have been completed.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Nathan:</a:t>
            </a:r>
            <a:r>
              <a:rPr lang="en">
                <a:solidFill>
                  <a:schemeClr val="dk1"/>
                </a:solidFill>
              </a:rPr>
              <a:t> </a:t>
            </a:r>
            <a:r>
              <a:rPr lang="en"/>
              <a:t>We were focused on using surveys and </a:t>
            </a:r>
            <a:r>
              <a:rPr lang="en"/>
              <a:t>eye tracking</a:t>
            </a:r>
            <a:r>
              <a:rPr lang="en"/>
              <a:t> data to correlate mood to food related </a:t>
            </a:r>
            <a:r>
              <a:rPr lang="en"/>
              <a:t>shopping</a:t>
            </a:r>
            <a:r>
              <a:rPr lang="en"/>
              <a:t> decisions.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b256b1e277_0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b256b1e27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Anthony:</a:t>
            </a:r>
            <a:r>
              <a:rPr lang="en"/>
              <a:t> </a:t>
            </a:r>
            <a:r>
              <a:rPr lang="en"/>
              <a:t>Now, for our last section, let’s talk about our discussion and conclusion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b256b1e277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b256b1e27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Anthony</a:t>
            </a:r>
            <a:r>
              <a:rPr lang="en">
                <a:solidFill>
                  <a:schemeClr val="dk1"/>
                </a:solidFill>
              </a:rPr>
              <a:t>: In conclusion, </a:t>
            </a:r>
            <a:r>
              <a:rPr lang="en"/>
              <a:t>w</a:t>
            </a:r>
            <a:r>
              <a:rPr lang="en"/>
              <a:t>e know  that one’s mood can be a factor in </a:t>
            </a:r>
            <a:r>
              <a:rPr lang="en"/>
              <a:t>whether</a:t>
            </a:r>
            <a:r>
              <a:rPr lang="en"/>
              <a:t> they choose to purchase healthy or unhealthy food, So we tried to explore if there is a significant correlation </a:t>
            </a:r>
            <a:r>
              <a:rPr lang="en"/>
              <a:t>between the general mood of a person, and their preference for healthy or unhealthy foods. Our intention was to use eye tracking to determine user preference based on the category of items that the user fixated upon most.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b256b1e277_0_4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b256b1e277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Anthony</a:t>
            </a:r>
            <a:r>
              <a:rPr lang="en">
                <a:solidFill>
                  <a:schemeClr val="dk1"/>
                </a:solidFill>
              </a:rPr>
              <a:t>: </a:t>
            </a:r>
            <a:r>
              <a:rPr lang="en"/>
              <a:t>As discussed before</a:t>
            </a:r>
            <a:r>
              <a:rPr lang="en"/>
              <a:t> our eye tracking data was inconclusive, but this experiment has laid the groundwork for others to be built off of as we identify areas of improvement. We still found that 66% of participants survey responses supported our hypothesis, while 33% mentioned healthy options appealing to them, but chose an unhealthy option in the post-survey results.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b256b1e277_0_4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b256b1e277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b101ab9da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b101ab9d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Nathan:</a:t>
            </a:r>
            <a:r>
              <a:rPr lang="en"/>
              <a:t> One’s mood deviates from day to day, and different stressors can cause one to have a positive or negative mood. While one’s mood can help determine various decisions in one’s life, it also can determine which foods are more interesting to eat. Using eye-tracking techniques and methodology, we explore what type of foods people tend to fixate on and compare that to a positive or negative mood.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b101ab9daf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b101ab9da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Patrick:</a:t>
            </a:r>
            <a:r>
              <a:rPr lang="en"/>
              <a:t> </a:t>
            </a:r>
            <a:r>
              <a:rPr lang="en"/>
              <a:t>Now let’s talk about what we had hoped to accomplish with our research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b101ab9daf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b101ab9da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Patrick:</a:t>
            </a:r>
            <a:r>
              <a:rPr lang="en"/>
              <a:t> </a:t>
            </a:r>
            <a:r>
              <a:rPr lang="en"/>
              <a:t>In our research, we wanted to find whether or not there was a correlation between mood and gaze when grocery shopping</a:t>
            </a:r>
            <a:endParaRPr/>
          </a:p>
          <a:p>
            <a:pPr indent="0" lvl="0" marL="0" rtl="0" algn="l">
              <a:spcBef>
                <a:spcPts val="0"/>
              </a:spcBef>
              <a:spcAft>
                <a:spcPts val="0"/>
              </a:spcAft>
              <a:buNone/>
            </a:pPr>
            <a:r>
              <a:rPr lang="en"/>
              <a:t>We hypothesized that Users with lower mood levels will choose unhealthy options, and users </a:t>
            </a:r>
            <a:r>
              <a:rPr lang="en"/>
              <a:t>with higher mood levels will choose healthy food options. And we should be able to see this trend from their gaze patterns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b101ab9daf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b101ab9da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Anthony:</a:t>
            </a:r>
            <a:r>
              <a:rPr lang="en"/>
              <a:t> </a:t>
            </a:r>
            <a:r>
              <a:rPr lang="en"/>
              <a:t>Now, let’s take a step back and look at some of the related research that has already been done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3" name="Shape 33"/>
        <p:cNvGrpSpPr/>
        <p:nvPr/>
      </p:nvGrpSpPr>
      <p:grpSpPr>
        <a:xfrm>
          <a:off x="0" y="0"/>
          <a:ext cx="0" cy="0"/>
          <a:chOff x="0" y="0"/>
          <a:chExt cx="0" cy="0"/>
        </a:xfrm>
      </p:grpSpPr>
      <p:sp>
        <p:nvSpPr>
          <p:cNvPr id="34" name="Google Shape;34;p2"/>
          <p:cNvSpPr/>
          <p:nvPr/>
        </p:nvSpPr>
        <p:spPr>
          <a:xfrm>
            <a:off x="-26775" y="2008375"/>
            <a:ext cx="9210650" cy="3172625"/>
          </a:xfrm>
          <a:custGeom>
            <a:rect b="b" l="l" r="r" t="t"/>
            <a:pathLst>
              <a:path extrusionOk="0" h="126905" w="368426">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rect b="b" l="l" r="r" t="t"/>
            <a:pathLst>
              <a:path extrusionOk="0" h="121652" w="368426">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8100000">
            <a:off x="6038981" y="20984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8100000">
            <a:off x="7181981" y="21317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41" name="Google Shape;41;p2"/>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42" name="Google Shape;42;p2"/>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2"/>
          <p:cNvSpPr/>
          <p:nvPr/>
        </p:nvSpPr>
        <p:spPr>
          <a:xfrm>
            <a:off x="2990700" y="21478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085700" y="24335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4895700" y="20776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rot="8100000">
            <a:off x="8699949" y="18907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txBox="1"/>
          <p:nvPr>
            <p:ph type="ctrTitle"/>
          </p:nvPr>
        </p:nvSpPr>
        <p:spPr>
          <a:xfrm>
            <a:off x="2847975" y="3363425"/>
            <a:ext cx="56103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graph">
  <p:cSld name="BLANK_2">
    <p:spTree>
      <p:nvGrpSpPr>
        <p:cNvPr id="417" name="Shape 417"/>
        <p:cNvGrpSpPr/>
        <p:nvPr/>
      </p:nvGrpSpPr>
      <p:grpSpPr>
        <a:xfrm>
          <a:off x="0" y="0"/>
          <a:ext cx="0" cy="0"/>
          <a:chOff x="0" y="0"/>
          <a:chExt cx="0" cy="0"/>
        </a:xfrm>
      </p:grpSpPr>
      <p:sp>
        <p:nvSpPr>
          <p:cNvPr id="418" name="Google Shape;418;p11"/>
          <p:cNvSpPr/>
          <p:nvPr/>
        </p:nvSpPr>
        <p:spPr>
          <a:xfrm>
            <a:off x="-20075" y="636775"/>
            <a:ext cx="9203950" cy="4550900"/>
          </a:xfrm>
          <a:custGeom>
            <a:rect b="b" l="l" r="r" t="t"/>
            <a:pathLst>
              <a:path extrusionOk="0" h="182036" w="368158">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33475" y="768100"/>
            <a:ext cx="9210650" cy="4406200"/>
          </a:xfrm>
          <a:custGeom>
            <a:rect b="b" l="l" r="r" t="t"/>
            <a:pathLst>
              <a:path extrusionOk="0" h="176248" w="368426">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
          <p:cNvSpPr/>
          <p:nvPr/>
        </p:nvSpPr>
        <p:spPr>
          <a:xfrm rot="8100000">
            <a:off x="6038981" y="72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
          <p:cNvSpPr/>
          <p:nvPr/>
        </p:nvSpPr>
        <p:spPr>
          <a:xfrm rot="8100000">
            <a:off x="7181981" y="76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425" name="Google Shape;425;p11"/>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426" name="Google Shape;426;p11"/>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 name="Google Shape;453;p11"/>
          <p:cNvSpPr/>
          <p:nvPr/>
        </p:nvSpPr>
        <p:spPr>
          <a:xfrm>
            <a:off x="2990700" y="77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1"/>
          <p:cNvSpPr/>
          <p:nvPr/>
        </p:nvSpPr>
        <p:spPr>
          <a:xfrm>
            <a:off x="1085700" y="106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4895700" y="70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rot="8100000">
            <a:off x="8699949" y="51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458" name="Shape 458"/>
        <p:cNvGrpSpPr/>
        <p:nvPr/>
      </p:nvGrpSpPr>
      <p:grpSpPr>
        <a:xfrm>
          <a:off x="0" y="0"/>
          <a:ext cx="0" cy="0"/>
          <a:chOff x="0" y="0"/>
          <a:chExt cx="0" cy="0"/>
        </a:xfrm>
      </p:grpSpPr>
      <p:sp>
        <p:nvSpPr>
          <p:cNvPr id="459" name="Google Shape;459;p12"/>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74" name="Shape 74"/>
        <p:cNvGrpSpPr/>
        <p:nvPr/>
      </p:nvGrpSpPr>
      <p:grpSpPr>
        <a:xfrm>
          <a:off x="0" y="0"/>
          <a:ext cx="0" cy="0"/>
          <a:chOff x="0" y="0"/>
          <a:chExt cx="0" cy="0"/>
        </a:xfrm>
      </p:grpSpPr>
      <p:sp>
        <p:nvSpPr>
          <p:cNvPr id="75" name="Google Shape;75;p3"/>
          <p:cNvSpPr/>
          <p:nvPr/>
        </p:nvSpPr>
        <p:spPr>
          <a:xfrm>
            <a:off x="-26775" y="2008375"/>
            <a:ext cx="9210650" cy="3172625"/>
          </a:xfrm>
          <a:custGeom>
            <a:rect b="b" l="l" r="r" t="t"/>
            <a:pathLst>
              <a:path extrusionOk="0" h="126905" w="368426">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rect b="b" l="l" r="r" t="t"/>
            <a:pathLst>
              <a:path extrusionOk="0" h="121652" w="368426">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rot="8100000">
            <a:off x="6038981" y="20984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rot="8100000">
            <a:off x="7181981" y="21317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rgbClr val="3C78D8"/>
              </a:solidFill>
              <a:prstDash val="solid"/>
              <a:round/>
              <a:headEnd len="med" w="med" type="none"/>
              <a:tailEnd len="med" w="med" type="none"/>
            </a:ln>
          </p:spPr>
        </p:sp>
        <p:sp>
          <p:nvSpPr>
            <p:cNvPr id="82" name="Google Shape;82;p3"/>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rgbClr val="3C78D8"/>
              </a:solidFill>
              <a:prstDash val="solid"/>
              <a:round/>
              <a:headEnd len="med" w="med" type="none"/>
              <a:tailEnd len="med" w="med" type="none"/>
            </a:ln>
          </p:spPr>
        </p:sp>
        <p:sp>
          <p:nvSpPr>
            <p:cNvPr id="83" name="Google Shape;83;p3"/>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rgbClr val="3C78D8"/>
              </a:solidFill>
              <a:prstDash val="solid"/>
              <a:round/>
              <a:headEnd len="med" w="med" type="none"/>
              <a:tailEnd len="med" w="med" type="none"/>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495450" y="502927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733450" y="49721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352450" y="49626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42837" y="46054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1876450" y="48340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2257450" y="48292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2638450" y="454826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3019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3400450" y="46149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3781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4162450" y="49483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543450" y="4667325"/>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924450" y="45435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5305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5686450" y="47721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6067450" y="484830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448450" y="472923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6829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7210450" y="5024513"/>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7591450" y="44434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7972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8353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734450" y="4557788"/>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9129738" y="4867350"/>
              <a:ext cx="57000" cy="57000"/>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3"/>
          <p:cNvSpPr/>
          <p:nvPr/>
        </p:nvSpPr>
        <p:spPr>
          <a:xfrm>
            <a:off x="2990700" y="214780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85700" y="2433550"/>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4895700" y="2077632"/>
            <a:ext cx="114600" cy="114600"/>
          </a:xfrm>
          <a:prstGeom prst="ellipse">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rot="8100000">
            <a:off x="8699949" y="18907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FFFFFF"/>
              </a:buClr>
              <a:buSzPts val="3600"/>
              <a:buNone/>
              <a:defRPr sz="3600">
                <a:solidFill>
                  <a:srgbClr val="FFFFFF"/>
                </a:solidFill>
              </a:defRPr>
            </a:lvl1pPr>
            <a:lvl2pPr lvl="1" rtl="0" algn="r">
              <a:spcBef>
                <a:spcPts val="0"/>
              </a:spcBef>
              <a:spcAft>
                <a:spcPts val="0"/>
              </a:spcAft>
              <a:buClr>
                <a:srgbClr val="FFFFFF"/>
              </a:buClr>
              <a:buSzPts val="3600"/>
              <a:buNone/>
              <a:defRPr sz="3600">
                <a:solidFill>
                  <a:srgbClr val="FFFFFF"/>
                </a:solidFill>
              </a:defRPr>
            </a:lvl2pPr>
            <a:lvl3pPr lvl="2" rtl="0" algn="r">
              <a:spcBef>
                <a:spcPts val="0"/>
              </a:spcBef>
              <a:spcAft>
                <a:spcPts val="0"/>
              </a:spcAft>
              <a:buClr>
                <a:srgbClr val="FFFFFF"/>
              </a:buClr>
              <a:buSzPts val="3600"/>
              <a:buNone/>
              <a:defRPr sz="3600">
                <a:solidFill>
                  <a:srgbClr val="FFFFFF"/>
                </a:solidFill>
              </a:defRPr>
            </a:lvl3pPr>
            <a:lvl4pPr lvl="3" rtl="0" algn="r">
              <a:spcBef>
                <a:spcPts val="0"/>
              </a:spcBef>
              <a:spcAft>
                <a:spcPts val="0"/>
              </a:spcAft>
              <a:buClr>
                <a:srgbClr val="FFFFFF"/>
              </a:buClr>
              <a:buSzPts val="3600"/>
              <a:buNone/>
              <a:defRPr sz="3600">
                <a:solidFill>
                  <a:srgbClr val="FFFFFF"/>
                </a:solidFill>
              </a:defRPr>
            </a:lvl4pPr>
            <a:lvl5pPr lvl="4" rtl="0" algn="r">
              <a:spcBef>
                <a:spcPts val="0"/>
              </a:spcBef>
              <a:spcAft>
                <a:spcPts val="0"/>
              </a:spcAft>
              <a:buClr>
                <a:srgbClr val="FFFFFF"/>
              </a:buClr>
              <a:buSzPts val="3600"/>
              <a:buNone/>
              <a:defRPr sz="3600">
                <a:solidFill>
                  <a:srgbClr val="FFFFFF"/>
                </a:solidFill>
              </a:defRPr>
            </a:lvl5pPr>
            <a:lvl6pPr lvl="5" rtl="0" algn="r">
              <a:spcBef>
                <a:spcPts val="0"/>
              </a:spcBef>
              <a:spcAft>
                <a:spcPts val="0"/>
              </a:spcAft>
              <a:buClr>
                <a:srgbClr val="FFFFFF"/>
              </a:buClr>
              <a:buSzPts val="3600"/>
              <a:buNone/>
              <a:defRPr sz="3600">
                <a:solidFill>
                  <a:srgbClr val="FFFFFF"/>
                </a:solidFill>
              </a:defRPr>
            </a:lvl6pPr>
            <a:lvl7pPr lvl="6" rtl="0" algn="r">
              <a:spcBef>
                <a:spcPts val="0"/>
              </a:spcBef>
              <a:spcAft>
                <a:spcPts val="0"/>
              </a:spcAft>
              <a:buClr>
                <a:srgbClr val="FFFFFF"/>
              </a:buClr>
              <a:buSzPts val="3600"/>
              <a:buNone/>
              <a:defRPr sz="3600">
                <a:solidFill>
                  <a:srgbClr val="FFFFFF"/>
                </a:solidFill>
              </a:defRPr>
            </a:lvl7pPr>
            <a:lvl8pPr lvl="7" rtl="0" algn="r">
              <a:spcBef>
                <a:spcPts val="0"/>
              </a:spcBef>
              <a:spcAft>
                <a:spcPts val="0"/>
              </a:spcAft>
              <a:buClr>
                <a:srgbClr val="FFFFFF"/>
              </a:buClr>
              <a:buSzPts val="3600"/>
              <a:buNone/>
              <a:defRPr sz="3600">
                <a:solidFill>
                  <a:srgbClr val="FFFFFF"/>
                </a:solidFill>
              </a:defRPr>
            </a:lvl8pPr>
            <a:lvl9pPr lvl="8" rtl="0" algn="r">
              <a:spcBef>
                <a:spcPts val="0"/>
              </a:spcBef>
              <a:spcAft>
                <a:spcPts val="0"/>
              </a:spcAft>
              <a:buClr>
                <a:srgbClr val="FFFFFF"/>
              </a:buClr>
              <a:buSzPts val="3600"/>
              <a:buNone/>
              <a:defRPr sz="3600">
                <a:solidFill>
                  <a:srgbClr val="FFFFFF"/>
                </a:solidFill>
              </a:defRPr>
            </a:lvl9pPr>
          </a:lstStyle>
          <a:p/>
        </p:txBody>
      </p:sp>
      <p:sp>
        <p:nvSpPr>
          <p:cNvPr id="115" name="Google Shape;115;p3"/>
          <p:cNvSpPr txBox="1"/>
          <p:nvPr>
            <p:ph idx="1" type="subTitle"/>
          </p:nvPr>
        </p:nvSpPr>
        <p:spPr>
          <a:xfrm>
            <a:off x="2309441" y="4059250"/>
            <a:ext cx="5214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000"/>
              <a:buNone/>
              <a:defRPr>
                <a:solidFill>
                  <a:srgbClr val="FFFFFF"/>
                </a:solidFill>
              </a:defRPr>
            </a:lvl1pPr>
            <a:lvl2pPr lvl="1" rtl="0" algn="r">
              <a:spcBef>
                <a:spcPts val="0"/>
              </a:spcBef>
              <a:spcAft>
                <a:spcPts val="0"/>
              </a:spcAft>
              <a:buClr>
                <a:srgbClr val="FFFFFF"/>
              </a:buClr>
              <a:buSzPts val="3000"/>
              <a:buNone/>
              <a:defRPr sz="3000">
                <a:solidFill>
                  <a:srgbClr val="FFFFFF"/>
                </a:solidFill>
              </a:defRPr>
            </a:lvl2pPr>
            <a:lvl3pPr lvl="2" rtl="0" algn="r">
              <a:spcBef>
                <a:spcPts val="0"/>
              </a:spcBef>
              <a:spcAft>
                <a:spcPts val="0"/>
              </a:spcAft>
              <a:buClr>
                <a:srgbClr val="FFFFFF"/>
              </a:buClr>
              <a:buSzPts val="3000"/>
              <a:buNone/>
              <a:defRPr sz="3000">
                <a:solidFill>
                  <a:srgbClr val="FFFFFF"/>
                </a:solidFill>
              </a:defRPr>
            </a:lvl3pPr>
            <a:lvl4pPr lvl="3" rtl="0" algn="r">
              <a:spcBef>
                <a:spcPts val="0"/>
              </a:spcBef>
              <a:spcAft>
                <a:spcPts val="0"/>
              </a:spcAft>
              <a:buClr>
                <a:srgbClr val="FFFFFF"/>
              </a:buClr>
              <a:buSzPts val="3000"/>
              <a:buNone/>
              <a:defRPr sz="3000">
                <a:solidFill>
                  <a:srgbClr val="FFFFFF"/>
                </a:solidFill>
              </a:defRPr>
            </a:lvl4pPr>
            <a:lvl5pPr lvl="4" rtl="0" algn="r">
              <a:spcBef>
                <a:spcPts val="0"/>
              </a:spcBef>
              <a:spcAft>
                <a:spcPts val="0"/>
              </a:spcAft>
              <a:buClr>
                <a:srgbClr val="FFFFFF"/>
              </a:buClr>
              <a:buSzPts val="3000"/>
              <a:buNone/>
              <a:defRPr sz="3000">
                <a:solidFill>
                  <a:srgbClr val="FFFFFF"/>
                </a:solidFill>
              </a:defRPr>
            </a:lvl5pPr>
            <a:lvl6pPr lvl="5" rtl="0" algn="r">
              <a:spcBef>
                <a:spcPts val="0"/>
              </a:spcBef>
              <a:spcAft>
                <a:spcPts val="0"/>
              </a:spcAft>
              <a:buClr>
                <a:srgbClr val="FFFFFF"/>
              </a:buClr>
              <a:buSzPts val="3000"/>
              <a:buNone/>
              <a:defRPr sz="3000">
                <a:solidFill>
                  <a:srgbClr val="FFFFFF"/>
                </a:solidFill>
              </a:defRPr>
            </a:lvl6pPr>
            <a:lvl7pPr lvl="6" rtl="0" algn="r">
              <a:spcBef>
                <a:spcPts val="0"/>
              </a:spcBef>
              <a:spcAft>
                <a:spcPts val="0"/>
              </a:spcAft>
              <a:buClr>
                <a:srgbClr val="FFFFFF"/>
              </a:buClr>
              <a:buSzPts val="3000"/>
              <a:buNone/>
              <a:defRPr sz="3000">
                <a:solidFill>
                  <a:srgbClr val="FFFFFF"/>
                </a:solidFill>
              </a:defRPr>
            </a:lvl7pPr>
            <a:lvl8pPr lvl="7" rtl="0" algn="r">
              <a:spcBef>
                <a:spcPts val="0"/>
              </a:spcBef>
              <a:spcAft>
                <a:spcPts val="0"/>
              </a:spcAft>
              <a:buClr>
                <a:srgbClr val="FFFFFF"/>
              </a:buClr>
              <a:buSzPts val="3000"/>
              <a:buNone/>
              <a:defRPr sz="3000">
                <a:solidFill>
                  <a:srgbClr val="FFFFFF"/>
                </a:solidFill>
              </a:defRPr>
            </a:lvl8pPr>
            <a:lvl9pPr lvl="8" rtl="0" algn="r">
              <a:spcBef>
                <a:spcPts val="0"/>
              </a:spcBef>
              <a:spcAft>
                <a:spcPts val="0"/>
              </a:spcAft>
              <a:buClr>
                <a:srgbClr val="FFFFFF"/>
              </a:buClr>
              <a:buSzPts val="3000"/>
              <a:buNone/>
              <a:defRPr sz="3000">
                <a:solidFill>
                  <a:srgbClr val="FFFFFF"/>
                </a:solidFill>
              </a:defRPr>
            </a:lvl9pPr>
          </a:lstStyle>
          <a:p/>
        </p:txBody>
      </p:sp>
      <p:sp>
        <p:nvSpPr>
          <p:cNvPr id="116" name="Google Shape;116;p3"/>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7" name="Shape 117"/>
        <p:cNvGrpSpPr/>
        <p:nvPr/>
      </p:nvGrpSpPr>
      <p:grpSpPr>
        <a:xfrm>
          <a:off x="0" y="0"/>
          <a:ext cx="0" cy="0"/>
          <a:chOff x="0" y="0"/>
          <a:chExt cx="0" cy="0"/>
        </a:xfrm>
      </p:grpSpPr>
      <p:sp>
        <p:nvSpPr>
          <p:cNvPr id="118" name="Google Shape;118;p4"/>
          <p:cNvSpPr txBox="1"/>
          <p:nvPr>
            <p:ph idx="1" type="body"/>
          </p:nvPr>
        </p:nvSpPr>
        <p:spPr>
          <a:xfrm>
            <a:off x="1519975" y="2161800"/>
            <a:ext cx="6104100" cy="8199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SzPts val="3000"/>
              <a:buChar char="◉"/>
              <a:defRPr i="1" sz="3000"/>
            </a:lvl1pPr>
            <a:lvl2pPr indent="-419100" lvl="1" marL="914400" rtl="0" algn="ctr">
              <a:spcBef>
                <a:spcPts val="0"/>
              </a:spcBef>
              <a:spcAft>
                <a:spcPts val="0"/>
              </a:spcAft>
              <a:buSzPts val="3000"/>
              <a:buChar char="◉"/>
              <a:defRPr i="1" sz="3000"/>
            </a:lvl2pPr>
            <a:lvl3pPr indent="-419100" lvl="2" marL="1371600" rtl="0" algn="ctr">
              <a:spcBef>
                <a:spcPts val="0"/>
              </a:spcBef>
              <a:spcAft>
                <a:spcPts val="0"/>
              </a:spcAft>
              <a:buSzPts val="3000"/>
              <a:buChar char="■"/>
              <a:defRPr i="1" sz="3000"/>
            </a:lvl3pPr>
            <a:lvl4pPr indent="-419100" lvl="3" marL="1828800" rtl="0" algn="ctr">
              <a:spcBef>
                <a:spcPts val="0"/>
              </a:spcBef>
              <a:spcAft>
                <a:spcPts val="0"/>
              </a:spcAft>
              <a:buSzPts val="3000"/>
              <a:buChar char="●"/>
              <a:defRPr i="1" sz="3000"/>
            </a:lvl4pPr>
            <a:lvl5pPr indent="-419100" lvl="4" marL="2286000" rtl="0" algn="ctr">
              <a:spcBef>
                <a:spcPts val="0"/>
              </a:spcBef>
              <a:spcAft>
                <a:spcPts val="0"/>
              </a:spcAft>
              <a:buSzPts val="3000"/>
              <a:buChar char="○"/>
              <a:defRPr i="1" sz="3000"/>
            </a:lvl5pPr>
            <a:lvl6pPr indent="-419100" lvl="5" marL="2743200" rtl="0" algn="ctr">
              <a:spcBef>
                <a:spcPts val="0"/>
              </a:spcBef>
              <a:spcAft>
                <a:spcPts val="0"/>
              </a:spcAft>
              <a:buSzPts val="3000"/>
              <a:buChar char="■"/>
              <a:defRPr i="1" sz="3000"/>
            </a:lvl6pPr>
            <a:lvl7pPr indent="-419100" lvl="6" marL="3200400" rtl="0" algn="ctr">
              <a:spcBef>
                <a:spcPts val="0"/>
              </a:spcBef>
              <a:spcAft>
                <a:spcPts val="0"/>
              </a:spcAft>
              <a:buSzPts val="3000"/>
              <a:buChar char="●"/>
              <a:defRPr i="1" sz="3000"/>
            </a:lvl7pPr>
            <a:lvl8pPr indent="-419100" lvl="7" marL="3657600" rtl="0" algn="ctr">
              <a:spcBef>
                <a:spcPts val="0"/>
              </a:spcBef>
              <a:spcAft>
                <a:spcPts val="0"/>
              </a:spcAft>
              <a:buSzPts val="3000"/>
              <a:buChar char="○"/>
              <a:defRPr i="1" sz="3000"/>
            </a:lvl8pPr>
            <a:lvl9pPr indent="-419100" lvl="8" marL="4114800" algn="ctr">
              <a:spcBef>
                <a:spcPts val="0"/>
              </a:spcBef>
              <a:spcAft>
                <a:spcPts val="0"/>
              </a:spcAft>
              <a:buSzPts val="3000"/>
              <a:buChar char="■"/>
              <a:defRPr i="1" sz="3000"/>
            </a:lvl9pPr>
          </a:lstStyle>
          <a:p/>
        </p:txBody>
      </p:sp>
      <p:sp>
        <p:nvSpPr>
          <p:cNvPr id="119" name="Google Shape;119;p4"/>
          <p:cNvSpPr txBox="1"/>
          <p:nvPr/>
        </p:nvSpPr>
        <p:spPr>
          <a:xfrm>
            <a:off x="3593400" y="5527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1"/>
                </a:solidFill>
              </a:rPr>
              <a:t>“</a:t>
            </a:r>
            <a:endParaRPr sz="9600">
              <a:solidFill>
                <a:schemeClr val="accent1"/>
              </a:solidFill>
            </a:endParaRPr>
          </a:p>
        </p:txBody>
      </p:sp>
      <p:sp>
        <p:nvSpPr>
          <p:cNvPr id="120" name="Google Shape;120;p4"/>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21" name="Google Shape;121;p4"/>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2" name="Google Shape;122;p4"/>
          <p:cNvSpPr/>
          <p:nvPr/>
        </p:nvSpPr>
        <p:spPr>
          <a:xfrm rot="8100000">
            <a:off x="1847981" y="425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rot="8100000">
            <a:off x="6038981" y="453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rot="8100000">
            <a:off x="7181981" y="457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4"/>
          <p:cNvGrpSpPr/>
          <p:nvPr/>
        </p:nvGrpSpPr>
        <p:grpSpPr>
          <a:xfrm>
            <a:off x="-9525" y="4462475"/>
            <a:ext cx="9167825" cy="595300"/>
            <a:chOff x="-9525" y="4462475"/>
            <a:chExt cx="9167825" cy="595300"/>
          </a:xfrm>
        </p:grpSpPr>
        <p:sp>
          <p:nvSpPr>
            <p:cNvPr id="126" name="Google Shape;126;p4"/>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127" name="Google Shape;127;p4"/>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128" name="Google Shape;128;p4"/>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129" name="Google Shape;129;p4"/>
          <p:cNvGrpSpPr/>
          <p:nvPr/>
        </p:nvGrpSpPr>
        <p:grpSpPr>
          <a:xfrm>
            <a:off x="-42837" y="4443488"/>
            <a:ext cx="9229575" cy="642787"/>
            <a:chOff x="-42837" y="4443488"/>
            <a:chExt cx="9229575" cy="642787"/>
          </a:xfrm>
        </p:grpSpPr>
        <p:sp>
          <p:nvSpPr>
            <p:cNvPr id="130" name="Google Shape;130;p4"/>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4"/>
          <p:cNvSpPr/>
          <p:nvPr/>
        </p:nvSpPr>
        <p:spPr>
          <a:xfrm>
            <a:off x="2990700" y="458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1085700" y="487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4895700" y="451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rot="8100000">
            <a:off x="8699949" y="432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0" name="Shape 160"/>
        <p:cNvGrpSpPr/>
        <p:nvPr/>
      </p:nvGrpSpPr>
      <p:grpSpPr>
        <a:xfrm>
          <a:off x="0" y="0"/>
          <a:ext cx="0" cy="0"/>
          <a:chOff x="0" y="0"/>
          <a:chExt cx="0" cy="0"/>
        </a:xfrm>
      </p:grpSpPr>
      <p:sp>
        <p:nvSpPr>
          <p:cNvPr id="161" name="Google Shape;161;p5"/>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rot="8100000">
            <a:off x="6038981" y="453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rot="8100000">
            <a:off x="7181981" y="457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168" name="Google Shape;168;p5"/>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169" name="Google Shape;169;p5"/>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5"/>
          <p:cNvSpPr/>
          <p:nvPr/>
        </p:nvSpPr>
        <p:spPr>
          <a:xfrm>
            <a:off x="2990700" y="458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1085700" y="487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a:off x="4895700" y="451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rot="8100000">
            <a:off x="8699949" y="432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01" name="Google Shape;201;p5"/>
          <p:cNvSpPr txBox="1"/>
          <p:nvPr>
            <p:ph idx="1" type="body"/>
          </p:nvPr>
        </p:nvSpPr>
        <p:spPr>
          <a:xfrm>
            <a:off x="1075850" y="1540175"/>
            <a:ext cx="6996600" cy="1922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2" name="Google Shape;202;p5"/>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03" name="Shape 203"/>
        <p:cNvGrpSpPr/>
        <p:nvPr/>
      </p:nvGrpSpPr>
      <p:grpSpPr>
        <a:xfrm>
          <a:off x="0" y="0"/>
          <a:ext cx="0" cy="0"/>
          <a:chOff x="0" y="0"/>
          <a:chExt cx="0" cy="0"/>
        </a:xfrm>
      </p:grpSpPr>
      <p:sp>
        <p:nvSpPr>
          <p:cNvPr id="204" name="Google Shape;204;p6"/>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05" name="Google Shape;205;p6"/>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6" name="Google Shape;206;p6"/>
          <p:cNvSpPr/>
          <p:nvPr/>
        </p:nvSpPr>
        <p:spPr>
          <a:xfrm rot="8100000">
            <a:off x="1847981" y="425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rot="8100000">
            <a:off x="6038981" y="453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rot="8100000">
            <a:off x="7181981" y="457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6"/>
          <p:cNvGrpSpPr/>
          <p:nvPr/>
        </p:nvGrpSpPr>
        <p:grpSpPr>
          <a:xfrm>
            <a:off x="-9525" y="4462475"/>
            <a:ext cx="9167825" cy="595300"/>
            <a:chOff x="-9525" y="4462475"/>
            <a:chExt cx="9167825" cy="595300"/>
          </a:xfrm>
        </p:grpSpPr>
        <p:sp>
          <p:nvSpPr>
            <p:cNvPr id="210" name="Google Shape;210;p6"/>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211" name="Google Shape;211;p6"/>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212" name="Google Shape;212;p6"/>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213" name="Google Shape;213;p6"/>
          <p:cNvGrpSpPr/>
          <p:nvPr/>
        </p:nvGrpSpPr>
        <p:grpSpPr>
          <a:xfrm>
            <a:off x="-42837" y="4443488"/>
            <a:ext cx="9229575" cy="642788"/>
            <a:chOff x="-42837" y="4443488"/>
            <a:chExt cx="9229575" cy="642788"/>
          </a:xfrm>
        </p:grpSpPr>
        <p:sp>
          <p:nvSpPr>
            <p:cNvPr id="214" name="Google Shape;214;p6"/>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6"/>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6"/>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6"/>
          <p:cNvSpPr/>
          <p:nvPr/>
        </p:nvSpPr>
        <p:spPr>
          <a:xfrm>
            <a:off x="2990700" y="458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p:nvPr/>
        </p:nvSpPr>
        <p:spPr>
          <a:xfrm>
            <a:off x="1085700" y="487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p:nvPr/>
        </p:nvSpPr>
        <p:spPr>
          <a:xfrm>
            <a:off x="4895700" y="451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p:nvPr/>
        </p:nvSpPr>
        <p:spPr>
          <a:xfrm rot="8100000">
            <a:off x="8699949" y="432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44" name="Google Shape;244;p6"/>
          <p:cNvSpPr txBox="1"/>
          <p:nvPr>
            <p:ph idx="1" type="body"/>
          </p:nvPr>
        </p:nvSpPr>
        <p:spPr>
          <a:xfrm>
            <a:off x="1131500" y="1552950"/>
            <a:ext cx="3339900" cy="2665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45" name="Google Shape;245;p6"/>
          <p:cNvSpPr txBox="1"/>
          <p:nvPr>
            <p:ph idx="2" type="body"/>
          </p:nvPr>
        </p:nvSpPr>
        <p:spPr>
          <a:xfrm>
            <a:off x="4672563" y="1552950"/>
            <a:ext cx="3339900" cy="2665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46" name="Google Shape;246;p6"/>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47" name="Shape 247"/>
        <p:cNvGrpSpPr/>
        <p:nvPr/>
      </p:nvGrpSpPr>
      <p:grpSpPr>
        <a:xfrm>
          <a:off x="0" y="0"/>
          <a:ext cx="0" cy="0"/>
          <a:chOff x="0" y="0"/>
          <a:chExt cx="0" cy="0"/>
        </a:xfrm>
      </p:grpSpPr>
      <p:sp>
        <p:nvSpPr>
          <p:cNvPr id="248" name="Google Shape;248;p7"/>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49" name="Google Shape;249;p7"/>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50" name="Google Shape;250;p7"/>
          <p:cNvSpPr/>
          <p:nvPr/>
        </p:nvSpPr>
        <p:spPr>
          <a:xfrm rot="8100000">
            <a:off x="1847981" y="425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rot="8100000">
            <a:off x="6038981" y="453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rot="8100000">
            <a:off x="7181981" y="457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7"/>
          <p:cNvGrpSpPr/>
          <p:nvPr/>
        </p:nvGrpSpPr>
        <p:grpSpPr>
          <a:xfrm>
            <a:off x="-9525" y="4462475"/>
            <a:ext cx="9167825" cy="595300"/>
            <a:chOff x="-9525" y="4462475"/>
            <a:chExt cx="9167825" cy="595300"/>
          </a:xfrm>
        </p:grpSpPr>
        <p:sp>
          <p:nvSpPr>
            <p:cNvPr id="254" name="Google Shape;254;p7"/>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255" name="Google Shape;255;p7"/>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256" name="Google Shape;256;p7"/>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257" name="Google Shape;257;p7"/>
          <p:cNvGrpSpPr/>
          <p:nvPr/>
        </p:nvGrpSpPr>
        <p:grpSpPr>
          <a:xfrm>
            <a:off x="-42837" y="4443488"/>
            <a:ext cx="9229575" cy="642788"/>
            <a:chOff x="-42837" y="4443488"/>
            <a:chExt cx="9229575" cy="642788"/>
          </a:xfrm>
        </p:grpSpPr>
        <p:sp>
          <p:nvSpPr>
            <p:cNvPr id="258" name="Google Shape;258;p7"/>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 name="Google Shape;283;p7"/>
          <p:cNvSpPr/>
          <p:nvPr/>
        </p:nvSpPr>
        <p:spPr>
          <a:xfrm>
            <a:off x="2990700" y="458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1085700" y="487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4895700" y="451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rot="8100000">
            <a:off x="8699949" y="432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288" name="Google Shape;288;p7"/>
          <p:cNvSpPr txBox="1"/>
          <p:nvPr>
            <p:ph idx="1" type="body"/>
          </p:nvPr>
        </p:nvSpPr>
        <p:spPr>
          <a:xfrm>
            <a:off x="705900" y="1626600"/>
            <a:ext cx="2471700" cy="27027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89" name="Google Shape;289;p7"/>
          <p:cNvSpPr txBox="1"/>
          <p:nvPr>
            <p:ph idx="2" type="body"/>
          </p:nvPr>
        </p:nvSpPr>
        <p:spPr>
          <a:xfrm>
            <a:off x="3304125" y="1626600"/>
            <a:ext cx="2471700" cy="27027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90" name="Google Shape;290;p7"/>
          <p:cNvSpPr txBox="1"/>
          <p:nvPr>
            <p:ph idx="3" type="body"/>
          </p:nvPr>
        </p:nvSpPr>
        <p:spPr>
          <a:xfrm>
            <a:off x="5902350" y="1626600"/>
            <a:ext cx="2471700" cy="27027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91" name="Google Shape;291;p7"/>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2" name="Shape 292"/>
        <p:cNvGrpSpPr/>
        <p:nvPr/>
      </p:nvGrpSpPr>
      <p:grpSpPr>
        <a:xfrm>
          <a:off x="0" y="0"/>
          <a:ext cx="0" cy="0"/>
          <a:chOff x="0" y="0"/>
          <a:chExt cx="0" cy="0"/>
        </a:xfrm>
      </p:grpSpPr>
      <p:sp>
        <p:nvSpPr>
          <p:cNvPr id="293" name="Google Shape;293;p8"/>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1847981" y="425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rot="8100000">
            <a:off x="6038981" y="453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rot="8100000">
            <a:off x="7181981" y="457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8"/>
          <p:cNvGrpSpPr/>
          <p:nvPr/>
        </p:nvGrpSpPr>
        <p:grpSpPr>
          <a:xfrm>
            <a:off x="-9525" y="4462475"/>
            <a:ext cx="9167825" cy="595300"/>
            <a:chOff x="-9525" y="4462475"/>
            <a:chExt cx="9167825" cy="595300"/>
          </a:xfrm>
        </p:grpSpPr>
        <p:sp>
          <p:nvSpPr>
            <p:cNvPr id="299" name="Google Shape;299;p8"/>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300" name="Google Shape;300;p8"/>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301" name="Google Shape;301;p8"/>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302" name="Google Shape;302;p8"/>
          <p:cNvGrpSpPr/>
          <p:nvPr/>
        </p:nvGrpSpPr>
        <p:grpSpPr>
          <a:xfrm>
            <a:off x="-42837" y="4443488"/>
            <a:ext cx="9229575" cy="642788"/>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8"/>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8"/>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8"/>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8"/>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8"/>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8"/>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8"/>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8"/>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8"/>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8"/>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8"/>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8"/>
          <p:cNvSpPr/>
          <p:nvPr/>
        </p:nvSpPr>
        <p:spPr>
          <a:xfrm>
            <a:off x="2990700" y="458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8"/>
          <p:cNvSpPr/>
          <p:nvPr/>
        </p:nvSpPr>
        <p:spPr>
          <a:xfrm>
            <a:off x="1085700" y="487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8"/>
          <p:cNvSpPr/>
          <p:nvPr/>
        </p:nvSpPr>
        <p:spPr>
          <a:xfrm>
            <a:off x="4895700" y="451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8"/>
          <p:cNvSpPr/>
          <p:nvPr/>
        </p:nvSpPr>
        <p:spPr>
          <a:xfrm rot="8100000">
            <a:off x="8699949" y="432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8"/>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333" name="Google Shape;333;p8"/>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4" name="Shape 334"/>
        <p:cNvGrpSpPr/>
        <p:nvPr/>
      </p:nvGrpSpPr>
      <p:grpSpPr>
        <a:xfrm>
          <a:off x="0" y="0"/>
          <a:ext cx="0" cy="0"/>
          <a:chOff x="0" y="0"/>
          <a:chExt cx="0" cy="0"/>
        </a:xfrm>
      </p:grpSpPr>
      <p:sp>
        <p:nvSpPr>
          <p:cNvPr id="335" name="Google Shape;335;p9"/>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36" name="Google Shape;336;p9"/>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7" name="Google Shape;337;p9"/>
          <p:cNvSpPr/>
          <p:nvPr/>
        </p:nvSpPr>
        <p:spPr>
          <a:xfrm rot="8100000">
            <a:off x="1847981" y="425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p:nvPr/>
        </p:nvSpPr>
        <p:spPr>
          <a:xfrm rot="8100000">
            <a:off x="6038981" y="453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rot="8100000">
            <a:off x="7181981" y="457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 name="Google Shape;340;p9"/>
          <p:cNvGrpSpPr/>
          <p:nvPr/>
        </p:nvGrpSpPr>
        <p:grpSpPr>
          <a:xfrm>
            <a:off x="-9525" y="4462475"/>
            <a:ext cx="9167825" cy="595300"/>
            <a:chOff x="-9525" y="4462475"/>
            <a:chExt cx="9167825" cy="595300"/>
          </a:xfrm>
        </p:grpSpPr>
        <p:sp>
          <p:nvSpPr>
            <p:cNvPr id="341" name="Google Shape;341;p9"/>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342" name="Google Shape;342;p9"/>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343" name="Google Shape;343;p9"/>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344" name="Google Shape;344;p9"/>
          <p:cNvGrpSpPr/>
          <p:nvPr/>
        </p:nvGrpSpPr>
        <p:grpSpPr>
          <a:xfrm>
            <a:off x="-42837" y="4443488"/>
            <a:ext cx="9229575" cy="642788"/>
            <a:chOff x="-42837" y="4443488"/>
            <a:chExt cx="9229575" cy="642788"/>
          </a:xfrm>
        </p:grpSpPr>
        <p:sp>
          <p:nvSpPr>
            <p:cNvPr id="345" name="Google Shape;345;p9"/>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9"/>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9"/>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9"/>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9"/>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9"/>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9"/>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9"/>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9"/>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9"/>
          <p:cNvSpPr/>
          <p:nvPr/>
        </p:nvSpPr>
        <p:spPr>
          <a:xfrm>
            <a:off x="2990700" y="458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9"/>
          <p:cNvSpPr/>
          <p:nvPr/>
        </p:nvSpPr>
        <p:spPr>
          <a:xfrm>
            <a:off x="1085700" y="487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9"/>
          <p:cNvSpPr/>
          <p:nvPr/>
        </p:nvSpPr>
        <p:spPr>
          <a:xfrm>
            <a:off x="4895700" y="451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9"/>
          <p:cNvSpPr/>
          <p:nvPr/>
        </p:nvSpPr>
        <p:spPr>
          <a:xfrm rot="8100000">
            <a:off x="8699949" y="432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9"/>
          <p:cNvSpPr txBox="1"/>
          <p:nvPr>
            <p:ph idx="1" type="body"/>
          </p:nvPr>
        </p:nvSpPr>
        <p:spPr>
          <a:xfrm>
            <a:off x="457200" y="3852828"/>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chemeClr val="accent1"/>
              </a:buClr>
              <a:buSzPts val="1400"/>
              <a:buNone/>
              <a:defRPr sz="1400">
                <a:solidFill>
                  <a:schemeClr val="accent1"/>
                </a:solidFill>
              </a:defRPr>
            </a:lvl1pPr>
          </a:lstStyle>
          <a:p/>
        </p:txBody>
      </p:sp>
      <p:sp>
        <p:nvSpPr>
          <p:cNvPr id="375" name="Google Shape;375;p9"/>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6" name="Shape 376"/>
        <p:cNvGrpSpPr/>
        <p:nvPr/>
      </p:nvGrpSpPr>
      <p:grpSpPr>
        <a:xfrm>
          <a:off x="0" y="0"/>
          <a:ext cx="0" cy="0"/>
          <a:chOff x="0" y="0"/>
          <a:chExt cx="0" cy="0"/>
        </a:xfrm>
      </p:grpSpPr>
      <p:sp>
        <p:nvSpPr>
          <p:cNvPr id="377" name="Google Shape;377;p10"/>
          <p:cNvSpPr/>
          <p:nvPr/>
        </p:nvSpPr>
        <p:spPr>
          <a:xfrm>
            <a:off x="-28575" y="4446775"/>
            <a:ext cx="9191625" cy="712478"/>
          </a:xfrm>
          <a:custGeom>
            <a:rect b="b" l="l" r="r" t="t"/>
            <a:pathLst>
              <a:path extrusionOk="0" h="41339" w="367665">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rect b="b" l="l" r="r" t="t"/>
            <a:pathLst>
              <a:path extrusionOk="0" h="33910" w="367665">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0"/>
          <p:cNvSpPr/>
          <p:nvPr/>
        </p:nvSpPr>
        <p:spPr>
          <a:xfrm rot="8100000">
            <a:off x="6038981" y="4536819"/>
            <a:ext cx="122612" cy="122612"/>
          </a:xfrm>
          <a:prstGeom prst="teardrop">
            <a:avLst>
              <a:gd fmla="val 10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0"/>
          <p:cNvSpPr/>
          <p:nvPr/>
        </p:nvSpPr>
        <p:spPr>
          <a:xfrm rot="8100000">
            <a:off x="7181981" y="4570169"/>
            <a:ext cx="122612" cy="122612"/>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rect b="b" l="l" r="r" t="t"/>
              <a:pathLst>
                <a:path extrusionOk="0" h="19050" w="168212">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cap="flat" cmpd="sng" w="9525">
              <a:solidFill>
                <a:schemeClr val="accent2"/>
              </a:solidFill>
              <a:prstDash val="solid"/>
              <a:round/>
              <a:headEnd len="med" w="med" type="none"/>
              <a:tailEnd len="med" w="med" type="none"/>
            </a:ln>
          </p:spPr>
        </p:sp>
        <p:sp>
          <p:nvSpPr>
            <p:cNvPr id="384" name="Google Shape;384;p10"/>
            <p:cNvSpPr/>
            <p:nvPr/>
          </p:nvSpPr>
          <p:spPr>
            <a:xfrm>
              <a:off x="4195775" y="4462475"/>
              <a:ext cx="3424225" cy="590550"/>
            </a:xfrm>
            <a:custGeom>
              <a:rect b="b" l="l" r="r" t="t"/>
              <a:pathLst>
                <a:path extrusionOk="0" h="23622" w="136969">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cap="flat" cmpd="sng" w="9525">
              <a:solidFill>
                <a:schemeClr val="accent2"/>
              </a:solidFill>
              <a:prstDash val="solid"/>
              <a:round/>
              <a:headEnd len="med" w="med" type="none"/>
              <a:tailEnd len="med" w="med" type="none"/>
            </a:ln>
          </p:spPr>
        </p:sp>
        <p:sp>
          <p:nvSpPr>
            <p:cNvPr id="385" name="Google Shape;385;p10"/>
            <p:cNvSpPr/>
            <p:nvPr/>
          </p:nvSpPr>
          <p:spPr>
            <a:xfrm>
              <a:off x="7624775" y="4472000"/>
              <a:ext cx="1533525" cy="414325"/>
            </a:xfrm>
            <a:custGeom>
              <a:rect b="b" l="l" r="r" t="t"/>
              <a:pathLst>
                <a:path extrusionOk="0" h="16573" w="61341">
                  <a:moveTo>
                    <a:pt x="0" y="0"/>
                  </a:moveTo>
                  <a:lnTo>
                    <a:pt x="15049" y="4762"/>
                  </a:lnTo>
                  <a:lnTo>
                    <a:pt x="30670" y="4762"/>
                  </a:lnTo>
                  <a:lnTo>
                    <a:pt x="45910" y="4762"/>
                  </a:lnTo>
                  <a:lnTo>
                    <a:pt x="61341" y="16573"/>
                  </a:lnTo>
                </a:path>
              </a:pathLst>
            </a:custGeom>
            <a:noFill/>
            <a:ln cap="flat" cmpd="sng" w="9525">
              <a:solidFill>
                <a:schemeClr val="accent2"/>
              </a:solidFill>
              <a:prstDash val="solid"/>
              <a:round/>
              <a:headEnd len="med" w="med" type="none"/>
              <a:tailEnd len="med" w="med" type="none"/>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10"/>
          <p:cNvSpPr/>
          <p:nvPr/>
        </p:nvSpPr>
        <p:spPr>
          <a:xfrm>
            <a:off x="2990700" y="458620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0"/>
          <p:cNvSpPr/>
          <p:nvPr/>
        </p:nvSpPr>
        <p:spPr>
          <a:xfrm>
            <a:off x="1085700" y="4871950"/>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0"/>
          <p:cNvSpPr/>
          <p:nvPr/>
        </p:nvSpPr>
        <p:spPr>
          <a:xfrm>
            <a:off x="4895700" y="4516032"/>
            <a:ext cx="114600" cy="11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0"/>
          <p:cNvSpPr/>
          <p:nvPr/>
        </p:nvSpPr>
        <p:spPr>
          <a:xfrm rot="8100000">
            <a:off x="8699949" y="4329169"/>
            <a:ext cx="122612" cy="122612"/>
          </a:xfrm>
          <a:prstGeom prst="teardrop">
            <a:avLst>
              <a:gd fmla="val 100000"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0"/>
          <p:cNvSpPr txBox="1"/>
          <p:nvPr>
            <p:ph idx="12" type="sldNum"/>
          </p:nvPr>
        </p:nvSpPr>
        <p:spPr>
          <a:xfrm>
            <a:off x="8556775" y="4826200"/>
            <a:ext cx="548700" cy="3174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8" name="Google Shape;8;p1"/>
            <p:cNvCxnSpPr/>
            <p:nvPr/>
          </p:nvCxnSpPr>
          <p:spPr>
            <a:xfrm>
              <a:off x="1524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9" name="Google Shape;9;p1"/>
            <p:cNvCxnSpPr/>
            <p:nvPr/>
          </p:nvCxnSpPr>
          <p:spPr>
            <a:xfrm>
              <a:off x="2286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0" name="Google Shape;10;p1"/>
            <p:cNvCxnSpPr/>
            <p:nvPr/>
          </p:nvCxnSpPr>
          <p:spPr>
            <a:xfrm>
              <a:off x="3048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1" name="Google Shape;11;p1"/>
            <p:cNvCxnSpPr/>
            <p:nvPr/>
          </p:nvCxnSpPr>
          <p:spPr>
            <a:xfrm>
              <a:off x="3810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2" name="Google Shape;12;p1"/>
            <p:cNvCxnSpPr/>
            <p:nvPr/>
          </p:nvCxnSpPr>
          <p:spPr>
            <a:xfrm>
              <a:off x="4572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3" name="Google Shape;13;p1"/>
            <p:cNvCxnSpPr/>
            <p:nvPr/>
          </p:nvCxnSpPr>
          <p:spPr>
            <a:xfrm>
              <a:off x="5334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4" name="Google Shape;14;p1"/>
            <p:cNvCxnSpPr/>
            <p:nvPr/>
          </p:nvCxnSpPr>
          <p:spPr>
            <a:xfrm>
              <a:off x="6096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5" name="Google Shape;15;p1"/>
            <p:cNvCxnSpPr/>
            <p:nvPr/>
          </p:nvCxnSpPr>
          <p:spPr>
            <a:xfrm>
              <a:off x="6858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6" name="Google Shape;16;p1"/>
            <p:cNvCxnSpPr/>
            <p:nvPr/>
          </p:nvCxnSpPr>
          <p:spPr>
            <a:xfrm>
              <a:off x="7620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7" name="Google Shape;17;p1"/>
            <p:cNvCxnSpPr/>
            <p:nvPr/>
          </p:nvCxnSpPr>
          <p:spPr>
            <a:xfrm>
              <a:off x="8382000" y="-18750"/>
              <a:ext cx="0" cy="5181000"/>
            </a:xfrm>
            <a:prstGeom prst="straightConnector1">
              <a:avLst/>
            </a:prstGeom>
            <a:noFill/>
            <a:ln cap="flat" cmpd="sng" w="9525">
              <a:solidFill>
                <a:srgbClr val="F3F3F3"/>
              </a:solidFill>
              <a:prstDash val="solid"/>
              <a:round/>
              <a:headEnd len="med" w="med" type="none"/>
              <a:tailEnd len="med" w="med" type="none"/>
            </a:ln>
          </p:spPr>
        </p:cxnSp>
        <p:cxnSp>
          <p:nvCxnSpPr>
            <p:cNvPr id="18" name="Google Shape;18;p1"/>
            <p:cNvCxnSpPr/>
            <p:nvPr/>
          </p:nvCxnSpPr>
          <p:spPr>
            <a:xfrm>
              <a:off x="381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19" name="Google Shape;19;p1"/>
            <p:cNvCxnSpPr/>
            <p:nvPr/>
          </p:nvCxnSpPr>
          <p:spPr>
            <a:xfrm>
              <a:off x="1143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0" name="Google Shape;20;p1"/>
            <p:cNvCxnSpPr/>
            <p:nvPr/>
          </p:nvCxnSpPr>
          <p:spPr>
            <a:xfrm>
              <a:off x="1905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1" name="Google Shape;21;p1"/>
            <p:cNvCxnSpPr/>
            <p:nvPr/>
          </p:nvCxnSpPr>
          <p:spPr>
            <a:xfrm>
              <a:off x="2667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2" name="Google Shape;22;p1"/>
            <p:cNvCxnSpPr/>
            <p:nvPr/>
          </p:nvCxnSpPr>
          <p:spPr>
            <a:xfrm>
              <a:off x="3429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3" name="Google Shape;23;p1"/>
            <p:cNvCxnSpPr/>
            <p:nvPr/>
          </p:nvCxnSpPr>
          <p:spPr>
            <a:xfrm>
              <a:off x="4191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4" name="Google Shape;24;p1"/>
            <p:cNvCxnSpPr/>
            <p:nvPr/>
          </p:nvCxnSpPr>
          <p:spPr>
            <a:xfrm>
              <a:off x="4953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5" name="Google Shape;25;p1"/>
            <p:cNvCxnSpPr/>
            <p:nvPr/>
          </p:nvCxnSpPr>
          <p:spPr>
            <a:xfrm>
              <a:off x="5715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6" name="Google Shape;26;p1"/>
            <p:cNvCxnSpPr/>
            <p:nvPr/>
          </p:nvCxnSpPr>
          <p:spPr>
            <a:xfrm>
              <a:off x="6477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7" name="Google Shape;27;p1"/>
            <p:cNvCxnSpPr/>
            <p:nvPr/>
          </p:nvCxnSpPr>
          <p:spPr>
            <a:xfrm>
              <a:off x="7239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8" name="Google Shape;28;p1"/>
            <p:cNvCxnSpPr/>
            <p:nvPr/>
          </p:nvCxnSpPr>
          <p:spPr>
            <a:xfrm>
              <a:off x="8001000" y="-18750"/>
              <a:ext cx="0" cy="5181000"/>
            </a:xfrm>
            <a:prstGeom prst="straightConnector1">
              <a:avLst/>
            </a:prstGeom>
            <a:noFill/>
            <a:ln cap="flat" cmpd="sng" w="9525">
              <a:solidFill>
                <a:srgbClr val="F3F3F3"/>
              </a:solidFill>
              <a:prstDash val="dash"/>
              <a:round/>
              <a:headEnd len="med" w="med" type="none"/>
              <a:tailEnd len="med" w="med" type="none"/>
            </a:ln>
          </p:spPr>
        </p:cxnSp>
        <p:cxnSp>
          <p:nvCxnSpPr>
            <p:cNvPr id="29" name="Google Shape;29;p1"/>
            <p:cNvCxnSpPr/>
            <p:nvPr/>
          </p:nvCxnSpPr>
          <p:spPr>
            <a:xfrm>
              <a:off x="8763000" y="-18750"/>
              <a:ext cx="0" cy="5181000"/>
            </a:xfrm>
            <a:prstGeom prst="straightConnector1">
              <a:avLst/>
            </a:prstGeom>
            <a:noFill/>
            <a:ln cap="flat" cmpd="sng" w="9525">
              <a:solidFill>
                <a:srgbClr val="F3F3F3"/>
              </a:solidFill>
              <a:prstDash val="dash"/>
              <a:round/>
              <a:headEnd len="med" w="med" type="none"/>
              <a:tailEnd len="med" w="med" type="none"/>
            </a:ln>
          </p:spPr>
        </p:cxnSp>
      </p:grpSp>
      <p:sp>
        <p:nvSpPr>
          <p:cNvPr id="30" name="Google Shape;30;p1"/>
          <p:cNvSpPr txBox="1"/>
          <p:nvPr>
            <p:ph type="title"/>
          </p:nvPr>
        </p:nvSpPr>
        <p:spPr>
          <a:xfrm>
            <a:off x="1047750" y="634125"/>
            <a:ext cx="6996600" cy="7158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b="1" sz="2000">
                <a:solidFill>
                  <a:schemeClr val="accent1"/>
                </a:solidFill>
                <a:latin typeface="Oswald"/>
                <a:ea typeface="Oswald"/>
                <a:cs typeface="Oswald"/>
                <a:sym typeface="Oswald"/>
              </a:defRPr>
            </a:lvl9pPr>
          </a:lstStyle>
          <a:p/>
        </p:txBody>
      </p:sp>
      <p:sp>
        <p:nvSpPr>
          <p:cNvPr id="31" name="Google Shape;31;p1"/>
          <p:cNvSpPr txBox="1"/>
          <p:nvPr>
            <p:ph idx="1" type="body"/>
          </p:nvPr>
        </p:nvSpPr>
        <p:spPr>
          <a:xfrm>
            <a:off x="1075850" y="1540175"/>
            <a:ext cx="6996600" cy="19221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indent="-342900" lvl="1" marL="9144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indent="-342900" lvl="2" marL="13716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indent="-342900" lvl="3" marL="1828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indent="-342900" lvl="4" marL="22860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indent="-342900" lvl="5" marL="27432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indent="-342900" lvl="6" marL="32004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indent="-342900" lvl="7" marL="36576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indent="-342900" lvl="8" marL="4114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p:txBody>
      </p:sp>
      <p:sp>
        <p:nvSpPr>
          <p:cNvPr id="32" name="Google Shape;32;p1"/>
          <p:cNvSpPr txBox="1"/>
          <p:nvPr>
            <p:ph idx="12" type="sldNum"/>
          </p:nvPr>
        </p:nvSpPr>
        <p:spPr>
          <a:xfrm>
            <a:off x="8556775" y="4826200"/>
            <a:ext cx="548700" cy="317400"/>
          </a:xfrm>
          <a:prstGeom prst="rect">
            <a:avLst/>
          </a:prstGeom>
          <a:noFill/>
          <a:ln>
            <a:noFill/>
          </a:ln>
        </p:spPr>
        <p:txBody>
          <a:bodyPr anchorCtr="0" anchor="t" bIns="91425" lIns="91425" spcFirstLastPara="1" rIns="91425" wrap="square" tIns="91425">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3"/>
          <p:cNvSpPr txBox="1"/>
          <p:nvPr>
            <p:ph type="ctrTitle"/>
          </p:nvPr>
        </p:nvSpPr>
        <p:spPr>
          <a:xfrm>
            <a:off x="690800" y="2929625"/>
            <a:ext cx="7767600" cy="15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Team 2: Effect of Mood on Food Choice</a:t>
            </a:r>
            <a:endParaRPr sz="3800"/>
          </a:p>
        </p:txBody>
      </p:sp>
      <p:sp>
        <p:nvSpPr>
          <p:cNvPr id="465" name="Google Shape;465;p13"/>
          <p:cNvSpPr txBox="1"/>
          <p:nvPr/>
        </p:nvSpPr>
        <p:spPr>
          <a:xfrm>
            <a:off x="2420550" y="4523225"/>
            <a:ext cx="4302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Source Sans Pro"/>
                <a:ea typeface="Source Sans Pro"/>
                <a:cs typeface="Source Sans Pro"/>
                <a:sym typeface="Source Sans Pro"/>
              </a:rPr>
              <a:t>Nathan Kilcoyne, Patrick Smathers, &amp; Anthony Alvarado</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2"/>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Background</a:t>
            </a:r>
            <a:endParaRPr sz="3600"/>
          </a:p>
        </p:txBody>
      </p:sp>
      <p:pic>
        <p:nvPicPr>
          <p:cNvPr id="541" name="Google Shape;541;p22"/>
          <p:cNvPicPr preferRelativeResize="0"/>
          <p:nvPr/>
        </p:nvPicPr>
        <p:blipFill>
          <a:blip r:embed="rId3">
            <a:alphaModFix/>
          </a:blip>
          <a:stretch>
            <a:fillRect/>
          </a:stretch>
        </p:blipFill>
        <p:spPr>
          <a:xfrm>
            <a:off x="5924675" y="1577938"/>
            <a:ext cx="3066926" cy="2044617"/>
          </a:xfrm>
          <a:prstGeom prst="rect">
            <a:avLst/>
          </a:prstGeom>
          <a:noFill/>
          <a:ln>
            <a:noFill/>
          </a:ln>
        </p:spPr>
      </p:pic>
      <p:sp>
        <p:nvSpPr>
          <p:cNvPr id="542" name="Google Shape;542;p22"/>
          <p:cNvSpPr txBox="1"/>
          <p:nvPr/>
        </p:nvSpPr>
        <p:spPr>
          <a:xfrm>
            <a:off x="5924675" y="3546375"/>
            <a:ext cx="31431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2: Food Decision Image</a:t>
            </a:r>
            <a:endParaRPr sz="800">
              <a:latin typeface="Source Sans Pro"/>
              <a:ea typeface="Source Sans Pro"/>
              <a:cs typeface="Source Sans Pro"/>
              <a:sym typeface="Source Sans Pro"/>
            </a:endParaRPr>
          </a:p>
        </p:txBody>
      </p:sp>
      <p:sp>
        <p:nvSpPr>
          <p:cNvPr id="543" name="Google Shape;543;p22"/>
          <p:cNvSpPr txBox="1"/>
          <p:nvPr>
            <p:ph idx="1" type="body"/>
          </p:nvPr>
        </p:nvSpPr>
        <p:spPr>
          <a:xfrm>
            <a:off x="385150" y="1349925"/>
            <a:ext cx="5387100" cy="31434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A lower mood tends to gravitate more towards unhealthy food options.</a:t>
            </a:r>
            <a:r>
              <a:rPr lang="en" sz="1800"/>
              <a:t> </a:t>
            </a:r>
            <a:r>
              <a:rPr lang="en" sz="1400"/>
              <a:t>Gardner et al. 2014</a:t>
            </a:r>
            <a:endParaRPr sz="1800"/>
          </a:p>
          <a:p>
            <a:pPr indent="-355600" lvl="0" marL="457200" rtl="0" algn="l">
              <a:spcBef>
                <a:spcPts val="0"/>
              </a:spcBef>
              <a:spcAft>
                <a:spcPts val="0"/>
              </a:spcAft>
              <a:buSzPts val="2000"/>
              <a:buChar char="➔"/>
            </a:pPr>
            <a:r>
              <a:rPr lang="en"/>
              <a:t>Users with higher mood levels tended to choose healthier food options.</a:t>
            </a:r>
            <a:r>
              <a:rPr lang="en" sz="1600"/>
              <a:t> </a:t>
            </a:r>
            <a:r>
              <a:rPr lang="en" sz="1400"/>
              <a:t>Gardner et al. 2014</a:t>
            </a:r>
            <a:endParaRPr sz="1400"/>
          </a:p>
          <a:p>
            <a:pPr indent="-355600" lvl="0" marL="457200" rtl="0" algn="l">
              <a:spcBef>
                <a:spcPts val="0"/>
              </a:spcBef>
              <a:spcAft>
                <a:spcPts val="0"/>
              </a:spcAft>
              <a:buSzPts val="2000"/>
              <a:buChar char="➔"/>
            </a:pPr>
            <a:r>
              <a:rPr lang="en"/>
              <a:t>There is a link between visual attention and emotion. </a:t>
            </a:r>
            <a:r>
              <a:rPr lang="en" sz="1400"/>
              <a:t>Schupp et al. 2007</a:t>
            </a:r>
            <a:endParaRPr i="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3"/>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Background</a:t>
            </a:r>
            <a:endParaRPr sz="3600"/>
          </a:p>
        </p:txBody>
      </p:sp>
      <p:sp>
        <p:nvSpPr>
          <p:cNvPr id="549" name="Google Shape;549;p23"/>
          <p:cNvSpPr txBox="1"/>
          <p:nvPr>
            <p:ph idx="1" type="body"/>
          </p:nvPr>
        </p:nvSpPr>
        <p:spPr>
          <a:xfrm>
            <a:off x="395500" y="1349925"/>
            <a:ext cx="4723500" cy="30801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Stress can lead to more unhealthy food</a:t>
            </a:r>
            <a:r>
              <a:rPr lang="en"/>
              <a:t> </a:t>
            </a:r>
            <a:r>
              <a:rPr lang="en"/>
              <a:t>choices. </a:t>
            </a:r>
            <a:r>
              <a:rPr lang="en" sz="1300"/>
              <a:t>Bartkiene et al. 2019</a:t>
            </a:r>
            <a:endParaRPr sz="1300"/>
          </a:p>
          <a:p>
            <a:pPr indent="-355600" lvl="0" marL="457200" rtl="0" algn="l">
              <a:spcBef>
                <a:spcPts val="0"/>
              </a:spcBef>
              <a:spcAft>
                <a:spcPts val="0"/>
              </a:spcAft>
              <a:buSzPts val="2000"/>
              <a:buChar char="➔"/>
            </a:pPr>
            <a:r>
              <a:rPr lang="en"/>
              <a:t>Many parts of the brain work together in order to drive visual attention </a:t>
            </a:r>
            <a:r>
              <a:rPr lang="en" sz="1400"/>
              <a:t>Evans et al. 2011</a:t>
            </a:r>
            <a:endParaRPr sz="1400"/>
          </a:p>
          <a:p>
            <a:pPr indent="-355600" lvl="0" marL="457200" rtl="0" algn="l">
              <a:spcBef>
                <a:spcPts val="0"/>
              </a:spcBef>
              <a:spcAft>
                <a:spcPts val="0"/>
              </a:spcAft>
              <a:buSzPts val="2000"/>
              <a:buChar char="➔"/>
            </a:pPr>
            <a:r>
              <a:rPr lang="en"/>
              <a:t>Mood can elicit a response that focuses more on rewarding stimuli </a:t>
            </a:r>
            <a:r>
              <a:rPr lang="en" sz="1400"/>
              <a:t>Tamir and Robinson 2007</a:t>
            </a:r>
            <a:endParaRPr/>
          </a:p>
        </p:txBody>
      </p:sp>
      <p:pic>
        <p:nvPicPr>
          <p:cNvPr id="550" name="Google Shape;550;p23"/>
          <p:cNvPicPr preferRelativeResize="0"/>
          <p:nvPr/>
        </p:nvPicPr>
        <p:blipFill>
          <a:blip r:embed="rId3">
            <a:alphaModFix/>
          </a:blip>
          <a:stretch>
            <a:fillRect/>
          </a:stretch>
        </p:blipFill>
        <p:spPr>
          <a:xfrm>
            <a:off x="5291000" y="1502325"/>
            <a:ext cx="3700600" cy="2465525"/>
          </a:xfrm>
          <a:prstGeom prst="rect">
            <a:avLst/>
          </a:prstGeom>
          <a:noFill/>
          <a:ln>
            <a:noFill/>
          </a:ln>
        </p:spPr>
      </p:pic>
      <p:sp>
        <p:nvSpPr>
          <p:cNvPr id="551" name="Google Shape;551;p23"/>
          <p:cNvSpPr txBox="1"/>
          <p:nvPr/>
        </p:nvSpPr>
        <p:spPr>
          <a:xfrm>
            <a:off x="6187100" y="3891650"/>
            <a:ext cx="28806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3: Examples of Food</a:t>
            </a:r>
            <a:endParaRPr sz="8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24"/>
          <p:cNvSpPr txBox="1"/>
          <p:nvPr>
            <p:ph type="title"/>
          </p:nvPr>
        </p:nvSpPr>
        <p:spPr>
          <a:xfrm>
            <a:off x="1073700" y="416400"/>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PANAS</a:t>
            </a:r>
            <a:endParaRPr sz="3600"/>
          </a:p>
        </p:txBody>
      </p:sp>
      <p:sp>
        <p:nvSpPr>
          <p:cNvPr id="557" name="Google Shape;557;p24"/>
          <p:cNvSpPr txBox="1"/>
          <p:nvPr/>
        </p:nvSpPr>
        <p:spPr>
          <a:xfrm>
            <a:off x="397325" y="1260025"/>
            <a:ext cx="4966500" cy="2555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Stands for </a:t>
            </a:r>
            <a:r>
              <a:rPr lang="en" sz="2000">
                <a:latin typeface="Source Sans Pro"/>
                <a:ea typeface="Source Sans Pro"/>
                <a:cs typeface="Source Sans Pro"/>
                <a:sym typeface="Source Sans Pro"/>
              </a:rPr>
              <a:t>Positive</a:t>
            </a:r>
            <a:r>
              <a:rPr lang="en" sz="2000">
                <a:latin typeface="Source Sans Pro"/>
                <a:ea typeface="Source Sans Pro"/>
                <a:cs typeface="Source Sans Pro"/>
                <a:sym typeface="Source Sans Pro"/>
              </a:rPr>
              <a:t> and Negative Affect Schedule</a:t>
            </a:r>
            <a:endParaRPr sz="2000">
              <a:latin typeface="Source Sans Pro"/>
              <a:ea typeface="Source Sans Pro"/>
              <a:cs typeface="Source Sans Pro"/>
              <a:sym typeface="Source Sans Pro"/>
            </a:endParaRPr>
          </a:p>
          <a:p>
            <a:pPr indent="-355600" lvl="0" marL="4572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A scale that </a:t>
            </a:r>
            <a:r>
              <a:rPr lang="en" sz="2000">
                <a:latin typeface="Source Sans Pro"/>
                <a:ea typeface="Source Sans Pro"/>
                <a:cs typeface="Source Sans Pro"/>
                <a:sym typeface="Source Sans Pro"/>
              </a:rPr>
              <a:t>consists</a:t>
            </a:r>
            <a:r>
              <a:rPr lang="en" sz="2000">
                <a:latin typeface="Source Sans Pro"/>
                <a:ea typeface="Source Sans Pro"/>
                <a:cs typeface="Source Sans Pro"/>
                <a:sym typeface="Source Sans Pro"/>
              </a:rPr>
              <a:t> of different words that </a:t>
            </a:r>
            <a:r>
              <a:rPr lang="en" sz="2000">
                <a:latin typeface="Source Sans Pro"/>
                <a:ea typeface="Source Sans Pro"/>
                <a:cs typeface="Source Sans Pro"/>
                <a:sym typeface="Source Sans Pro"/>
              </a:rPr>
              <a:t>describe feeling and emotion </a:t>
            </a:r>
            <a:r>
              <a:rPr lang="en">
                <a:latin typeface="Source Sans Pro"/>
                <a:ea typeface="Source Sans Pro"/>
                <a:cs typeface="Source Sans Pro"/>
                <a:sym typeface="Source Sans Pro"/>
              </a:rPr>
              <a:t>Magyar-Moe 2009</a:t>
            </a:r>
            <a:endParaRPr>
              <a:latin typeface="Source Sans Pro"/>
              <a:ea typeface="Source Sans Pro"/>
              <a:cs typeface="Source Sans Pro"/>
              <a:sym typeface="Source Sans Pro"/>
            </a:endParaRPr>
          </a:p>
          <a:p>
            <a:pPr indent="-355600" lvl="0" marL="4572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Has been found to be a reliable and valid tool to assess positive and negative affect </a:t>
            </a:r>
            <a:r>
              <a:rPr lang="en">
                <a:latin typeface="Source Sans Pro"/>
                <a:ea typeface="Source Sans Pro"/>
                <a:cs typeface="Source Sans Pro"/>
                <a:sym typeface="Source Sans Pro"/>
              </a:rPr>
              <a:t>Merz et al., 2013</a:t>
            </a:r>
            <a:endParaRPr>
              <a:latin typeface="Source Sans Pro"/>
              <a:ea typeface="Source Sans Pro"/>
              <a:cs typeface="Source Sans Pro"/>
              <a:sym typeface="Source Sans Pro"/>
            </a:endParaRPr>
          </a:p>
        </p:txBody>
      </p:sp>
      <p:pic>
        <p:nvPicPr>
          <p:cNvPr id="558" name="Google Shape;558;p24"/>
          <p:cNvPicPr preferRelativeResize="0"/>
          <p:nvPr/>
        </p:nvPicPr>
        <p:blipFill>
          <a:blip r:embed="rId3">
            <a:alphaModFix/>
          </a:blip>
          <a:stretch>
            <a:fillRect/>
          </a:stretch>
        </p:blipFill>
        <p:spPr>
          <a:xfrm>
            <a:off x="5502625" y="986013"/>
            <a:ext cx="3322303" cy="3171474"/>
          </a:xfrm>
          <a:prstGeom prst="rect">
            <a:avLst/>
          </a:prstGeom>
          <a:noFill/>
          <a:ln>
            <a:noFill/>
          </a:ln>
        </p:spPr>
      </p:pic>
      <p:sp>
        <p:nvSpPr>
          <p:cNvPr id="559" name="Google Shape;559;p24"/>
          <p:cNvSpPr txBox="1"/>
          <p:nvPr/>
        </p:nvSpPr>
        <p:spPr>
          <a:xfrm>
            <a:off x="6971475" y="4075825"/>
            <a:ext cx="19296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4: PANAS Form</a:t>
            </a:r>
            <a:endParaRPr sz="8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25"/>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Experimental Design</a:t>
            </a:r>
            <a:endParaRPr/>
          </a:p>
        </p:txBody>
      </p:sp>
      <p:sp>
        <p:nvSpPr>
          <p:cNvPr id="565" name="Google Shape;565;p25"/>
          <p:cNvSpPr txBox="1"/>
          <p:nvPr>
            <p:ph idx="1" type="subTitle"/>
          </p:nvPr>
        </p:nvSpPr>
        <p:spPr>
          <a:xfrm>
            <a:off x="2309441" y="4059250"/>
            <a:ext cx="5214600" cy="78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Participants, Procedure, and Apparatus</a:t>
            </a:r>
            <a:endParaRPr/>
          </a:p>
        </p:txBody>
      </p:sp>
      <p:sp>
        <p:nvSpPr>
          <p:cNvPr id="566" name="Google Shape;566;p25"/>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0">
                <a:solidFill>
                  <a:schemeClr val="accent2"/>
                </a:solidFill>
                <a:latin typeface="Oswald"/>
                <a:ea typeface="Oswald"/>
                <a:cs typeface="Oswald"/>
                <a:sym typeface="Oswald"/>
              </a:rPr>
              <a:t>4</a:t>
            </a:r>
            <a:endParaRPr sz="1200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26"/>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Experimental Design Overview</a:t>
            </a:r>
            <a:endParaRPr sz="3600">
              <a:solidFill>
                <a:schemeClr val="accent2"/>
              </a:solidFill>
            </a:endParaRPr>
          </a:p>
        </p:txBody>
      </p:sp>
      <p:sp>
        <p:nvSpPr>
          <p:cNvPr id="572" name="Google Shape;572;p26"/>
          <p:cNvSpPr txBox="1"/>
          <p:nvPr>
            <p:ph idx="1" type="body"/>
          </p:nvPr>
        </p:nvSpPr>
        <p:spPr>
          <a:xfrm>
            <a:off x="1075850" y="1349925"/>
            <a:ext cx="6996600" cy="30363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2 x 3 within subjects experimental design</a:t>
            </a:r>
            <a:endParaRPr/>
          </a:p>
          <a:p>
            <a:pPr indent="-342900" lvl="1" marL="914400" rtl="0" algn="l">
              <a:spcBef>
                <a:spcPts val="0"/>
              </a:spcBef>
              <a:spcAft>
                <a:spcPts val="0"/>
              </a:spcAft>
              <a:buSzPts val="1800"/>
              <a:buChar char="◆"/>
            </a:pPr>
            <a:r>
              <a:rPr lang="en"/>
              <a:t>2: (negative and positive affect) </a:t>
            </a:r>
            <a:endParaRPr/>
          </a:p>
          <a:p>
            <a:pPr indent="-342900" lvl="1" marL="914400" rtl="0" algn="l">
              <a:spcBef>
                <a:spcPts val="0"/>
              </a:spcBef>
              <a:spcAft>
                <a:spcPts val="0"/>
              </a:spcAft>
              <a:buSzPts val="1800"/>
              <a:buChar char="◆"/>
            </a:pPr>
            <a:r>
              <a:rPr lang="en"/>
              <a:t>3: (healthy, unhealthy food, and neutral stimuli)</a:t>
            </a:r>
            <a:endParaRPr/>
          </a:p>
          <a:p>
            <a:pPr indent="-342900" lvl="2" marL="1371600" rtl="0" algn="l">
              <a:spcBef>
                <a:spcPts val="0"/>
              </a:spcBef>
              <a:spcAft>
                <a:spcPts val="0"/>
              </a:spcAft>
              <a:buSzPts val="1800"/>
              <a:buChar char="●"/>
            </a:pPr>
            <a:r>
              <a:rPr lang="en"/>
              <a:t>Food products with logos/brands removed removed</a:t>
            </a:r>
            <a:endParaRPr/>
          </a:p>
          <a:p>
            <a:pPr indent="-342900" lvl="3" marL="1828800" rtl="0" algn="l">
              <a:spcBef>
                <a:spcPts val="0"/>
              </a:spcBef>
              <a:spcAft>
                <a:spcPts val="0"/>
              </a:spcAft>
              <a:buSzPts val="1800"/>
              <a:buChar char="○"/>
            </a:pPr>
            <a:r>
              <a:rPr lang="en"/>
              <a:t>Reduce bias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7"/>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Participants</a:t>
            </a:r>
            <a:endParaRPr sz="3600">
              <a:solidFill>
                <a:schemeClr val="accent2"/>
              </a:solidFill>
            </a:endParaRPr>
          </a:p>
        </p:txBody>
      </p:sp>
      <p:sp>
        <p:nvSpPr>
          <p:cNvPr id="578" name="Google Shape;578;p27"/>
          <p:cNvSpPr txBox="1"/>
          <p:nvPr>
            <p:ph idx="1" type="body"/>
          </p:nvPr>
        </p:nvSpPr>
        <p:spPr>
          <a:xfrm>
            <a:off x="1075850" y="1349925"/>
            <a:ext cx="6996600" cy="21123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Total of 18 participants</a:t>
            </a:r>
            <a:endParaRPr/>
          </a:p>
          <a:p>
            <a:pPr indent="-342900" lvl="1" marL="914400" rtl="0" algn="l">
              <a:spcBef>
                <a:spcPts val="0"/>
              </a:spcBef>
              <a:spcAft>
                <a:spcPts val="0"/>
              </a:spcAft>
              <a:buSzPts val="1800"/>
              <a:buChar char="◆"/>
            </a:pPr>
            <a:r>
              <a:rPr lang="en"/>
              <a:t>Age range: 18-30 years old</a:t>
            </a:r>
            <a:endParaRPr/>
          </a:p>
          <a:p>
            <a:pPr indent="-342900" lvl="1" marL="914400" rtl="0" algn="l">
              <a:spcBef>
                <a:spcPts val="0"/>
              </a:spcBef>
              <a:spcAft>
                <a:spcPts val="0"/>
              </a:spcAft>
              <a:buSzPts val="1800"/>
              <a:buChar char="◆"/>
            </a:pPr>
            <a:r>
              <a:rPr lang="en"/>
              <a:t>No incentive</a:t>
            </a:r>
            <a:endParaRPr/>
          </a:p>
          <a:p>
            <a:pPr indent="-342900" lvl="1" marL="914400" rtl="0" algn="l">
              <a:spcBef>
                <a:spcPts val="0"/>
              </a:spcBef>
              <a:spcAft>
                <a:spcPts val="0"/>
              </a:spcAft>
              <a:buSzPts val="1800"/>
              <a:buChar char="◆"/>
            </a:pPr>
            <a:r>
              <a:rPr lang="en"/>
              <a:t>Anonymous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8"/>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Procedure Outline</a:t>
            </a:r>
            <a:endParaRPr sz="3600"/>
          </a:p>
        </p:txBody>
      </p:sp>
      <p:sp>
        <p:nvSpPr>
          <p:cNvPr id="584" name="Google Shape;584;p28"/>
          <p:cNvSpPr/>
          <p:nvPr/>
        </p:nvSpPr>
        <p:spPr>
          <a:xfrm>
            <a:off x="578575" y="2061638"/>
            <a:ext cx="2808000" cy="1325100"/>
          </a:xfrm>
          <a:prstGeom prst="homePlate">
            <a:avLst>
              <a:gd fmla="val 30129"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Source Sans Pro"/>
                <a:ea typeface="Source Sans Pro"/>
                <a:cs typeface="Source Sans Pro"/>
                <a:sym typeface="Source Sans Pro"/>
              </a:rPr>
              <a:t>Pre-Experiment Surveys</a:t>
            </a:r>
            <a:endParaRPr b="1">
              <a:solidFill>
                <a:srgbClr val="FFFFFF"/>
              </a:solidFill>
              <a:latin typeface="Source Sans Pro"/>
              <a:ea typeface="Source Sans Pro"/>
              <a:cs typeface="Source Sans Pro"/>
              <a:sym typeface="Source Sans Pro"/>
            </a:endParaRPr>
          </a:p>
        </p:txBody>
      </p:sp>
      <p:sp>
        <p:nvSpPr>
          <p:cNvPr id="585" name="Google Shape;585;p28"/>
          <p:cNvSpPr/>
          <p:nvPr/>
        </p:nvSpPr>
        <p:spPr>
          <a:xfrm>
            <a:off x="3242325" y="2061638"/>
            <a:ext cx="2862000" cy="1325100"/>
          </a:xfrm>
          <a:prstGeom prst="chevron">
            <a:avLst>
              <a:gd fmla="val 2985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Source Sans Pro"/>
                <a:ea typeface="Source Sans Pro"/>
                <a:cs typeface="Source Sans Pro"/>
                <a:sym typeface="Source Sans Pro"/>
              </a:rPr>
              <a:t>Experimentation</a:t>
            </a:r>
            <a:endParaRPr b="1">
              <a:solidFill>
                <a:srgbClr val="FFFFFF"/>
              </a:solidFill>
              <a:latin typeface="Source Sans Pro"/>
              <a:ea typeface="Source Sans Pro"/>
              <a:cs typeface="Source Sans Pro"/>
              <a:sym typeface="Source Sans Pro"/>
            </a:endParaRPr>
          </a:p>
        </p:txBody>
      </p:sp>
      <p:sp>
        <p:nvSpPr>
          <p:cNvPr id="586" name="Google Shape;586;p28"/>
          <p:cNvSpPr/>
          <p:nvPr/>
        </p:nvSpPr>
        <p:spPr>
          <a:xfrm>
            <a:off x="5960075" y="2061638"/>
            <a:ext cx="2862000" cy="1325100"/>
          </a:xfrm>
          <a:prstGeom prst="chevron">
            <a:avLst>
              <a:gd fmla="val 2985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Source Sans Pro"/>
                <a:ea typeface="Source Sans Pro"/>
                <a:cs typeface="Source Sans Pro"/>
                <a:sym typeface="Source Sans Pro"/>
              </a:rPr>
              <a:t>Post-Experiment Survey</a:t>
            </a:r>
            <a:endParaRPr b="1">
              <a:solidFill>
                <a:srgbClr val="FFFFFF"/>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9"/>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Procedure</a:t>
            </a:r>
            <a:endParaRPr sz="3600">
              <a:solidFill>
                <a:schemeClr val="accent2"/>
              </a:solidFill>
            </a:endParaRPr>
          </a:p>
        </p:txBody>
      </p:sp>
      <p:sp>
        <p:nvSpPr>
          <p:cNvPr id="592" name="Google Shape;592;p29"/>
          <p:cNvSpPr txBox="1"/>
          <p:nvPr>
            <p:ph idx="1" type="body"/>
          </p:nvPr>
        </p:nvSpPr>
        <p:spPr>
          <a:xfrm>
            <a:off x="1075850" y="1349925"/>
            <a:ext cx="6996600" cy="2590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AutoNum type="arabicPeriod"/>
            </a:pPr>
            <a:r>
              <a:rPr lang="en"/>
              <a:t>Setup</a:t>
            </a:r>
            <a:endParaRPr/>
          </a:p>
          <a:p>
            <a:pPr indent="-355600" lvl="0" marL="457200" rtl="0" algn="l">
              <a:spcBef>
                <a:spcPts val="0"/>
              </a:spcBef>
              <a:spcAft>
                <a:spcPts val="0"/>
              </a:spcAft>
              <a:buSzPts val="2000"/>
              <a:buAutoNum type="arabicPeriod"/>
            </a:pPr>
            <a:r>
              <a:rPr lang="en"/>
              <a:t>Pre-Experiment Surveys</a:t>
            </a:r>
            <a:endParaRPr/>
          </a:p>
          <a:p>
            <a:pPr indent="-342900" lvl="1" marL="914400" rtl="0" algn="l">
              <a:spcBef>
                <a:spcPts val="0"/>
              </a:spcBef>
              <a:spcAft>
                <a:spcPts val="0"/>
              </a:spcAft>
              <a:buSzPts val="1800"/>
              <a:buChar char="◆"/>
            </a:pPr>
            <a:r>
              <a:rPr lang="en"/>
              <a:t>Basic Survey</a:t>
            </a:r>
            <a:endParaRPr/>
          </a:p>
          <a:p>
            <a:pPr indent="-342900" lvl="1" marL="914400" rtl="0" algn="l">
              <a:spcBef>
                <a:spcPts val="0"/>
              </a:spcBef>
              <a:spcAft>
                <a:spcPts val="0"/>
              </a:spcAft>
              <a:buSzPts val="1800"/>
              <a:buChar char="◆"/>
            </a:pPr>
            <a:r>
              <a:rPr lang="en"/>
              <a:t>PANAS Mood Assessment</a:t>
            </a:r>
            <a:endParaRPr/>
          </a:p>
          <a:p>
            <a:pPr indent="-355600" lvl="0" marL="457200" rtl="0" algn="l">
              <a:spcBef>
                <a:spcPts val="0"/>
              </a:spcBef>
              <a:spcAft>
                <a:spcPts val="0"/>
              </a:spcAft>
              <a:buSzPts val="2000"/>
              <a:buAutoNum type="arabicPeriod"/>
            </a:pPr>
            <a:r>
              <a:rPr lang="en"/>
              <a:t>Calibration</a:t>
            </a:r>
            <a:endParaRPr/>
          </a:p>
          <a:p>
            <a:pPr indent="-342900" lvl="1" marL="914400" rtl="0" algn="l">
              <a:spcBef>
                <a:spcPts val="0"/>
              </a:spcBef>
              <a:spcAft>
                <a:spcPts val="0"/>
              </a:spcAft>
              <a:buSzPts val="1800"/>
              <a:buChar char="◆"/>
            </a:pPr>
            <a:r>
              <a:rPr lang="en"/>
              <a:t>Gazepoint Control</a:t>
            </a:r>
            <a:endParaRPr/>
          </a:p>
        </p:txBody>
      </p:sp>
      <p:pic>
        <p:nvPicPr>
          <p:cNvPr id="593" name="Google Shape;593;p29"/>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594" name="Google Shape;594;p29"/>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0"/>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Procedure</a:t>
            </a:r>
            <a:endParaRPr sz="3600">
              <a:solidFill>
                <a:schemeClr val="accent2"/>
              </a:solidFill>
            </a:endParaRPr>
          </a:p>
        </p:txBody>
      </p:sp>
      <p:sp>
        <p:nvSpPr>
          <p:cNvPr id="600" name="Google Shape;600;p30"/>
          <p:cNvSpPr txBox="1"/>
          <p:nvPr>
            <p:ph idx="1" type="body"/>
          </p:nvPr>
        </p:nvSpPr>
        <p:spPr>
          <a:xfrm>
            <a:off x="1075850" y="1349925"/>
            <a:ext cx="5733900" cy="259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a:t>4. 	</a:t>
            </a:r>
            <a:r>
              <a:rPr lang="en"/>
              <a:t>Conduct Experiment</a:t>
            </a:r>
            <a:endParaRPr/>
          </a:p>
          <a:p>
            <a:pPr indent="-342900" lvl="1" marL="914400" rtl="0" algn="l">
              <a:spcBef>
                <a:spcPts val="480"/>
              </a:spcBef>
              <a:spcAft>
                <a:spcPts val="0"/>
              </a:spcAft>
              <a:buSzPts val="1800"/>
              <a:buChar char="◆"/>
            </a:pPr>
            <a:r>
              <a:rPr lang="en"/>
              <a:t>Launch Experiment in PsychoPy</a:t>
            </a:r>
            <a:endParaRPr/>
          </a:p>
          <a:p>
            <a:pPr indent="-342900" lvl="1" marL="914400" rtl="0" algn="l">
              <a:spcBef>
                <a:spcPts val="0"/>
              </a:spcBef>
              <a:spcAft>
                <a:spcPts val="0"/>
              </a:spcAft>
              <a:buSzPts val="1800"/>
              <a:buChar char="◆"/>
            </a:pPr>
            <a:r>
              <a:rPr lang="en"/>
              <a:t>User completes second calibration in PsychoPy</a:t>
            </a:r>
            <a:endParaRPr/>
          </a:p>
          <a:p>
            <a:pPr indent="-342900" lvl="1" marL="914400" rtl="0" algn="l">
              <a:spcBef>
                <a:spcPts val="0"/>
              </a:spcBef>
              <a:spcAft>
                <a:spcPts val="0"/>
              </a:spcAft>
              <a:buSzPts val="1800"/>
              <a:buChar char="◆"/>
            </a:pPr>
            <a:r>
              <a:rPr lang="en"/>
              <a:t>Experiment begins: User instructed to look at items that are most interesting to them.</a:t>
            </a:r>
            <a:endParaRPr/>
          </a:p>
        </p:txBody>
      </p:sp>
      <p:pic>
        <p:nvPicPr>
          <p:cNvPr id="601" name="Google Shape;601;p30"/>
          <p:cNvPicPr preferRelativeResize="0"/>
          <p:nvPr/>
        </p:nvPicPr>
        <p:blipFill>
          <a:blip r:embed="rId3">
            <a:alphaModFix/>
          </a:blip>
          <a:stretch>
            <a:fillRect/>
          </a:stretch>
        </p:blipFill>
        <p:spPr>
          <a:xfrm>
            <a:off x="6104075" y="523788"/>
            <a:ext cx="2633075" cy="1241275"/>
          </a:xfrm>
          <a:prstGeom prst="rect">
            <a:avLst/>
          </a:prstGeom>
          <a:noFill/>
          <a:ln cap="flat" cmpd="sng" w="9525">
            <a:solidFill>
              <a:schemeClr val="dk1"/>
            </a:solidFill>
            <a:prstDash val="solid"/>
            <a:round/>
            <a:headEnd len="sm" w="sm" type="none"/>
            <a:tailEnd len="sm" w="sm" type="none"/>
          </a:ln>
        </p:spPr>
      </p:pic>
      <p:pic>
        <p:nvPicPr>
          <p:cNvPr id="602" name="Google Shape;602;p30"/>
          <p:cNvPicPr preferRelativeResize="0"/>
          <p:nvPr/>
        </p:nvPicPr>
        <p:blipFill>
          <a:blip r:embed="rId4">
            <a:alphaModFix/>
          </a:blip>
          <a:stretch>
            <a:fillRect/>
          </a:stretch>
        </p:blipFill>
        <p:spPr>
          <a:xfrm>
            <a:off x="7254795" y="2165250"/>
            <a:ext cx="1482375" cy="1857525"/>
          </a:xfrm>
          <a:prstGeom prst="rect">
            <a:avLst/>
          </a:prstGeom>
          <a:noFill/>
          <a:ln>
            <a:noFill/>
          </a:ln>
        </p:spPr>
      </p:pic>
      <p:sp>
        <p:nvSpPr>
          <p:cNvPr id="603" name="Google Shape;603;p30"/>
          <p:cNvSpPr txBox="1"/>
          <p:nvPr/>
        </p:nvSpPr>
        <p:spPr>
          <a:xfrm>
            <a:off x="6180263" y="1688850"/>
            <a:ext cx="26331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6: Example screen layout</a:t>
            </a:r>
            <a:endParaRPr sz="800">
              <a:latin typeface="Source Sans Pro"/>
              <a:ea typeface="Source Sans Pro"/>
              <a:cs typeface="Source Sans Pro"/>
              <a:sym typeface="Source Sans Pro"/>
            </a:endParaRPr>
          </a:p>
        </p:txBody>
      </p:sp>
      <p:sp>
        <p:nvSpPr>
          <p:cNvPr id="604" name="Google Shape;604;p30"/>
          <p:cNvSpPr txBox="1"/>
          <p:nvPr/>
        </p:nvSpPr>
        <p:spPr>
          <a:xfrm>
            <a:off x="5564950" y="3946575"/>
            <a:ext cx="32484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7: Subject sitting in front of computer with experiment running.</a:t>
            </a:r>
            <a:endParaRPr sz="800">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1"/>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Procedure</a:t>
            </a:r>
            <a:endParaRPr sz="3600">
              <a:solidFill>
                <a:schemeClr val="accent2"/>
              </a:solidFill>
            </a:endParaRPr>
          </a:p>
        </p:txBody>
      </p:sp>
      <p:sp>
        <p:nvSpPr>
          <p:cNvPr id="610" name="Google Shape;610;p31"/>
          <p:cNvSpPr txBox="1"/>
          <p:nvPr>
            <p:ph idx="1" type="body"/>
          </p:nvPr>
        </p:nvSpPr>
        <p:spPr>
          <a:xfrm>
            <a:off x="1075850" y="1349925"/>
            <a:ext cx="6996600" cy="2590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AutoNum type="arabicPeriod" startAt="5"/>
            </a:pPr>
            <a:r>
              <a:rPr lang="en"/>
              <a:t>Post-Experiment Survey</a:t>
            </a:r>
            <a:endParaRPr/>
          </a:p>
          <a:p>
            <a:pPr indent="-342900" lvl="1" marL="914400" rtl="0" algn="l">
              <a:spcBef>
                <a:spcPts val="0"/>
              </a:spcBef>
              <a:spcAft>
                <a:spcPts val="0"/>
              </a:spcAft>
              <a:buSzPts val="1800"/>
              <a:buChar char="◆"/>
            </a:pPr>
            <a:r>
              <a:rPr lang="en"/>
              <a:t>User prompted at the end to fill out the survey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4"/>
          <p:cNvSpPr txBox="1"/>
          <p:nvPr>
            <p:ph type="title"/>
          </p:nvPr>
        </p:nvSpPr>
        <p:spPr>
          <a:xfrm>
            <a:off x="781025" y="634125"/>
            <a:ext cx="75870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t>Team 2: Effect of Mood on Food Choice</a:t>
            </a:r>
            <a:endParaRPr sz="3700"/>
          </a:p>
        </p:txBody>
      </p:sp>
      <p:pic>
        <p:nvPicPr>
          <p:cNvPr id="471" name="Google Shape;471;p14"/>
          <p:cNvPicPr preferRelativeResize="0"/>
          <p:nvPr/>
        </p:nvPicPr>
        <p:blipFill rotWithShape="1">
          <a:blip r:embed="rId3">
            <a:alphaModFix/>
          </a:blip>
          <a:srcRect b="0" l="0" r="0" t="0"/>
          <a:stretch/>
        </p:blipFill>
        <p:spPr>
          <a:xfrm>
            <a:off x="1845163" y="1658662"/>
            <a:ext cx="1489200" cy="1489200"/>
          </a:xfrm>
          <a:prstGeom prst="ellipse">
            <a:avLst/>
          </a:prstGeom>
          <a:noFill/>
          <a:ln>
            <a:noFill/>
          </a:ln>
        </p:spPr>
      </p:pic>
      <p:sp>
        <p:nvSpPr>
          <p:cNvPr id="472" name="Google Shape;472;p14"/>
          <p:cNvSpPr txBox="1"/>
          <p:nvPr/>
        </p:nvSpPr>
        <p:spPr>
          <a:xfrm>
            <a:off x="1850188" y="3277688"/>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Source Sans Pro"/>
                <a:ea typeface="Source Sans Pro"/>
                <a:cs typeface="Source Sans Pro"/>
                <a:sym typeface="Source Sans Pro"/>
              </a:rPr>
              <a:t>Nathan Kilcoyne</a:t>
            </a:r>
            <a:br>
              <a:rPr lang="en">
                <a:latin typeface="Source Sans Pro"/>
                <a:ea typeface="Source Sans Pro"/>
                <a:cs typeface="Source Sans Pro"/>
                <a:sym typeface="Source Sans Pro"/>
              </a:rPr>
            </a:br>
            <a:r>
              <a:rPr lang="en" sz="800">
                <a:solidFill>
                  <a:schemeClr val="dk2"/>
                </a:solidFill>
                <a:latin typeface="Source Sans Pro"/>
                <a:ea typeface="Source Sans Pro"/>
                <a:cs typeface="Source Sans Pro"/>
                <a:sym typeface="Source Sans Pro"/>
              </a:rPr>
              <a:t>Researcher</a:t>
            </a:r>
            <a:endParaRPr sz="800">
              <a:solidFill>
                <a:schemeClr val="dk2"/>
              </a:solidFill>
              <a:latin typeface="Source Sans Pro"/>
              <a:ea typeface="Source Sans Pro"/>
              <a:cs typeface="Source Sans Pro"/>
              <a:sym typeface="Source Sans Pro"/>
            </a:endParaRPr>
          </a:p>
          <a:p>
            <a:pPr indent="0" lvl="0" marL="0" rtl="0" algn="ctr">
              <a:spcBef>
                <a:spcPts val="400"/>
              </a:spcBef>
              <a:spcAft>
                <a:spcPts val="0"/>
              </a:spcAft>
              <a:buNone/>
            </a:pPr>
            <a:r>
              <a:rPr lang="en" sz="900">
                <a:solidFill>
                  <a:schemeClr val="dk2"/>
                </a:solidFill>
                <a:latin typeface="Source Sans Pro"/>
                <a:ea typeface="Source Sans Pro"/>
                <a:cs typeface="Source Sans Pro"/>
                <a:sym typeface="Source Sans Pro"/>
              </a:rPr>
              <a:t>Packaging Science Major, Computer Science Minor</a:t>
            </a:r>
            <a:endParaRPr>
              <a:latin typeface="Source Sans Pro"/>
              <a:ea typeface="Source Sans Pro"/>
              <a:cs typeface="Source Sans Pro"/>
              <a:sym typeface="Source Sans Pro"/>
            </a:endParaRPr>
          </a:p>
          <a:p>
            <a:pPr indent="0" lvl="0" marL="0" rtl="0" algn="ctr">
              <a:spcBef>
                <a:spcPts val="400"/>
              </a:spcBef>
              <a:spcAft>
                <a:spcPts val="400"/>
              </a:spcAft>
              <a:buNone/>
            </a:pPr>
            <a:r>
              <a:t/>
            </a:r>
            <a:endParaRPr>
              <a:latin typeface="Source Sans Pro"/>
              <a:ea typeface="Source Sans Pro"/>
              <a:cs typeface="Source Sans Pro"/>
              <a:sym typeface="Source Sans Pro"/>
            </a:endParaRPr>
          </a:p>
        </p:txBody>
      </p:sp>
      <p:pic>
        <p:nvPicPr>
          <p:cNvPr id="473" name="Google Shape;473;p14"/>
          <p:cNvPicPr preferRelativeResize="0"/>
          <p:nvPr/>
        </p:nvPicPr>
        <p:blipFill rotWithShape="1">
          <a:blip r:embed="rId4">
            <a:alphaModFix/>
          </a:blip>
          <a:srcRect b="40414" l="7123" r="10619" t="4748"/>
          <a:stretch/>
        </p:blipFill>
        <p:spPr>
          <a:xfrm>
            <a:off x="3824888" y="1658662"/>
            <a:ext cx="1489200" cy="1489200"/>
          </a:xfrm>
          <a:prstGeom prst="ellipse">
            <a:avLst/>
          </a:prstGeom>
          <a:noFill/>
          <a:ln>
            <a:noFill/>
          </a:ln>
        </p:spPr>
      </p:pic>
      <p:sp>
        <p:nvSpPr>
          <p:cNvPr id="474" name="Google Shape;474;p14"/>
          <p:cNvSpPr txBox="1"/>
          <p:nvPr/>
        </p:nvSpPr>
        <p:spPr>
          <a:xfrm>
            <a:off x="3829913" y="3277688"/>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Source Sans Pro"/>
                <a:ea typeface="Source Sans Pro"/>
                <a:cs typeface="Source Sans Pro"/>
                <a:sym typeface="Source Sans Pro"/>
              </a:rPr>
              <a:t>Patrick Smathers</a:t>
            </a:r>
            <a:br>
              <a:rPr lang="en">
                <a:latin typeface="Source Sans Pro"/>
                <a:ea typeface="Source Sans Pro"/>
                <a:cs typeface="Source Sans Pro"/>
                <a:sym typeface="Source Sans Pro"/>
              </a:rPr>
            </a:br>
            <a:r>
              <a:rPr lang="en" sz="800">
                <a:solidFill>
                  <a:schemeClr val="dk2"/>
                </a:solidFill>
                <a:latin typeface="Source Sans Pro"/>
                <a:ea typeface="Source Sans Pro"/>
                <a:cs typeface="Source Sans Pro"/>
                <a:sym typeface="Source Sans Pro"/>
              </a:rPr>
              <a:t>Researcher</a:t>
            </a:r>
            <a:endParaRPr sz="800">
              <a:solidFill>
                <a:schemeClr val="dk2"/>
              </a:solidFill>
              <a:latin typeface="Source Sans Pro"/>
              <a:ea typeface="Source Sans Pro"/>
              <a:cs typeface="Source Sans Pro"/>
              <a:sym typeface="Source Sans Pro"/>
            </a:endParaRPr>
          </a:p>
          <a:p>
            <a:pPr indent="0" lvl="0" marL="0" rtl="0" algn="ctr">
              <a:spcBef>
                <a:spcPts val="400"/>
              </a:spcBef>
              <a:spcAft>
                <a:spcPts val="0"/>
              </a:spcAft>
              <a:buNone/>
            </a:pPr>
            <a:r>
              <a:rPr lang="en" sz="900">
                <a:solidFill>
                  <a:schemeClr val="dk2"/>
                </a:solidFill>
                <a:latin typeface="Source Sans Pro"/>
                <a:ea typeface="Source Sans Pro"/>
                <a:cs typeface="Source Sans Pro"/>
                <a:sym typeface="Source Sans Pro"/>
              </a:rPr>
              <a:t>Computer Science Major</a:t>
            </a:r>
            <a:endParaRPr>
              <a:latin typeface="Source Sans Pro"/>
              <a:ea typeface="Source Sans Pro"/>
              <a:cs typeface="Source Sans Pro"/>
              <a:sym typeface="Source Sans Pro"/>
            </a:endParaRPr>
          </a:p>
          <a:p>
            <a:pPr indent="0" lvl="0" marL="0" rtl="0" algn="ctr">
              <a:spcBef>
                <a:spcPts val="400"/>
              </a:spcBef>
              <a:spcAft>
                <a:spcPts val="400"/>
              </a:spcAft>
              <a:buNone/>
            </a:pPr>
            <a:r>
              <a:t/>
            </a:r>
            <a:endParaRPr>
              <a:latin typeface="Source Sans Pro"/>
              <a:ea typeface="Source Sans Pro"/>
              <a:cs typeface="Source Sans Pro"/>
              <a:sym typeface="Source Sans Pro"/>
            </a:endParaRPr>
          </a:p>
        </p:txBody>
      </p:sp>
      <p:pic>
        <p:nvPicPr>
          <p:cNvPr id="475" name="Google Shape;475;p14"/>
          <p:cNvPicPr preferRelativeResize="0"/>
          <p:nvPr/>
        </p:nvPicPr>
        <p:blipFill rotWithShape="1">
          <a:blip r:embed="rId5">
            <a:alphaModFix/>
          </a:blip>
          <a:srcRect b="0" l="0" r="0" t="0"/>
          <a:stretch/>
        </p:blipFill>
        <p:spPr>
          <a:xfrm>
            <a:off x="5804613" y="1658662"/>
            <a:ext cx="1489200" cy="1489200"/>
          </a:xfrm>
          <a:prstGeom prst="ellipse">
            <a:avLst/>
          </a:prstGeom>
          <a:noFill/>
          <a:ln>
            <a:noFill/>
          </a:ln>
        </p:spPr>
      </p:pic>
      <p:sp>
        <p:nvSpPr>
          <p:cNvPr id="476" name="Google Shape;476;p14"/>
          <p:cNvSpPr txBox="1"/>
          <p:nvPr/>
        </p:nvSpPr>
        <p:spPr>
          <a:xfrm>
            <a:off x="5809638" y="3277688"/>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Source Sans Pro"/>
                <a:ea typeface="Source Sans Pro"/>
                <a:cs typeface="Source Sans Pro"/>
                <a:sym typeface="Source Sans Pro"/>
              </a:rPr>
              <a:t>Anthony Alvarado</a:t>
            </a:r>
            <a:br>
              <a:rPr lang="en">
                <a:latin typeface="Source Sans Pro"/>
                <a:ea typeface="Source Sans Pro"/>
                <a:cs typeface="Source Sans Pro"/>
                <a:sym typeface="Source Sans Pro"/>
              </a:rPr>
            </a:br>
            <a:r>
              <a:rPr lang="en" sz="800">
                <a:solidFill>
                  <a:schemeClr val="dk2"/>
                </a:solidFill>
                <a:latin typeface="Source Sans Pro"/>
                <a:ea typeface="Source Sans Pro"/>
                <a:cs typeface="Source Sans Pro"/>
                <a:sym typeface="Source Sans Pro"/>
              </a:rPr>
              <a:t>Researcher</a:t>
            </a:r>
            <a:endParaRPr sz="800">
              <a:solidFill>
                <a:schemeClr val="dk2"/>
              </a:solidFill>
              <a:latin typeface="Source Sans Pro"/>
              <a:ea typeface="Source Sans Pro"/>
              <a:cs typeface="Source Sans Pro"/>
              <a:sym typeface="Source Sans Pro"/>
            </a:endParaRPr>
          </a:p>
          <a:p>
            <a:pPr indent="0" lvl="0" marL="0" rtl="0" algn="ctr">
              <a:spcBef>
                <a:spcPts val="400"/>
              </a:spcBef>
              <a:spcAft>
                <a:spcPts val="0"/>
              </a:spcAft>
              <a:buNone/>
            </a:pPr>
            <a:r>
              <a:rPr lang="en" sz="900">
                <a:solidFill>
                  <a:schemeClr val="dk2"/>
                </a:solidFill>
                <a:latin typeface="Source Sans Pro"/>
                <a:ea typeface="Source Sans Pro"/>
                <a:cs typeface="Source Sans Pro"/>
                <a:sym typeface="Source Sans Pro"/>
              </a:rPr>
              <a:t>Psychology Major</a:t>
            </a:r>
            <a:endParaRPr>
              <a:latin typeface="Source Sans Pro"/>
              <a:ea typeface="Source Sans Pro"/>
              <a:cs typeface="Source Sans Pro"/>
              <a:sym typeface="Source Sans Pro"/>
            </a:endParaRPr>
          </a:p>
          <a:p>
            <a:pPr indent="0" lvl="0" marL="0" rtl="0" algn="ctr">
              <a:spcBef>
                <a:spcPts val="400"/>
              </a:spcBef>
              <a:spcAft>
                <a:spcPts val="400"/>
              </a:spcAft>
              <a:buNone/>
            </a:pPr>
            <a:r>
              <a:t/>
            </a:r>
            <a:endParaRPr>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2"/>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16" name="Google Shape;616;p32"/>
          <p:cNvSpPr txBox="1"/>
          <p:nvPr>
            <p:ph idx="1" type="body"/>
          </p:nvPr>
        </p:nvSpPr>
        <p:spPr>
          <a:xfrm>
            <a:off x="1073700" y="1349925"/>
            <a:ext cx="4923900" cy="26874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GazePoint GP3 Eye Tracker</a:t>
            </a:r>
            <a:endParaRPr>
              <a:solidFill>
                <a:srgbClr val="000000"/>
              </a:solidFill>
            </a:endParaRPr>
          </a:p>
        </p:txBody>
      </p:sp>
      <p:pic>
        <p:nvPicPr>
          <p:cNvPr id="617" name="Google Shape;617;p32"/>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18" name="Google Shape;618;p32"/>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19" name="Google Shape;619;p32"/>
          <p:cNvSpPr/>
          <p:nvPr/>
        </p:nvSpPr>
        <p:spPr>
          <a:xfrm rot="611846">
            <a:off x="7371728" y="2159463"/>
            <a:ext cx="672727" cy="372789"/>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33"/>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25" name="Google Shape;625;p33"/>
          <p:cNvSpPr txBox="1"/>
          <p:nvPr>
            <p:ph idx="1" type="body"/>
          </p:nvPr>
        </p:nvSpPr>
        <p:spPr>
          <a:xfrm>
            <a:off x="1073700" y="1349925"/>
            <a:ext cx="4923900" cy="26874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GazePoint GP3 Eye Tracker</a:t>
            </a:r>
            <a:endParaRPr>
              <a:solidFill>
                <a:srgbClr val="FF0000"/>
              </a:solidFill>
            </a:endParaRPr>
          </a:p>
          <a:p>
            <a:pPr indent="-342900" lvl="1" marL="914400" rtl="0" algn="l">
              <a:spcBef>
                <a:spcPts val="0"/>
              </a:spcBef>
              <a:spcAft>
                <a:spcPts val="0"/>
              </a:spcAft>
              <a:buSzPts val="1800"/>
              <a:buChar char="◆"/>
            </a:pPr>
            <a:r>
              <a:rPr lang="en"/>
              <a:t>60 hz eye tracker using video based Pupil Center Corneal Reflection (PCCR)</a:t>
            </a:r>
            <a:endParaRPr>
              <a:solidFill>
                <a:srgbClr val="000000"/>
              </a:solidFill>
            </a:endParaRPr>
          </a:p>
        </p:txBody>
      </p:sp>
      <p:pic>
        <p:nvPicPr>
          <p:cNvPr id="626" name="Google Shape;626;p33"/>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27" name="Google Shape;627;p33"/>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28" name="Google Shape;628;p33"/>
          <p:cNvSpPr/>
          <p:nvPr/>
        </p:nvSpPr>
        <p:spPr>
          <a:xfrm rot="611846">
            <a:off x="7371728" y="2159463"/>
            <a:ext cx="672727" cy="372789"/>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4"/>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34" name="Google Shape;634;p34"/>
          <p:cNvSpPr txBox="1"/>
          <p:nvPr>
            <p:ph idx="1" type="body"/>
          </p:nvPr>
        </p:nvSpPr>
        <p:spPr>
          <a:xfrm>
            <a:off x="1073700" y="1349925"/>
            <a:ext cx="4923900" cy="26874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GazePoint GP3 Eye Tracker</a:t>
            </a:r>
            <a:endParaRPr>
              <a:solidFill>
                <a:srgbClr val="FF0000"/>
              </a:solidFill>
            </a:endParaRPr>
          </a:p>
          <a:p>
            <a:pPr indent="-342900" lvl="1" marL="914400" rtl="0" algn="l">
              <a:spcBef>
                <a:spcPts val="0"/>
              </a:spcBef>
              <a:spcAft>
                <a:spcPts val="0"/>
              </a:spcAft>
              <a:buSzPts val="1800"/>
              <a:buChar char="◆"/>
            </a:pPr>
            <a:r>
              <a:rPr lang="en"/>
              <a:t>60 hz eye tracker using video based Pupil Corneal Reflection (PCR)</a:t>
            </a:r>
            <a:endParaRPr/>
          </a:p>
          <a:p>
            <a:pPr indent="-342900" lvl="2" marL="1371600" rtl="0" algn="l">
              <a:spcBef>
                <a:spcPts val="0"/>
              </a:spcBef>
              <a:spcAft>
                <a:spcPts val="0"/>
              </a:spcAft>
              <a:buSzPts val="1800"/>
              <a:buChar char="●"/>
            </a:pPr>
            <a:r>
              <a:rPr lang="en"/>
              <a:t>1º of Accuracy</a:t>
            </a:r>
            <a:endParaRPr>
              <a:solidFill>
                <a:srgbClr val="000000"/>
              </a:solidFill>
            </a:endParaRPr>
          </a:p>
        </p:txBody>
      </p:sp>
      <p:pic>
        <p:nvPicPr>
          <p:cNvPr id="635" name="Google Shape;635;p34"/>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36" name="Google Shape;636;p34"/>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37" name="Google Shape;637;p34"/>
          <p:cNvSpPr/>
          <p:nvPr/>
        </p:nvSpPr>
        <p:spPr>
          <a:xfrm rot="611846">
            <a:off x="7371728" y="2159463"/>
            <a:ext cx="672727" cy="372789"/>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5"/>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43" name="Google Shape;643;p35"/>
          <p:cNvSpPr txBox="1"/>
          <p:nvPr>
            <p:ph idx="1" type="body"/>
          </p:nvPr>
        </p:nvSpPr>
        <p:spPr>
          <a:xfrm>
            <a:off x="1073700" y="1349925"/>
            <a:ext cx="4923900" cy="26874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GazePoint GP3 Eye Tracker</a:t>
            </a:r>
            <a:endParaRPr>
              <a:solidFill>
                <a:srgbClr val="FF0000"/>
              </a:solidFill>
            </a:endParaRPr>
          </a:p>
          <a:p>
            <a:pPr indent="-342900" lvl="1" marL="914400" rtl="0" algn="l">
              <a:spcBef>
                <a:spcPts val="0"/>
              </a:spcBef>
              <a:spcAft>
                <a:spcPts val="0"/>
              </a:spcAft>
              <a:buSzPts val="1800"/>
              <a:buChar char="◆"/>
            </a:pPr>
            <a:r>
              <a:rPr lang="en"/>
              <a:t>60 hz eye tracker using video based Pupil Corneal Reflection (PCR)</a:t>
            </a:r>
            <a:endParaRPr/>
          </a:p>
          <a:p>
            <a:pPr indent="-342900" lvl="2" marL="1371600" rtl="0" algn="l">
              <a:spcBef>
                <a:spcPts val="0"/>
              </a:spcBef>
              <a:spcAft>
                <a:spcPts val="0"/>
              </a:spcAft>
              <a:buSzPts val="1800"/>
              <a:buChar char="●"/>
            </a:pPr>
            <a:r>
              <a:rPr lang="en"/>
              <a:t>1º of Accuracy</a:t>
            </a:r>
            <a:endParaRPr/>
          </a:p>
          <a:p>
            <a:pPr indent="-342900" lvl="2" marL="1371600" rtl="0" algn="l">
              <a:spcBef>
                <a:spcPts val="0"/>
              </a:spcBef>
              <a:spcAft>
                <a:spcPts val="0"/>
              </a:spcAft>
              <a:buClr>
                <a:srgbClr val="000000"/>
              </a:buClr>
              <a:buSzPts val="1800"/>
              <a:buChar char="●"/>
            </a:pPr>
            <a:r>
              <a:rPr lang="en">
                <a:solidFill>
                  <a:srgbClr val="000000"/>
                </a:solidFill>
              </a:rPr>
              <a:t>Mounted below the monitor</a:t>
            </a:r>
            <a:endParaRPr>
              <a:solidFill>
                <a:srgbClr val="000000"/>
              </a:solidFill>
            </a:endParaRPr>
          </a:p>
        </p:txBody>
      </p:sp>
      <p:pic>
        <p:nvPicPr>
          <p:cNvPr id="644" name="Google Shape;644;p35"/>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45" name="Google Shape;645;p35"/>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46" name="Google Shape;646;p35"/>
          <p:cNvSpPr/>
          <p:nvPr/>
        </p:nvSpPr>
        <p:spPr>
          <a:xfrm rot="611846">
            <a:off x="7371728" y="2159463"/>
            <a:ext cx="672727" cy="372789"/>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6"/>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52" name="Google Shape;652;p36"/>
          <p:cNvSpPr txBox="1"/>
          <p:nvPr>
            <p:ph idx="1" type="body"/>
          </p:nvPr>
        </p:nvSpPr>
        <p:spPr>
          <a:xfrm>
            <a:off x="1073700" y="1349925"/>
            <a:ext cx="4894200" cy="2611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Dell monitor</a:t>
            </a:r>
            <a:endParaRPr/>
          </a:p>
        </p:txBody>
      </p:sp>
      <p:pic>
        <p:nvPicPr>
          <p:cNvPr id="653" name="Google Shape;653;p36"/>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54" name="Google Shape;654;p36"/>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55" name="Google Shape;655;p36"/>
          <p:cNvSpPr/>
          <p:nvPr/>
        </p:nvSpPr>
        <p:spPr>
          <a:xfrm rot="263695">
            <a:off x="7116528" y="1433206"/>
            <a:ext cx="1393698" cy="1118672"/>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7"/>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61" name="Google Shape;661;p37"/>
          <p:cNvSpPr txBox="1"/>
          <p:nvPr>
            <p:ph idx="1" type="body"/>
          </p:nvPr>
        </p:nvSpPr>
        <p:spPr>
          <a:xfrm>
            <a:off x="1073700" y="1349925"/>
            <a:ext cx="4894200" cy="2611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Dell monitor</a:t>
            </a:r>
            <a:endParaRPr>
              <a:solidFill>
                <a:srgbClr val="FF0000"/>
              </a:solidFill>
            </a:endParaRPr>
          </a:p>
          <a:p>
            <a:pPr indent="-342900" lvl="1" marL="914400" rtl="0" algn="l">
              <a:spcBef>
                <a:spcPts val="0"/>
              </a:spcBef>
              <a:spcAft>
                <a:spcPts val="0"/>
              </a:spcAft>
              <a:buSzPts val="1800"/>
              <a:buChar char="◆"/>
            </a:pPr>
            <a:r>
              <a:rPr lang="en"/>
              <a:t>1920 x 1080 resolution</a:t>
            </a:r>
            <a:endParaRPr/>
          </a:p>
        </p:txBody>
      </p:sp>
      <p:pic>
        <p:nvPicPr>
          <p:cNvPr id="662" name="Google Shape;662;p37"/>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63" name="Google Shape;663;p37"/>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64" name="Google Shape;664;p37"/>
          <p:cNvSpPr/>
          <p:nvPr/>
        </p:nvSpPr>
        <p:spPr>
          <a:xfrm rot="263695">
            <a:off x="7116528" y="1433206"/>
            <a:ext cx="1393698" cy="1118672"/>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8"/>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70" name="Google Shape;670;p38"/>
          <p:cNvSpPr txBox="1"/>
          <p:nvPr>
            <p:ph idx="1" type="body"/>
          </p:nvPr>
        </p:nvSpPr>
        <p:spPr>
          <a:xfrm>
            <a:off x="1073700" y="1349925"/>
            <a:ext cx="4894200" cy="2611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Dell monitor</a:t>
            </a:r>
            <a:endParaRPr>
              <a:solidFill>
                <a:srgbClr val="FF0000"/>
              </a:solidFill>
            </a:endParaRPr>
          </a:p>
          <a:p>
            <a:pPr indent="-342900" lvl="1" marL="914400" rtl="0" algn="l">
              <a:spcBef>
                <a:spcPts val="0"/>
              </a:spcBef>
              <a:spcAft>
                <a:spcPts val="0"/>
              </a:spcAft>
              <a:buSzPts val="1800"/>
              <a:buChar char="◆"/>
            </a:pPr>
            <a:r>
              <a:rPr lang="en"/>
              <a:t>1920 x 1080 resolution</a:t>
            </a:r>
            <a:endParaRPr/>
          </a:p>
          <a:p>
            <a:pPr indent="-342900" lvl="1" marL="914400" rtl="0" algn="l">
              <a:spcBef>
                <a:spcPts val="0"/>
              </a:spcBef>
              <a:spcAft>
                <a:spcPts val="0"/>
              </a:spcAft>
              <a:buClr>
                <a:srgbClr val="FF0000"/>
              </a:buClr>
              <a:buSzPts val="1800"/>
              <a:buChar char="◆"/>
            </a:pPr>
            <a:r>
              <a:rPr lang="en">
                <a:solidFill>
                  <a:srgbClr val="FF0000"/>
                </a:solidFill>
              </a:rPr>
              <a:t>Diagonal screen size of 60 cm</a:t>
            </a:r>
            <a:endParaRPr/>
          </a:p>
        </p:txBody>
      </p:sp>
      <p:pic>
        <p:nvPicPr>
          <p:cNvPr id="671" name="Google Shape;671;p38"/>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72" name="Google Shape;672;p38"/>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73" name="Google Shape;673;p38"/>
          <p:cNvSpPr/>
          <p:nvPr/>
        </p:nvSpPr>
        <p:spPr>
          <a:xfrm rot="263695">
            <a:off x="7116528" y="1433206"/>
            <a:ext cx="1393698" cy="1118672"/>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4" name="Google Shape;674;p38"/>
          <p:cNvCxnSpPr/>
          <p:nvPr/>
        </p:nvCxnSpPr>
        <p:spPr>
          <a:xfrm>
            <a:off x="7297725" y="1604775"/>
            <a:ext cx="963300" cy="779400"/>
          </a:xfrm>
          <a:prstGeom prst="straightConnector1">
            <a:avLst/>
          </a:prstGeom>
          <a:noFill/>
          <a:ln cap="flat" cmpd="sng" w="28575">
            <a:solidFill>
              <a:srgbClr val="FF0000"/>
            </a:solidFill>
            <a:prstDash val="solid"/>
            <a:round/>
            <a:headEnd len="med" w="med" type="triangl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9"/>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80" name="Google Shape;680;p39"/>
          <p:cNvSpPr txBox="1"/>
          <p:nvPr>
            <p:ph idx="1" type="body"/>
          </p:nvPr>
        </p:nvSpPr>
        <p:spPr>
          <a:xfrm>
            <a:off x="1073700" y="1349925"/>
            <a:ext cx="4894200" cy="2611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Dell monitor</a:t>
            </a:r>
            <a:endParaRPr>
              <a:solidFill>
                <a:srgbClr val="FF0000"/>
              </a:solidFill>
            </a:endParaRPr>
          </a:p>
          <a:p>
            <a:pPr indent="-342900" lvl="1" marL="914400" rtl="0" algn="l">
              <a:spcBef>
                <a:spcPts val="0"/>
              </a:spcBef>
              <a:spcAft>
                <a:spcPts val="0"/>
              </a:spcAft>
              <a:buSzPts val="1800"/>
              <a:buChar char="◆"/>
            </a:pPr>
            <a:r>
              <a:rPr lang="en"/>
              <a:t>1920 x 1080 resolution</a:t>
            </a:r>
            <a:endParaRPr/>
          </a:p>
          <a:p>
            <a:pPr indent="-342900" lvl="1" marL="914400" rtl="0" algn="l">
              <a:spcBef>
                <a:spcPts val="0"/>
              </a:spcBef>
              <a:spcAft>
                <a:spcPts val="0"/>
              </a:spcAft>
              <a:buClr>
                <a:srgbClr val="FF0000"/>
              </a:buClr>
              <a:buSzPts val="1800"/>
              <a:buChar char="◆"/>
            </a:pPr>
            <a:r>
              <a:rPr lang="en">
                <a:solidFill>
                  <a:srgbClr val="FF0000"/>
                </a:solidFill>
              </a:rPr>
              <a:t>Diagonal screen size of 60 cm</a:t>
            </a:r>
            <a:endParaRPr>
              <a:solidFill>
                <a:srgbClr val="FF0000"/>
              </a:solidFill>
            </a:endParaRPr>
          </a:p>
          <a:p>
            <a:pPr indent="-355600" lvl="0" marL="457200" rtl="0" algn="l">
              <a:spcBef>
                <a:spcPts val="0"/>
              </a:spcBef>
              <a:spcAft>
                <a:spcPts val="0"/>
              </a:spcAft>
              <a:buSzPts val="2000"/>
              <a:buChar char="➔"/>
            </a:pPr>
            <a:r>
              <a:rPr lang="en"/>
              <a:t>Alienware Desktop with Windows 10</a:t>
            </a:r>
            <a:endParaRPr/>
          </a:p>
        </p:txBody>
      </p:sp>
      <p:pic>
        <p:nvPicPr>
          <p:cNvPr id="681" name="Google Shape;681;p39"/>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82" name="Google Shape;682;p39"/>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83" name="Google Shape;683;p39"/>
          <p:cNvSpPr/>
          <p:nvPr/>
        </p:nvSpPr>
        <p:spPr>
          <a:xfrm rot="263695">
            <a:off x="7116528" y="1433206"/>
            <a:ext cx="1393698" cy="1118672"/>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4" name="Google Shape;684;p39"/>
          <p:cNvCxnSpPr/>
          <p:nvPr/>
        </p:nvCxnSpPr>
        <p:spPr>
          <a:xfrm>
            <a:off x="7297725" y="1604775"/>
            <a:ext cx="963300" cy="779400"/>
          </a:xfrm>
          <a:prstGeom prst="straightConnector1">
            <a:avLst/>
          </a:prstGeom>
          <a:noFill/>
          <a:ln cap="flat" cmpd="sng" w="28575">
            <a:solidFill>
              <a:srgbClr val="FF0000"/>
            </a:solidFill>
            <a:prstDash val="solid"/>
            <a:round/>
            <a:headEnd len="med" w="med" type="triangl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0"/>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690" name="Google Shape;690;p40"/>
          <p:cNvSpPr txBox="1"/>
          <p:nvPr>
            <p:ph idx="1" type="body"/>
          </p:nvPr>
        </p:nvSpPr>
        <p:spPr>
          <a:xfrm>
            <a:off x="1073700" y="1349925"/>
            <a:ext cx="4894200" cy="2611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Dell monitor</a:t>
            </a:r>
            <a:endParaRPr>
              <a:solidFill>
                <a:srgbClr val="FF0000"/>
              </a:solidFill>
            </a:endParaRPr>
          </a:p>
          <a:p>
            <a:pPr indent="-342900" lvl="1" marL="914400" rtl="0" algn="l">
              <a:spcBef>
                <a:spcPts val="0"/>
              </a:spcBef>
              <a:spcAft>
                <a:spcPts val="0"/>
              </a:spcAft>
              <a:buSzPts val="1800"/>
              <a:buChar char="◆"/>
            </a:pPr>
            <a:r>
              <a:rPr lang="en"/>
              <a:t>1920 x 1080 resolution</a:t>
            </a:r>
            <a:endParaRPr/>
          </a:p>
          <a:p>
            <a:pPr indent="-342900" lvl="1" marL="914400" rtl="0" algn="l">
              <a:spcBef>
                <a:spcPts val="0"/>
              </a:spcBef>
              <a:spcAft>
                <a:spcPts val="0"/>
              </a:spcAft>
              <a:buClr>
                <a:srgbClr val="FF0000"/>
              </a:buClr>
              <a:buSzPts val="1800"/>
              <a:buChar char="◆"/>
            </a:pPr>
            <a:r>
              <a:rPr lang="en">
                <a:solidFill>
                  <a:srgbClr val="FF0000"/>
                </a:solidFill>
              </a:rPr>
              <a:t>Diagonal screen size of 60 cm</a:t>
            </a:r>
            <a:endParaRPr>
              <a:solidFill>
                <a:srgbClr val="FF0000"/>
              </a:solidFill>
            </a:endParaRPr>
          </a:p>
          <a:p>
            <a:pPr indent="-355600" lvl="0" marL="457200" rtl="0" algn="l">
              <a:spcBef>
                <a:spcPts val="0"/>
              </a:spcBef>
              <a:spcAft>
                <a:spcPts val="0"/>
              </a:spcAft>
              <a:buSzPts val="2000"/>
              <a:buChar char="➔"/>
            </a:pPr>
            <a:r>
              <a:rPr lang="en"/>
              <a:t>Alienware Desktop with Windows 10</a:t>
            </a:r>
            <a:endParaRPr/>
          </a:p>
          <a:p>
            <a:pPr indent="-342900" lvl="1" marL="914400" rtl="0" algn="l">
              <a:spcBef>
                <a:spcPts val="0"/>
              </a:spcBef>
              <a:spcAft>
                <a:spcPts val="0"/>
              </a:spcAft>
              <a:buSzPts val="1800"/>
              <a:buChar char="◆"/>
            </a:pPr>
            <a:r>
              <a:rPr lang="en"/>
              <a:t>Running PsychoPy and GazePoint Control softwares specifically</a:t>
            </a:r>
            <a:endParaRPr/>
          </a:p>
        </p:txBody>
      </p:sp>
      <p:pic>
        <p:nvPicPr>
          <p:cNvPr id="691" name="Google Shape;691;p40"/>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692" name="Google Shape;692;p40"/>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693" name="Google Shape;693;p40"/>
          <p:cNvSpPr/>
          <p:nvPr/>
        </p:nvSpPr>
        <p:spPr>
          <a:xfrm rot="263695">
            <a:off x="7116528" y="1433206"/>
            <a:ext cx="1393698" cy="1118672"/>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4" name="Google Shape;694;p40"/>
          <p:cNvCxnSpPr/>
          <p:nvPr/>
        </p:nvCxnSpPr>
        <p:spPr>
          <a:xfrm>
            <a:off x="7297725" y="1604775"/>
            <a:ext cx="963300" cy="779400"/>
          </a:xfrm>
          <a:prstGeom prst="straightConnector1">
            <a:avLst/>
          </a:prstGeom>
          <a:noFill/>
          <a:ln cap="flat" cmpd="sng" w="28575">
            <a:solidFill>
              <a:srgbClr val="FF0000"/>
            </a:solidFill>
            <a:prstDash val="solid"/>
            <a:round/>
            <a:headEnd len="med" w="med" type="triangl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1"/>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Apparatus</a:t>
            </a:r>
            <a:endParaRPr sz="3600"/>
          </a:p>
        </p:txBody>
      </p:sp>
      <p:sp>
        <p:nvSpPr>
          <p:cNvPr id="700" name="Google Shape;700;p41"/>
          <p:cNvSpPr txBox="1"/>
          <p:nvPr>
            <p:ph idx="1" type="body"/>
          </p:nvPr>
        </p:nvSpPr>
        <p:spPr>
          <a:xfrm>
            <a:off x="1073700" y="1349925"/>
            <a:ext cx="4894200" cy="2611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0000"/>
              </a:buClr>
              <a:buSzPts val="2000"/>
              <a:buChar char="➔"/>
            </a:pPr>
            <a:r>
              <a:rPr lang="en">
                <a:solidFill>
                  <a:srgbClr val="FF0000"/>
                </a:solidFill>
              </a:rPr>
              <a:t>Dell monitor</a:t>
            </a:r>
            <a:endParaRPr>
              <a:solidFill>
                <a:srgbClr val="FF0000"/>
              </a:solidFill>
            </a:endParaRPr>
          </a:p>
          <a:p>
            <a:pPr indent="-342900" lvl="1" marL="914400" rtl="0" algn="l">
              <a:spcBef>
                <a:spcPts val="0"/>
              </a:spcBef>
              <a:spcAft>
                <a:spcPts val="0"/>
              </a:spcAft>
              <a:buSzPts val="1800"/>
              <a:buChar char="◆"/>
            </a:pPr>
            <a:r>
              <a:rPr lang="en"/>
              <a:t>1920 x 1080 resolution</a:t>
            </a:r>
            <a:endParaRPr/>
          </a:p>
          <a:p>
            <a:pPr indent="-342900" lvl="1" marL="914400" rtl="0" algn="l">
              <a:spcBef>
                <a:spcPts val="0"/>
              </a:spcBef>
              <a:spcAft>
                <a:spcPts val="0"/>
              </a:spcAft>
              <a:buClr>
                <a:srgbClr val="FF0000"/>
              </a:buClr>
              <a:buSzPts val="1800"/>
              <a:buChar char="◆"/>
            </a:pPr>
            <a:r>
              <a:rPr lang="en">
                <a:solidFill>
                  <a:srgbClr val="FF0000"/>
                </a:solidFill>
              </a:rPr>
              <a:t>Diagonal screen size of 60 cm</a:t>
            </a:r>
            <a:endParaRPr>
              <a:solidFill>
                <a:srgbClr val="FF0000"/>
              </a:solidFill>
            </a:endParaRPr>
          </a:p>
          <a:p>
            <a:pPr indent="-355600" lvl="0" marL="457200" rtl="0" algn="l">
              <a:spcBef>
                <a:spcPts val="0"/>
              </a:spcBef>
              <a:spcAft>
                <a:spcPts val="0"/>
              </a:spcAft>
              <a:buSzPts val="2000"/>
              <a:buChar char="➔"/>
            </a:pPr>
            <a:r>
              <a:rPr lang="en"/>
              <a:t>Alienware Desktop with Windows 10</a:t>
            </a:r>
            <a:endParaRPr/>
          </a:p>
          <a:p>
            <a:pPr indent="-342900" lvl="1" marL="914400" rtl="0" algn="l">
              <a:spcBef>
                <a:spcPts val="0"/>
              </a:spcBef>
              <a:spcAft>
                <a:spcPts val="0"/>
              </a:spcAft>
              <a:buSzPts val="1800"/>
              <a:buChar char="◆"/>
            </a:pPr>
            <a:r>
              <a:rPr lang="en"/>
              <a:t>Running PsychoPy and GazePoint Control softwares specifically</a:t>
            </a:r>
            <a:endParaRPr/>
          </a:p>
          <a:p>
            <a:pPr indent="-355600" lvl="0" marL="457200" rtl="0" algn="l">
              <a:spcBef>
                <a:spcPts val="0"/>
              </a:spcBef>
              <a:spcAft>
                <a:spcPts val="0"/>
              </a:spcAft>
              <a:buSzPts val="2000"/>
              <a:buChar char="➔"/>
            </a:pPr>
            <a:r>
              <a:rPr lang="en"/>
              <a:t>Table with 2 chairs</a:t>
            </a:r>
            <a:endParaRPr/>
          </a:p>
        </p:txBody>
      </p:sp>
      <p:pic>
        <p:nvPicPr>
          <p:cNvPr id="701" name="Google Shape;701;p41"/>
          <p:cNvPicPr preferRelativeResize="0"/>
          <p:nvPr/>
        </p:nvPicPr>
        <p:blipFill>
          <a:blip r:embed="rId3">
            <a:alphaModFix/>
          </a:blip>
          <a:stretch>
            <a:fillRect/>
          </a:stretch>
        </p:blipFill>
        <p:spPr>
          <a:xfrm>
            <a:off x="6216303" y="938925"/>
            <a:ext cx="2340474" cy="3130224"/>
          </a:xfrm>
          <a:prstGeom prst="rect">
            <a:avLst/>
          </a:prstGeom>
          <a:noFill/>
          <a:ln>
            <a:noFill/>
          </a:ln>
        </p:spPr>
      </p:pic>
      <p:sp>
        <p:nvSpPr>
          <p:cNvPr id="702" name="Google Shape;702;p41"/>
          <p:cNvSpPr txBox="1"/>
          <p:nvPr/>
        </p:nvSpPr>
        <p:spPr>
          <a:xfrm>
            <a:off x="4954114" y="3992950"/>
            <a:ext cx="3693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5: Subject sitting in-front of computer with Gazepoint Control running.</a:t>
            </a:r>
            <a:endParaRPr sz="800">
              <a:latin typeface="Source Sans Pro"/>
              <a:ea typeface="Source Sans Pro"/>
              <a:cs typeface="Source Sans Pro"/>
              <a:sym typeface="Source Sans Pro"/>
            </a:endParaRPr>
          </a:p>
        </p:txBody>
      </p:sp>
      <p:sp>
        <p:nvSpPr>
          <p:cNvPr id="703" name="Google Shape;703;p41"/>
          <p:cNvSpPr/>
          <p:nvPr/>
        </p:nvSpPr>
        <p:spPr>
          <a:xfrm rot="263695">
            <a:off x="7116528" y="1433206"/>
            <a:ext cx="1393698" cy="1118672"/>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4" name="Google Shape;704;p41"/>
          <p:cNvCxnSpPr/>
          <p:nvPr/>
        </p:nvCxnSpPr>
        <p:spPr>
          <a:xfrm>
            <a:off x="7297725" y="1604775"/>
            <a:ext cx="963300" cy="779400"/>
          </a:xfrm>
          <a:prstGeom prst="straightConnector1">
            <a:avLst/>
          </a:prstGeom>
          <a:noFill/>
          <a:ln cap="flat" cmpd="sng" w="28575">
            <a:solidFill>
              <a:srgbClr val="FF0000"/>
            </a:solidFill>
            <a:prstDash val="solid"/>
            <a:round/>
            <a:headEnd len="med" w="med" type="triangl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15"/>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Outline of Presentation</a:t>
            </a:r>
            <a:endParaRPr sz="3600"/>
          </a:p>
        </p:txBody>
      </p:sp>
      <p:sp>
        <p:nvSpPr>
          <p:cNvPr id="482" name="Google Shape;482;p15"/>
          <p:cNvSpPr txBox="1"/>
          <p:nvPr>
            <p:ph idx="1" type="body"/>
          </p:nvPr>
        </p:nvSpPr>
        <p:spPr>
          <a:xfrm>
            <a:off x="1075850" y="1349925"/>
            <a:ext cx="6996600" cy="2794800"/>
          </a:xfrm>
          <a:prstGeom prst="rect">
            <a:avLst/>
          </a:prstGeom>
        </p:spPr>
        <p:txBody>
          <a:bodyPr anchorCtr="0" anchor="t" bIns="91425" lIns="91425" spcFirstLastPara="1" rIns="91425" wrap="square" tIns="91425">
            <a:noAutofit/>
          </a:bodyPr>
          <a:lstStyle/>
          <a:p>
            <a:pPr indent="-323850" lvl="0" marL="457200" rtl="0" algn="l">
              <a:spcBef>
                <a:spcPts val="600"/>
              </a:spcBef>
              <a:spcAft>
                <a:spcPts val="0"/>
              </a:spcAft>
              <a:buSzPts val="1500"/>
              <a:buAutoNum type="arabicPeriod"/>
            </a:pPr>
            <a:r>
              <a:rPr lang="en" sz="1500"/>
              <a:t>Summary</a:t>
            </a:r>
            <a:endParaRPr sz="1500"/>
          </a:p>
          <a:p>
            <a:pPr indent="-323850" lvl="0" marL="457200" rtl="0" algn="l">
              <a:spcBef>
                <a:spcPts val="0"/>
              </a:spcBef>
              <a:spcAft>
                <a:spcPts val="0"/>
              </a:spcAft>
              <a:buSzPts val="1500"/>
              <a:buAutoNum type="arabicPeriod"/>
            </a:pPr>
            <a:r>
              <a:rPr lang="en" sz="1500"/>
              <a:t>Objectives</a:t>
            </a:r>
            <a:endParaRPr sz="1500"/>
          </a:p>
          <a:p>
            <a:pPr indent="-323850" lvl="0" marL="457200" rtl="0" algn="l">
              <a:spcBef>
                <a:spcPts val="0"/>
              </a:spcBef>
              <a:spcAft>
                <a:spcPts val="0"/>
              </a:spcAft>
              <a:buSzPts val="1500"/>
              <a:buAutoNum type="arabicPeriod"/>
            </a:pPr>
            <a:r>
              <a:rPr lang="en" sz="1500"/>
              <a:t>Background</a:t>
            </a:r>
            <a:endParaRPr sz="1500"/>
          </a:p>
          <a:p>
            <a:pPr indent="-323850" lvl="0" marL="457200" rtl="0" algn="l">
              <a:spcBef>
                <a:spcPts val="0"/>
              </a:spcBef>
              <a:spcAft>
                <a:spcPts val="0"/>
              </a:spcAft>
              <a:buSzPts val="1500"/>
              <a:buAutoNum type="arabicPeriod"/>
            </a:pPr>
            <a:r>
              <a:rPr lang="en" sz="1500"/>
              <a:t>Experimental Design</a:t>
            </a:r>
            <a:endParaRPr sz="1500"/>
          </a:p>
          <a:p>
            <a:pPr indent="-323850" lvl="1" marL="914400" rtl="0" algn="l">
              <a:spcBef>
                <a:spcPts val="0"/>
              </a:spcBef>
              <a:spcAft>
                <a:spcPts val="0"/>
              </a:spcAft>
              <a:buSzPts val="1500"/>
              <a:buChar char="◆"/>
            </a:pPr>
            <a:r>
              <a:rPr lang="en" sz="1500"/>
              <a:t>Participants</a:t>
            </a:r>
            <a:endParaRPr sz="1500"/>
          </a:p>
          <a:p>
            <a:pPr indent="-323850" lvl="1" marL="914400" rtl="0" algn="l">
              <a:spcBef>
                <a:spcPts val="0"/>
              </a:spcBef>
              <a:spcAft>
                <a:spcPts val="0"/>
              </a:spcAft>
              <a:buSzPts val="1500"/>
              <a:buChar char="◆"/>
            </a:pPr>
            <a:r>
              <a:rPr lang="en" sz="1500"/>
              <a:t>Procedure</a:t>
            </a:r>
            <a:endParaRPr sz="1500"/>
          </a:p>
          <a:p>
            <a:pPr indent="-323850" lvl="1" marL="914400" rtl="0" algn="l">
              <a:spcBef>
                <a:spcPts val="0"/>
              </a:spcBef>
              <a:spcAft>
                <a:spcPts val="0"/>
              </a:spcAft>
              <a:buSzPts val="1500"/>
              <a:buChar char="◆"/>
            </a:pPr>
            <a:r>
              <a:rPr lang="en" sz="1500"/>
              <a:t>Apparatus</a:t>
            </a:r>
            <a:endParaRPr sz="1500"/>
          </a:p>
          <a:p>
            <a:pPr indent="-323850" lvl="0" marL="457200" rtl="0" algn="l">
              <a:spcBef>
                <a:spcPts val="0"/>
              </a:spcBef>
              <a:spcAft>
                <a:spcPts val="0"/>
              </a:spcAft>
              <a:buSzPts val="1500"/>
              <a:buAutoNum type="arabicPeriod"/>
            </a:pPr>
            <a:r>
              <a:rPr lang="en" sz="1500"/>
              <a:t>Results</a:t>
            </a:r>
            <a:endParaRPr sz="1500"/>
          </a:p>
          <a:p>
            <a:pPr indent="-323850" lvl="0" marL="457200" rtl="0" algn="l">
              <a:spcBef>
                <a:spcPts val="0"/>
              </a:spcBef>
              <a:spcAft>
                <a:spcPts val="0"/>
              </a:spcAft>
              <a:buSzPts val="1500"/>
              <a:buAutoNum type="arabicPeriod"/>
            </a:pPr>
            <a:r>
              <a:rPr lang="en" sz="1500"/>
              <a:t>Limitations &amp; Future Work</a:t>
            </a:r>
            <a:endParaRPr sz="1500"/>
          </a:p>
          <a:p>
            <a:pPr indent="-323850" lvl="0" marL="457200" rtl="0" algn="l">
              <a:spcBef>
                <a:spcPts val="0"/>
              </a:spcBef>
              <a:spcAft>
                <a:spcPts val="0"/>
              </a:spcAft>
              <a:buSzPts val="1500"/>
              <a:buAutoNum type="arabicPeriod"/>
            </a:pPr>
            <a:r>
              <a:rPr lang="en" sz="1500"/>
              <a:t>Discussion &amp; Conclusion</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42"/>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Results</a:t>
            </a:r>
            <a:endParaRPr/>
          </a:p>
        </p:txBody>
      </p:sp>
      <p:sp>
        <p:nvSpPr>
          <p:cNvPr id="710" name="Google Shape;710;p42"/>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0">
                <a:solidFill>
                  <a:schemeClr val="accent2"/>
                </a:solidFill>
                <a:latin typeface="Oswald"/>
                <a:ea typeface="Oswald"/>
                <a:cs typeface="Oswald"/>
                <a:sym typeface="Oswald"/>
              </a:rPr>
              <a:t>5</a:t>
            </a:r>
            <a:endParaRPr sz="1200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3"/>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16" name="Google Shape;716;p43"/>
          <p:cNvSpPr txBox="1"/>
          <p:nvPr>
            <p:ph idx="1" type="body"/>
          </p:nvPr>
        </p:nvSpPr>
        <p:spPr>
          <a:xfrm>
            <a:off x="1075850" y="1349925"/>
            <a:ext cx="4167600" cy="21123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Eye Tracking</a:t>
            </a:r>
            <a:r>
              <a:rPr lang="en"/>
              <a:t> Data - Inconclusive</a:t>
            </a:r>
            <a:endParaRPr/>
          </a:p>
          <a:p>
            <a:pPr indent="-342900" lvl="1" marL="914400" rtl="0" algn="l">
              <a:spcBef>
                <a:spcPts val="0"/>
              </a:spcBef>
              <a:spcAft>
                <a:spcPts val="0"/>
              </a:spcAft>
              <a:buSzPts val="1800"/>
              <a:buChar char="◆"/>
            </a:pPr>
            <a:r>
              <a:rPr lang="en"/>
              <a:t>Resorted to PANAS Assessment and Post Experiment Survey</a:t>
            </a:r>
            <a:endParaRPr/>
          </a:p>
        </p:txBody>
      </p:sp>
      <p:pic>
        <p:nvPicPr>
          <p:cNvPr id="717" name="Google Shape;717;p43"/>
          <p:cNvPicPr preferRelativeResize="0"/>
          <p:nvPr/>
        </p:nvPicPr>
        <p:blipFill>
          <a:blip r:embed="rId3">
            <a:alphaModFix/>
          </a:blip>
          <a:stretch>
            <a:fillRect/>
          </a:stretch>
        </p:blipFill>
        <p:spPr>
          <a:xfrm>
            <a:off x="5595340" y="1442771"/>
            <a:ext cx="3312556" cy="2459998"/>
          </a:xfrm>
          <a:prstGeom prst="rect">
            <a:avLst/>
          </a:prstGeom>
          <a:noFill/>
          <a:ln cap="flat" cmpd="sng" w="9525">
            <a:solidFill>
              <a:schemeClr val="dk2"/>
            </a:solidFill>
            <a:prstDash val="solid"/>
            <a:round/>
            <a:headEnd len="sm" w="sm" type="none"/>
            <a:tailEnd len="sm" w="sm" type="none"/>
          </a:ln>
        </p:spPr>
      </p:pic>
      <p:sp>
        <p:nvSpPr>
          <p:cNvPr id="718" name="Google Shape;718;p43"/>
          <p:cNvSpPr txBox="1"/>
          <p:nvPr/>
        </p:nvSpPr>
        <p:spPr>
          <a:xfrm>
            <a:off x="5384850" y="3814027"/>
            <a:ext cx="361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Source Sans Pro"/>
                <a:ea typeface="Source Sans Pro"/>
                <a:cs typeface="Source Sans Pro"/>
                <a:sym typeface="Source Sans Pro"/>
              </a:rPr>
              <a:t>Figure 8: Example of a participant’s scan-path for one of the stimuli.</a:t>
            </a:r>
            <a:endParaRPr sz="800">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pic>
        <p:nvPicPr>
          <p:cNvPr id="723" name="Google Shape;723;p44"/>
          <p:cNvPicPr preferRelativeResize="0"/>
          <p:nvPr/>
        </p:nvPicPr>
        <p:blipFill>
          <a:blip r:embed="rId3">
            <a:alphaModFix/>
          </a:blip>
          <a:stretch>
            <a:fillRect/>
          </a:stretch>
        </p:blipFill>
        <p:spPr>
          <a:xfrm>
            <a:off x="142275" y="1349925"/>
            <a:ext cx="4363376" cy="2698009"/>
          </a:xfrm>
          <a:prstGeom prst="rect">
            <a:avLst/>
          </a:prstGeom>
          <a:noFill/>
          <a:ln cap="flat" cmpd="sng" w="9525">
            <a:solidFill>
              <a:schemeClr val="dk2"/>
            </a:solidFill>
            <a:prstDash val="solid"/>
            <a:round/>
            <a:headEnd len="sm" w="sm" type="none"/>
            <a:tailEnd len="sm" w="sm" type="none"/>
          </a:ln>
        </p:spPr>
      </p:pic>
      <p:sp>
        <p:nvSpPr>
          <p:cNvPr id="724" name="Google Shape;724;p44"/>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25" name="Google Shape;725;p44"/>
          <p:cNvSpPr txBox="1"/>
          <p:nvPr/>
        </p:nvSpPr>
        <p:spPr>
          <a:xfrm>
            <a:off x="66075" y="3974625"/>
            <a:ext cx="578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9: PANAS Form Results: Positive vs. Negative Affect: sum of points for all users moods from the PANAS method before the experiment started.</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45"/>
          <p:cNvPicPr preferRelativeResize="0"/>
          <p:nvPr/>
        </p:nvPicPr>
        <p:blipFill>
          <a:blip r:embed="rId3">
            <a:alphaModFix/>
          </a:blip>
          <a:stretch>
            <a:fillRect/>
          </a:stretch>
        </p:blipFill>
        <p:spPr>
          <a:xfrm>
            <a:off x="142275" y="1349925"/>
            <a:ext cx="4363376" cy="2698009"/>
          </a:xfrm>
          <a:prstGeom prst="rect">
            <a:avLst/>
          </a:prstGeom>
          <a:noFill/>
          <a:ln cap="flat" cmpd="sng" w="9525">
            <a:solidFill>
              <a:schemeClr val="dk2"/>
            </a:solidFill>
            <a:prstDash val="solid"/>
            <a:round/>
            <a:headEnd len="sm" w="sm" type="none"/>
            <a:tailEnd len="sm" w="sm" type="none"/>
          </a:ln>
        </p:spPr>
      </p:pic>
      <p:sp>
        <p:nvSpPr>
          <p:cNvPr id="731" name="Google Shape;731;p45"/>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32" name="Google Shape;732;p45"/>
          <p:cNvSpPr txBox="1"/>
          <p:nvPr>
            <p:ph idx="2" type="body"/>
          </p:nvPr>
        </p:nvSpPr>
        <p:spPr>
          <a:xfrm>
            <a:off x="4672575" y="1349925"/>
            <a:ext cx="4100700" cy="2868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Majority of</a:t>
            </a:r>
            <a:r>
              <a:rPr lang="en"/>
              <a:t> participants had mostly positive mood (94%)</a:t>
            </a:r>
            <a:endParaRPr>
              <a:solidFill>
                <a:srgbClr val="FF0000"/>
              </a:solidFill>
            </a:endParaRPr>
          </a:p>
        </p:txBody>
      </p:sp>
      <p:sp>
        <p:nvSpPr>
          <p:cNvPr id="733" name="Google Shape;733;p45"/>
          <p:cNvSpPr txBox="1"/>
          <p:nvPr/>
        </p:nvSpPr>
        <p:spPr>
          <a:xfrm>
            <a:off x="66075" y="3974625"/>
            <a:ext cx="578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9: PANAS Form Results: Positive vs. Negative Affect: sum of points for all users moods from the PANAS method before the experiment started.</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pic>
        <p:nvPicPr>
          <p:cNvPr id="738" name="Google Shape;738;p46"/>
          <p:cNvPicPr preferRelativeResize="0"/>
          <p:nvPr/>
        </p:nvPicPr>
        <p:blipFill>
          <a:blip r:embed="rId3">
            <a:alphaModFix/>
          </a:blip>
          <a:stretch>
            <a:fillRect/>
          </a:stretch>
        </p:blipFill>
        <p:spPr>
          <a:xfrm>
            <a:off x="142275" y="1349925"/>
            <a:ext cx="4363376" cy="2698009"/>
          </a:xfrm>
          <a:prstGeom prst="rect">
            <a:avLst/>
          </a:prstGeom>
          <a:noFill/>
          <a:ln cap="flat" cmpd="sng" w="9525">
            <a:solidFill>
              <a:schemeClr val="dk2"/>
            </a:solidFill>
            <a:prstDash val="solid"/>
            <a:round/>
            <a:headEnd len="sm" w="sm" type="none"/>
            <a:tailEnd len="sm" w="sm" type="none"/>
          </a:ln>
        </p:spPr>
      </p:pic>
      <p:sp>
        <p:nvSpPr>
          <p:cNvPr id="739" name="Google Shape;739;p46"/>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40" name="Google Shape;740;p46"/>
          <p:cNvSpPr txBox="1"/>
          <p:nvPr>
            <p:ph idx="2" type="body"/>
          </p:nvPr>
        </p:nvSpPr>
        <p:spPr>
          <a:xfrm>
            <a:off x="4672575" y="1349925"/>
            <a:ext cx="4100700" cy="2868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Majority of participants had mostly positive mood (94%)</a:t>
            </a:r>
            <a:endParaRPr/>
          </a:p>
          <a:p>
            <a:pPr indent="-342900" lvl="1" marL="914400" rtl="0" algn="l">
              <a:spcBef>
                <a:spcPts val="0"/>
              </a:spcBef>
              <a:spcAft>
                <a:spcPts val="0"/>
              </a:spcAft>
              <a:buSzPts val="1800"/>
              <a:buChar char="◆"/>
            </a:pPr>
            <a:r>
              <a:rPr lang="en"/>
              <a:t>Only one participant (011) </a:t>
            </a:r>
            <a:r>
              <a:rPr lang="en">
                <a:solidFill>
                  <a:srgbClr val="FF0000"/>
                </a:solidFill>
              </a:rPr>
              <a:t>mostly negative </a:t>
            </a:r>
            <a:r>
              <a:rPr lang="en">
                <a:solidFill>
                  <a:srgbClr val="000000"/>
                </a:solidFill>
              </a:rPr>
              <a:t>(6%)</a:t>
            </a:r>
            <a:endParaRPr>
              <a:solidFill>
                <a:srgbClr val="000000"/>
              </a:solidFill>
            </a:endParaRPr>
          </a:p>
        </p:txBody>
      </p:sp>
      <p:cxnSp>
        <p:nvCxnSpPr>
          <p:cNvPr id="741" name="Google Shape;741;p46"/>
          <p:cNvCxnSpPr/>
          <p:nvPr/>
        </p:nvCxnSpPr>
        <p:spPr>
          <a:xfrm flipH="1">
            <a:off x="2877075" y="2027300"/>
            <a:ext cx="150600" cy="557700"/>
          </a:xfrm>
          <a:prstGeom prst="straightConnector1">
            <a:avLst/>
          </a:prstGeom>
          <a:noFill/>
          <a:ln cap="flat" cmpd="sng" w="28575">
            <a:solidFill>
              <a:srgbClr val="FF0000"/>
            </a:solidFill>
            <a:prstDash val="solid"/>
            <a:round/>
            <a:headEnd len="med" w="med" type="none"/>
            <a:tailEnd len="med" w="med" type="triangle"/>
          </a:ln>
        </p:spPr>
      </p:cxnSp>
      <p:sp>
        <p:nvSpPr>
          <p:cNvPr id="742" name="Google Shape;742;p46"/>
          <p:cNvSpPr txBox="1"/>
          <p:nvPr/>
        </p:nvSpPr>
        <p:spPr>
          <a:xfrm>
            <a:off x="66075" y="3974625"/>
            <a:ext cx="578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9: </a:t>
            </a:r>
            <a:r>
              <a:rPr lang="en" sz="800">
                <a:latin typeface="Source Sans Pro"/>
                <a:ea typeface="Source Sans Pro"/>
                <a:cs typeface="Source Sans Pro"/>
                <a:sym typeface="Source Sans Pro"/>
              </a:rPr>
              <a:t>PANAS Form Results: Positive vs. Negative Affect: sum of points for all users moods from the PANAS method before the experiment started.</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47"/>
          <p:cNvPicPr preferRelativeResize="0"/>
          <p:nvPr/>
        </p:nvPicPr>
        <p:blipFill>
          <a:blip r:embed="rId3">
            <a:alphaModFix/>
          </a:blip>
          <a:stretch>
            <a:fillRect/>
          </a:stretch>
        </p:blipFill>
        <p:spPr>
          <a:xfrm>
            <a:off x="142275" y="1349925"/>
            <a:ext cx="4363376" cy="2698027"/>
          </a:xfrm>
          <a:prstGeom prst="rect">
            <a:avLst/>
          </a:prstGeom>
          <a:noFill/>
          <a:ln cap="flat" cmpd="sng" w="9525">
            <a:solidFill>
              <a:schemeClr val="dk2"/>
            </a:solidFill>
            <a:prstDash val="solid"/>
            <a:round/>
            <a:headEnd len="sm" w="sm" type="none"/>
            <a:tailEnd len="sm" w="sm" type="none"/>
          </a:ln>
        </p:spPr>
      </p:pic>
      <p:sp>
        <p:nvSpPr>
          <p:cNvPr id="748" name="Google Shape;748;p47"/>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49" name="Google Shape;749;p47"/>
          <p:cNvSpPr txBox="1"/>
          <p:nvPr/>
        </p:nvSpPr>
        <p:spPr>
          <a:xfrm>
            <a:off x="66075" y="3974625"/>
            <a:ext cx="578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10: Post-Experiment Survey Food Preference: sum of users who chose unhealthy vs. healthy food choices from a list provided in the Post-Experiment survey.</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pic>
        <p:nvPicPr>
          <p:cNvPr id="754" name="Google Shape;754;p48"/>
          <p:cNvPicPr preferRelativeResize="0"/>
          <p:nvPr/>
        </p:nvPicPr>
        <p:blipFill>
          <a:blip r:embed="rId3">
            <a:alphaModFix/>
          </a:blip>
          <a:stretch>
            <a:fillRect/>
          </a:stretch>
        </p:blipFill>
        <p:spPr>
          <a:xfrm>
            <a:off x="142275" y="1349925"/>
            <a:ext cx="4363376" cy="2698027"/>
          </a:xfrm>
          <a:prstGeom prst="rect">
            <a:avLst/>
          </a:prstGeom>
          <a:noFill/>
          <a:ln cap="flat" cmpd="sng" w="9525">
            <a:solidFill>
              <a:schemeClr val="dk2"/>
            </a:solidFill>
            <a:prstDash val="solid"/>
            <a:round/>
            <a:headEnd len="sm" w="sm" type="none"/>
            <a:tailEnd len="sm" w="sm" type="none"/>
          </a:ln>
        </p:spPr>
      </p:pic>
      <p:sp>
        <p:nvSpPr>
          <p:cNvPr id="755" name="Google Shape;755;p48"/>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56" name="Google Shape;756;p48"/>
          <p:cNvSpPr txBox="1"/>
          <p:nvPr>
            <p:ph idx="2" type="body"/>
          </p:nvPr>
        </p:nvSpPr>
        <p:spPr>
          <a:xfrm>
            <a:off x="4672575" y="1349925"/>
            <a:ext cx="4091700" cy="2868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7</a:t>
            </a:r>
            <a:r>
              <a:rPr lang="en"/>
              <a:t>/18 participants (</a:t>
            </a:r>
            <a:r>
              <a:rPr lang="en" u="sng"/>
              <a:t>38</a:t>
            </a:r>
            <a:r>
              <a:rPr lang="en" u="sng"/>
              <a:t>.89%</a:t>
            </a:r>
            <a:r>
              <a:rPr lang="en"/>
              <a:t>) said they preferred to eat </a:t>
            </a:r>
            <a:r>
              <a:rPr lang="en" u="sng"/>
              <a:t>unh</a:t>
            </a:r>
            <a:r>
              <a:rPr lang="en" u="sng"/>
              <a:t>ealthy</a:t>
            </a:r>
            <a:r>
              <a:rPr lang="en"/>
              <a:t> food options after the experiment.</a:t>
            </a:r>
            <a:endParaRPr/>
          </a:p>
        </p:txBody>
      </p:sp>
      <p:cxnSp>
        <p:nvCxnSpPr>
          <p:cNvPr id="757" name="Google Shape;757;p48"/>
          <p:cNvCxnSpPr/>
          <p:nvPr/>
        </p:nvCxnSpPr>
        <p:spPr>
          <a:xfrm flipH="1">
            <a:off x="1905000" y="2287938"/>
            <a:ext cx="441000" cy="364800"/>
          </a:xfrm>
          <a:prstGeom prst="straightConnector1">
            <a:avLst/>
          </a:prstGeom>
          <a:noFill/>
          <a:ln cap="flat" cmpd="sng" w="28575">
            <a:solidFill>
              <a:srgbClr val="FF0000"/>
            </a:solidFill>
            <a:prstDash val="solid"/>
            <a:round/>
            <a:headEnd len="med" w="med" type="none"/>
            <a:tailEnd len="med" w="med" type="triangle"/>
          </a:ln>
        </p:spPr>
      </p:cxnSp>
      <p:sp>
        <p:nvSpPr>
          <p:cNvPr id="758" name="Google Shape;758;p48"/>
          <p:cNvSpPr txBox="1"/>
          <p:nvPr/>
        </p:nvSpPr>
        <p:spPr>
          <a:xfrm>
            <a:off x="66075" y="3974625"/>
            <a:ext cx="578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10: Post-Experiment Survey Food Preference: sum of users who chose unhealthy vs. healthy food choices from a list provided in the Post-Experiment survey.</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id="763" name="Google Shape;763;p49"/>
          <p:cNvPicPr preferRelativeResize="0"/>
          <p:nvPr/>
        </p:nvPicPr>
        <p:blipFill>
          <a:blip r:embed="rId3">
            <a:alphaModFix/>
          </a:blip>
          <a:stretch>
            <a:fillRect/>
          </a:stretch>
        </p:blipFill>
        <p:spPr>
          <a:xfrm>
            <a:off x="142275" y="1349925"/>
            <a:ext cx="4363376" cy="2698027"/>
          </a:xfrm>
          <a:prstGeom prst="rect">
            <a:avLst/>
          </a:prstGeom>
          <a:noFill/>
          <a:ln cap="flat" cmpd="sng" w="9525">
            <a:solidFill>
              <a:schemeClr val="dk2"/>
            </a:solidFill>
            <a:prstDash val="solid"/>
            <a:round/>
            <a:headEnd len="sm" w="sm" type="none"/>
            <a:tailEnd len="sm" w="sm" type="none"/>
          </a:ln>
        </p:spPr>
      </p:pic>
      <p:sp>
        <p:nvSpPr>
          <p:cNvPr id="764" name="Google Shape;764;p49"/>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65" name="Google Shape;765;p49"/>
          <p:cNvSpPr txBox="1"/>
          <p:nvPr>
            <p:ph idx="2" type="body"/>
          </p:nvPr>
        </p:nvSpPr>
        <p:spPr>
          <a:xfrm>
            <a:off x="4672575" y="1349925"/>
            <a:ext cx="4091700" cy="2868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7</a:t>
            </a:r>
            <a:r>
              <a:rPr lang="en"/>
              <a:t>/18 participants (</a:t>
            </a:r>
            <a:r>
              <a:rPr lang="en" u="sng"/>
              <a:t>38</a:t>
            </a:r>
            <a:r>
              <a:rPr lang="en" u="sng"/>
              <a:t>.89%</a:t>
            </a:r>
            <a:r>
              <a:rPr lang="en"/>
              <a:t>) said they preferred to eat </a:t>
            </a:r>
            <a:r>
              <a:rPr lang="en" u="sng"/>
              <a:t>unh</a:t>
            </a:r>
            <a:r>
              <a:rPr lang="en" u="sng"/>
              <a:t>ealthy</a:t>
            </a:r>
            <a:r>
              <a:rPr lang="en"/>
              <a:t> food options after the experiment.</a:t>
            </a:r>
            <a:endParaRPr/>
          </a:p>
          <a:p>
            <a:pPr indent="-342900" lvl="0" marL="457200" rtl="0" algn="l">
              <a:spcBef>
                <a:spcPts val="0"/>
              </a:spcBef>
              <a:spcAft>
                <a:spcPts val="0"/>
              </a:spcAft>
              <a:buSzPts val="1800"/>
              <a:buChar char="➔"/>
            </a:pPr>
            <a:r>
              <a:rPr lang="en"/>
              <a:t>11/18 participants (</a:t>
            </a:r>
            <a:r>
              <a:rPr lang="en" u="sng"/>
              <a:t>61</a:t>
            </a:r>
            <a:r>
              <a:rPr lang="en" u="sng"/>
              <a:t>.11%</a:t>
            </a:r>
            <a:r>
              <a:rPr lang="en"/>
              <a:t>) said they preferred to eat </a:t>
            </a:r>
            <a:r>
              <a:rPr lang="en" u="sng"/>
              <a:t>healthy</a:t>
            </a:r>
            <a:r>
              <a:rPr lang="en"/>
              <a:t> food options after the experiment.</a:t>
            </a:r>
            <a:endParaRPr/>
          </a:p>
        </p:txBody>
      </p:sp>
      <p:cxnSp>
        <p:nvCxnSpPr>
          <p:cNvPr id="766" name="Google Shape;766;p49"/>
          <p:cNvCxnSpPr/>
          <p:nvPr/>
        </p:nvCxnSpPr>
        <p:spPr>
          <a:xfrm flipH="1">
            <a:off x="1905000" y="2287938"/>
            <a:ext cx="441000" cy="364800"/>
          </a:xfrm>
          <a:prstGeom prst="straightConnector1">
            <a:avLst/>
          </a:prstGeom>
          <a:noFill/>
          <a:ln cap="flat" cmpd="sng" w="28575">
            <a:solidFill>
              <a:srgbClr val="FF0000"/>
            </a:solidFill>
            <a:prstDash val="solid"/>
            <a:round/>
            <a:headEnd len="med" w="med" type="none"/>
            <a:tailEnd len="med" w="med" type="triangle"/>
          </a:ln>
        </p:spPr>
      </p:cxnSp>
      <p:cxnSp>
        <p:nvCxnSpPr>
          <p:cNvPr id="767" name="Google Shape;767;p49"/>
          <p:cNvCxnSpPr/>
          <p:nvPr/>
        </p:nvCxnSpPr>
        <p:spPr>
          <a:xfrm flipH="1">
            <a:off x="3509275" y="1813088"/>
            <a:ext cx="441000" cy="364800"/>
          </a:xfrm>
          <a:prstGeom prst="straightConnector1">
            <a:avLst/>
          </a:prstGeom>
          <a:noFill/>
          <a:ln cap="flat" cmpd="sng" w="28575">
            <a:solidFill>
              <a:srgbClr val="FF0000"/>
            </a:solidFill>
            <a:prstDash val="solid"/>
            <a:round/>
            <a:headEnd len="med" w="med" type="none"/>
            <a:tailEnd len="med" w="med" type="triangle"/>
          </a:ln>
        </p:spPr>
      </p:cxnSp>
      <p:sp>
        <p:nvSpPr>
          <p:cNvPr id="768" name="Google Shape;768;p49"/>
          <p:cNvSpPr txBox="1"/>
          <p:nvPr/>
        </p:nvSpPr>
        <p:spPr>
          <a:xfrm>
            <a:off x="66075" y="3974625"/>
            <a:ext cx="578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10: </a:t>
            </a:r>
            <a:r>
              <a:rPr lang="en" sz="800">
                <a:latin typeface="Source Sans Pro"/>
                <a:ea typeface="Source Sans Pro"/>
                <a:cs typeface="Source Sans Pro"/>
                <a:sym typeface="Source Sans Pro"/>
              </a:rPr>
              <a:t>Post-Experiment Survey Food Preference: sum of users who chose unhealthy vs. healthy food choices from a list provided in the Post-Experiment survey.</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pic>
        <p:nvPicPr>
          <p:cNvPr id="773" name="Google Shape;773;p50"/>
          <p:cNvPicPr preferRelativeResize="0"/>
          <p:nvPr/>
        </p:nvPicPr>
        <p:blipFill>
          <a:blip r:embed="rId3">
            <a:alphaModFix/>
          </a:blip>
          <a:stretch>
            <a:fillRect/>
          </a:stretch>
        </p:blipFill>
        <p:spPr>
          <a:xfrm>
            <a:off x="142275" y="1349925"/>
            <a:ext cx="4578214" cy="2700900"/>
          </a:xfrm>
          <a:prstGeom prst="rect">
            <a:avLst/>
          </a:prstGeom>
          <a:noFill/>
          <a:ln cap="flat" cmpd="sng" w="9525">
            <a:solidFill>
              <a:schemeClr val="dk2"/>
            </a:solidFill>
            <a:prstDash val="solid"/>
            <a:round/>
            <a:headEnd len="sm" w="sm" type="none"/>
            <a:tailEnd len="sm" w="sm" type="none"/>
          </a:ln>
        </p:spPr>
      </p:pic>
      <p:sp>
        <p:nvSpPr>
          <p:cNvPr id="774" name="Google Shape;774;p50"/>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75" name="Google Shape;775;p50"/>
          <p:cNvSpPr txBox="1"/>
          <p:nvPr/>
        </p:nvSpPr>
        <p:spPr>
          <a:xfrm>
            <a:off x="66075" y="3974625"/>
            <a:ext cx="57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11: Post-Experiment Survey, Purchasing Deciding Factor Scale: sum of user rankings on scale of 1-4 regarding purchasing deciding</a:t>
            </a:r>
            <a:endParaRPr sz="700">
              <a:latin typeface="Source Sans Pro"/>
              <a:ea typeface="Source Sans Pro"/>
              <a:cs typeface="Source Sans Pro"/>
              <a:sym typeface="Source Sans Pro"/>
            </a:endParaRPr>
          </a:p>
          <a:p>
            <a:pPr indent="0" lvl="0" marL="0" rtl="0" algn="l">
              <a:spcBef>
                <a:spcPts val="0"/>
              </a:spcBef>
              <a:spcAft>
                <a:spcPts val="0"/>
              </a:spcAft>
              <a:buNone/>
            </a:pPr>
            <a:r>
              <a:rPr lang="en" sz="700">
                <a:latin typeface="Source Sans Pro"/>
                <a:ea typeface="Source Sans Pro"/>
                <a:cs typeface="Source Sans Pro"/>
                <a:sym typeface="Source Sans Pro"/>
              </a:rPr>
              <a:t>factors based on product packaging.</a:t>
            </a:r>
            <a:endParaRPr sz="700">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pic>
        <p:nvPicPr>
          <p:cNvPr id="780" name="Google Shape;780;p51"/>
          <p:cNvPicPr preferRelativeResize="0"/>
          <p:nvPr/>
        </p:nvPicPr>
        <p:blipFill>
          <a:blip r:embed="rId3">
            <a:alphaModFix/>
          </a:blip>
          <a:stretch>
            <a:fillRect/>
          </a:stretch>
        </p:blipFill>
        <p:spPr>
          <a:xfrm>
            <a:off x="142275" y="1349925"/>
            <a:ext cx="4578214" cy="2700900"/>
          </a:xfrm>
          <a:prstGeom prst="rect">
            <a:avLst/>
          </a:prstGeom>
          <a:noFill/>
          <a:ln cap="flat" cmpd="sng" w="9525">
            <a:solidFill>
              <a:schemeClr val="dk2"/>
            </a:solidFill>
            <a:prstDash val="solid"/>
            <a:round/>
            <a:headEnd len="sm" w="sm" type="none"/>
            <a:tailEnd len="sm" w="sm" type="none"/>
          </a:ln>
        </p:spPr>
      </p:pic>
      <p:sp>
        <p:nvSpPr>
          <p:cNvPr id="781" name="Google Shape;781;p51"/>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82" name="Google Shape;782;p51"/>
          <p:cNvSpPr txBox="1"/>
          <p:nvPr>
            <p:ph idx="2" type="body"/>
          </p:nvPr>
        </p:nvSpPr>
        <p:spPr>
          <a:xfrm>
            <a:off x="4858850" y="1349925"/>
            <a:ext cx="3905400" cy="286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Highest Preference Categories:</a:t>
            </a:r>
            <a:endParaRPr>
              <a:solidFill>
                <a:srgbClr val="9900FF"/>
              </a:solidFill>
            </a:endParaRPr>
          </a:p>
        </p:txBody>
      </p:sp>
      <p:sp>
        <p:nvSpPr>
          <p:cNvPr id="783" name="Google Shape;783;p51"/>
          <p:cNvSpPr txBox="1"/>
          <p:nvPr/>
        </p:nvSpPr>
        <p:spPr>
          <a:xfrm>
            <a:off x="66075" y="3974625"/>
            <a:ext cx="57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11: Post-Experiment Survey, Purchasing Deciding Factor Scale: sum of user rankings on scale of 1-4 regarding purchasing deciding</a:t>
            </a:r>
            <a:endParaRPr sz="700">
              <a:latin typeface="Source Sans Pro"/>
              <a:ea typeface="Source Sans Pro"/>
              <a:cs typeface="Source Sans Pro"/>
              <a:sym typeface="Source Sans Pro"/>
            </a:endParaRPr>
          </a:p>
          <a:p>
            <a:pPr indent="0" lvl="0" marL="0" rtl="0" algn="l">
              <a:spcBef>
                <a:spcPts val="0"/>
              </a:spcBef>
              <a:spcAft>
                <a:spcPts val="0"/>
              </a:spcAft>
              <a:buNone/>
            </a:pPr>
            <a:r>
              <a:rPr lang="en" sz="700">
                <a:latin typeface="Source Sans Pro"/>
                <a:ea typeface="Source Sans Pro"/>
                <a:cs typeface="Source Sans Pro"/>
                <a:sym typeface="Source Sans Pro"/>
              </a:rPr>
              <a:t>factors based on product packaging.</a:t>
            </a:r>
            <a:endParaRPr sz="7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6"/>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Summary</a:t>
            </a:r>
            <a:endParaRPr/>
          </a:p>
        </p:txBody>
      </p:sp>
      <p:sp>
        <p:nvSpPr>
          <p:cNvPr id="488" name="Google Shape;488;p16"/>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0">
                <a:solidFill>
                  <a:schemeClr val="accent2"/>
                </a:solidFill>
                <a:latin typeface="Oswald"/>
                <a:ea typeface="Oswald"/>
                <a:cs typeface="Oswald"/>
                <a:sym typeface="Oswald"/>
              </a:rPr>
              <a:t>1</a:t>
            </a:r>
            <a:endParaRPr sz="12000">
              <a:solidFill>
                <a:schemeClr val="accen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id="788" name="Google Shape;788;p52"/>
          <p:cNvPicPr preferRelativeResize="0"/>
          <p:nvPr/>
        </p:nvPicPr>
        <p:blipFill>
          <a:blip r:embed="rId3">
            <a:alphaModFix/>
          </a:blip>
          <a:stretch>
            <a:fillRect/>
          </a:stretch>
        </p:blipFill>
        <p:spPr>
          <a:xfrm>
            <a:off x="142275" y="1349925"/>
            <a:ext cx="4578214" cy="2700900"/>
          </a:xfrm>
          <a:prstGeom prst="rect">
            <a:avLst/>
          </a:prstGeom>
          <a:noFill/>
          <a:ln cap="flat" cmpd="sng" w="9525">
            <a:solidFill>
              <a:schemeClr val="dk2"/>
            </a:solidFill>
            <a:prstDash val="solid"/>
            <a:round/>
            <a:headEnd len="sm" w="sm" type="none"/>
            <a:tailEnd len="sm" w="sm" type="none"/>
          </a:ln>
        </p:spPr>
      </p:pic>
      <p:sp>
        <p:nvSpPr>
          <p:cNvPr id="789" name="Google Shape;789;p52"/>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90" name="Google Shape;790;p52"/>
          <p:cNvSpPr txBox="1"/>
          <p:nvPr>
            <p:ph idx="2" type="body"/>
          </p:nvPr>
        </p:nvSpPr>
        <p:spPr>
          <a:xfrm>
            <a:off x="4858850" y="1349925"/>
            <a:ext cx="3905400" cy="286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Highest Preference Categories:</a:t>
            </a:r>
            <a:endParaRPr/>
          </a:p>
          <a:p>
            <a:pPr indent="0" lvl="0" marL="457200" rtl="0" algn="l">
              <a:spcBef>
                <a:spcPts val="600"/>
              </a:spcBef>
              <a:spcAft>
                <a:spcPts val="0"/>
              </a:spcAft>
              <a:buNone/>
            </a:pPr>
            <a:r>
              <a:rPr lang="en">
                <a:solidFill>
                  <a:srgbClr val="FF0000"/>
                </a:solidFill>
              </a:rPr>
              <a:t>#1 Current Food Cravings</a:t>
            </a:r>
            <a:endParaRPr>
              <a:solidFill>
                <a:srgbClr val="9900FF"/>
              </a:solidFill>
            </a:endParaRPr>
          </a:p>
        </p:txBody>
      </p:sp>
      <p:sp>
        <p:nvSpPr>
          <p:cNvPr id="791" name="Google Shape;791;p52"/>
          <p:cNvSpPr txBox="1"/>
          <p:nvPr/>
        </p:nvSpPr>
        <p:spPr>
          <a:xfrm>
            <a:off x="66075" y="3974625"/>
            <a:ext cx="57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11: Post-Experiment Survey, Purchasing Deciding Factor Scale: sum of user rankings on scale of 1-4 regarding purchasing deciding</a:t>
            </a:r>
            <a:endParaRPr sz="700">
              <a:latin typeface="Source Sans Pro"/>
              <a:ea typeface="Source Sans Pro"/>
              <a:cs typeface="Source Sans Pro"/>
              <a:sym typeface="Source Sans Pro"/>
            </a:endParaRPr>
          </a:p>
          <a:p>
            <a:pPr indent="0" lvl="0" marL="0" rtl="0" algn="l">
              <a:spcBef>
                <a:spcPts val="0"/>
              </a:spcBef>
              <a:spcAft>
                <a:spcPts val="0"/>
              </a:spcAft>
              <a:buNone/>
            </a:pPr>
            <a:r>
              <a:rPr lang="en" sz="700">
                <a:latin typeface="Source Sans Pro"/>
                <a:ea typeface="Source Sans Pro"/>
                <a:cs typeface="Source Sans Pro"/>
                <a:sym typeface="Source Sans Pro"/>
              </a:rPr>
              <a:t>factors based on product packaging.</a:t>
            </a:r>
            <a:endParaRPr sz="700">
              <a:latin typeface="Source Sans Pro"/>
              <a:ea typeface="Source Sans Pro"/>
              <a:cs typeface="Source Sans Pro"/>
              <a:sym typeface="Source Sans Pro"/>
            </a:endParaRPr>
          </a:p>
        </p:txBody>
      </p:sp>
      <p:cxnSp>
        <p:nvCxnSpPr>
          <p:cNvPr id="792" name="Google Shape;792;p52"/>
          <p:cNvCxnSpPr/>
          <p:nvPr/>
        </p:nvCxnSpPr>
        <p:spPr>
          <a:xfrm flipH="1">
            <a:off x="3484625" y="2915302"/>
            <a:ext cx="422100" cy="195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53"/>
          <p:cNvPicPr preferRelativeResize="0"/>
          <p:nvPr/>
        </p:nvPicPr>
        <p:blipFill>
          <a:blip r:embed="rId3">
            <a:alphaModFix/>
          </a:blip>
          <a:stretch>
            <a:fillRect/>
          </a:stretch>
        </p:blipFill>
        <p:spPr>
          <a:xfrm>
            <a:off x="142275" y="1349925"/>
            <a:ext cx="4578214" cy="2700900"/>
          </a:xfrm>
          <a:prstGeom prst="rect">
            <a:avLst/>
          </a:prstGeom>
          <a:noFill/>
          <a:ln cap="flat" cmpd="sng" w="9525">
            <a:solidFill>
              <a:schemeClr val="dk2"/>
            </a:solidFill>
            <a:prstDash val="solid"/>
            <a:round/>
            <a:headEnd len="sm" w="sm" type="none"/>
            <a:tailEnd len="sm" w="sm" type="none"/>
          </a:ln>
        </p:spPr>
      </p:pic>
      <p:sp>
        <p:nvSpPr>
          <p:cNvPr id="798" name="Google Shape;798;p53"/>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799" name="Google Shape;799;p53"/>
          <p:cNvSpPr txBox="1"/>
          <p:nvPr>
            <p:ph idx="2" type="body"/>
          </p:nvPr>
        </p:nvSpPr>
        <p:spPr>
          <a:xfrm>
            <a:off x="4858850" y="1349925"/>
            <a:ext cx="3905400" cy="286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Highest Preference Categories:</a:t>
            </a:r>
            <a:endParaRPr/>
          </a:p>
          <a:p>
            <a:pPr indent="0" lvl="0" marL="457200" rtl="0" algn="l">
              <a:spcBef>
                <a:spcPts val="600"/>
              </a:spcBef>
              <a:spcAft>
                <a:spcPts val="0"/>
              </a:spcAft>
              <a:buNone/>
            </a:pPr>
            <a:r>
              <a:rPr lang="en">
                <a:solidFill>
                  <a:srgbClr val="FF0000"/>
                </a:solidFill>
              </a:rPr>
              <a:t>#1 Current Food Cravings</a:t>
            </a:r>
            <a:endParaRPr>
              <a:solidFill>
                <a:srgbClr val="FF0000"/>
              </a:solidFill>
            </a:endParaRPr>
          </a:p>
          <a:p>
            <a:pPr indent="0" lvl="0" marL="457200" rtl="0" algn="l">
              <a:spcBef>
                <a:spcPts val="600"/>
              </a:spcBef>
              <a:spcAft>
                <a:spcPts val="0"/>
              </a:spcAft>
              <a:buNone/>
            </a:pPr>
            <a:r>
              <a:rPr lang="en">
                <a:solidFill>
                  <a:srgbClr val="0000FF"/>
                </a:solidFill>
              </a:rPr>
              <a:t>#2 Product Visibility</a:t>
            </a:r>
            <a:endParaRPr>
              <a:solidFill>
                <a:srgbClr val="9900FF"/>
              </a:solidFill>
            </a:endParaRPr>
          </a:p>
        </p:txBody>
      </p:sp>
      <p:sp>
        <p:nvSpPr>
          <p:cNvPr id="800" name="Google Shape;800;p53"/>
          <p:cNvSpPr txBox="1"/>
          <p:nvPr/>
        </p:nvSpPr>
        <p:spPr>
          <a:xfrm>
            <a:off x="66075" y="3974625"/>
            <a:ext cx="57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11: Post-Experiment Survey, Purchasing Deciding Factor Scale: sum of user rankings on scale of 1-4 regarding purchasing deciding</a:t>
            </a:r>
            <a:endParaRPr sz="700">
              <a:latin typeface="Source Sans Pro"/>
              <a:ea typeface="Source Sans Pro"/>
              <a:cs typeface="Source Sans Pro"/>
              <a:sym typeface="Source Sans Pro"/>
            </a:endParaRPr>
          </a:p>
          <a:p>
            <a:pPr indent="0" lvl="0" marL="0" rtl="0" algn="l">
              <a:spcBef>
                <a:spcPts val="0"/>
              </a:spcBef>
              <a:spcAft>
                <a:spcPts val="0"/>
              </a:spcAft>
              <a:buNone/>
            </a:pPr>
            <a:r>
              <a:rPr lang="en" sz="700">
                <a:latin typeface="Source Sans Pro"/>
                <a:ea typeface="Source Sans Pro"/>
                <a:cs typeface="Source Sans Pro"/>
                <a:sym typeface="Source Sans Pro"/>
              </a:rPr>
              <a:t>factors based on product packaging.</a:t>
            </a:r>
            <a:endParaRPr sz="700">
              <a:latin typeface="Source Sans Pro"/>
              <a:ea typeface="Source Sans Pro"/>
              <a:cs typeface="Source Sans Pro"/>
              <a:sym typeface="Source Sans Pro"/>
            </a:endParaRPr>
          </a:p>
        </p:txBody>
      </p:sp>
      <p:cxnSp>
        <p:nvCxnSpPr>
          <p:cNvPr id="801" name="Google Shape;801;p53"/>
          <p:cNvCxnSpPr/>
          <p:nvPr/>
        </p:nvCxnSpPr>
        <p:spPr>
          <a:xfrm flipH="1">
            <a:off x="3484625" y="2915302"/>
            <a:ext cx="422100" cy="19500"/>
          </a:xfrm>
          <a:prstGeom prst="straightConnector1">
            <a:avLst/>
          </a:prstGeom>
          <a:noFill/>
          <a:ln cap="flat" cmpd="sng" w="28575">
            <a:solidFill>
              <a:srgbClr val="FF0000"/>
            </a:solidFill>
            <a:prstDash val="solid"/>
            <a:round/>
            <a:headEnd len="med" w="med" type="none"/>
            <a:tailEnd len="med" w="med" type="triangle"/>
          </a:ln>
        </p:spPr>
      </p:cxnSp>
      <p:cxnSp>
        <p:nvCxnSpPr>
          <p:cNvPr id="802" name="Google Shape;802;p53"/>
          <p:cNvCxnSpPr/>
          <p:nvPr/>
        </p:nvCxnSpPr>
        <p:spPr>
          <a:xfrm flipH="1">
            <a:off x="3408425" y="2657255"/>
            <a:ext cx="422100" cy="19500"/>
          </a:xfrm>
          <a:prstGeom prst="straightConnector1">
            <a:avLst/>
          </a:prstGeom>
          <a:noFill/>
          <a:ln cap="flat" cmpd="sng" w="28575">
            <a:solidFill>
              <a:srgbClr val="0000FF"/>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id="807" name="Google Shape;807;p54"/>
          <p:cNvPicPr preferRelativeResize="0"/>
          <p:nvPr/>
        </p:nvPicPr>
        <p:blipFill>
          <a:blip r:embed="rId3">
            <a:alphaModFix/>
          </a:blip>
          <a:stretch>
            <a:fillRect/>
          </a:stretch>
        </p:blipFill>
        <p:spPr>
          <a:xfrm>
            <a:off x="142275" y="1349925"/>
            <a:ext cx="4578214" cy="2700900"/>
          </a:xfrm>
          <a:prstGeom prst="rect">
            <a:avLst/>
          </a:prstGeom>
          <a:noFill/>
          <a:ln cap="flat" cmpd="sng" w="9525">
            <a:solidFill>
              <a:schemeClr val="dk2"/>
            </a:solidFill>
            <a:prstDash val="solid"/>
            <a:round/>
            <a:headEnd len="sm" w="sm" type="none"/>
            <a:tailEnd len="sm" w="sm" type="none"/>
          </a:ln>
        </p:spPr>
      </p:pic>
      <p:sp>
        <p:nvSpPr>
          <p:cNvPr id="808" name="Google Shape;808;p54"/>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809" name="Google Shape;809;p54"/>
          <p:cNvSpPr txBox="1"/>
          <p:nvPr>
            <p:ph idx="2" type="body"/>
          </p:nvPr>
        </p:nvSpPr>
        <p:spPr>
          <a:xfrm>
            <a:off x="4858850" y="1349925"/>
            <a:ext cx="3905400" cy="286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Highest Preference Categories:</a:t>
            </a:r>
            <a:endParaRPr/>
          </a:p>
          <a:p>
            <a:pPr indent="0" lvl="0" marL="457200" rtl="0" algn="l">
              <a:spcBef>
                <a:spcPts val="600"/>
              </a:spcBef>
              <a:spcAft>
                <a:spcPts val="0"/>
              </a:spcAft>
              <a:buNone/>
            </a:pPr>
            <a:r>
              <a:rPr lang="en">
                <a:solidFill>
                  <a:srgbClr val="FF0000"/>
                </a:solidFill>
              </a:rPr>
              <a:t>#1 Current Food Cravings</a:t>
            </a:r>
            <a:endParaRPr>
              <a:solidFill>
                <a:srgbClr val="FF0000"/>
              </a:solidFill>
            </a:endParaRPr>
          </a:p>
          <a:p>
            <a:pPr indent="0" lvl="0" marL="457200" rtl="0" algn="l">
              <a:spcBef>
                <a:spcPts val="600"/>
              </a:spcBef>
              <a:spcAft>
                <a:spcPts val="0"/>
              </a:spcAft>
              <a:buNone/>
            </a:pPr>
            <a:r>
              <a:rPr lang="en">
                <a:solidFill>
                  <a:srgbClr val="0000FF"/>
                </a:solidFill>
              </a:rPr>
              <a:t>#2 Product Visibility</a:t>
            </a:r>
            <a:endParaRPr>
              <a:solidFill>
                <a:srgbClr val="0000FF"/>
              </a:solidFill>
            </a:endParaRPr>
          </a:p>
          <a:p>
            <a:pPr indent="0" lvl="0" marL="457200" rtl="0" algn="l">
              <a:spcBef>
                <a:spcPts val="600"/>
              </a:spcBef>
              <a:spcAft>
                <a:spcPts val="0"/>
              </a:spcAft>
              <a:buNone/>
            </a:pPr>
            <a:r>
              <a:rPr lang="en">
                <a:solidFill>
                  <a:srgbClr val="FF9900"/>
                </a:solidFill>
              </a:rPr>
              <a:t>#3 Photos of Product</a:t>
            </a:r>
            <a:endParaRPr>
              <a:solidFill>
                <a:srgbClr val="9900FF"/>
              </a:solidFill>
            </a:endParaRPr>
          </a:p>
        </p:txBody>
      </p:sp>
      <p:sp>
        <p:nvSpPr>
          <p:cNvPr id="810" name="Google Shape;810;p54"/>
          <p:cNvSpPr txBox="1"/>
          <p:nvPr/>
        </p:nvSpPr>
        <p:spPr>
          <a:xfrm>
            <a:off x="66075" y="3974625"/>
            <a:ext cx="57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11: Post-Experiment Survey, Purchasing Deciding Factor Scale: sum of user rankings on scale of 1-4 regarding purchasing deciding</a:t>
            </a:r>
            <a:endParaRPr sz="700">
              <a:latin typeface="Source Sans Pro"/>
              <a:ea typeface="Source Sans Pro"/>
              <a:cs typeface="Source Sans Pro"/>
              <a:sym typeface="Source Sans Pro"/>
            </a:endParaRPr>
          </a:p>
          <a:p>
            <a:pPr indent="0" lvl="0" marL="0" rtl="0" algn="l">
              <a:spcBef>
                <a:spcPts val="0"/>
              </a:spcBef>
              <a:spcAft>
                <a:spcPts val="0"/>
              </a:spcAft>
              <a:buNone/>
            </a:pPr>
            <a:r>
              <a:rPr lang="en" sz="700">
                <a:latin typeface="Source Sans Pro"/>
                <a:ea typeface="Source Sans Pro"/>
                <a:cs typeface="Source Sans Pro"/>
                <a:sym typeface="Source Sans Pro"/>
              </a:rPr>
              <a:t>factors based on product packaging.</a:t>
            </a:r>
            <a:endParaRPr sz="700">
              <a:latin typeface="Source Sans Pro"/>
              <a:ea typeface="Source Sans Pro"/>
              <a:cs typeface="Source Sans Pro"/>
              <a:sym typeface="Source Sans Pro"/>
            </a:endParaRPr>
          </a:p>
        </p:txBody>
      </p:sp>
      <p:cxnSp>
        <p:nvCxnSpPr>
          <p:cNvPr id="811" name="Google Shape;811;p54"/>
          <p:cNvCxnSpPr/>
          <p:nvPr/>
        </p:nvCxnSpPr>
        <p:spPr>
          <a:xfrm flipH="1">
            <a:off x="3484625" y="2915302"/>
            <a:ext cx="422100" cy="19500"/>
          </a:xfrm>
          <a:prstGeom prst="straightConnector1">
            <a:avLst/>
          </a:prstGeom>
          <a:noFill/>
          <a:ln cap="flat" cmpd="sng" w="28575">
            <a:solidFill>
              <a:srgbClr val="FF0000"/>
            </a:solidFill>
            <a:prstDash val="solid"/>
            <a:round/>
            <a:headEnd len="med" w="med" type="none"/>
            <a:tailEnd len="med" w="med" type="triangle"/>
          </a:ln>
        </p:spPr>
      </p:cxnSp>
      <p:cxnSp>
        <p:nvCxnSpPr>
          <p:cNvPr id="812" name="Google Shape;812;p54"/>
          <p:cNvCxnSpPr/>
          <p:nvPr/>
        </p:nvCxnSpPr>
        <p:spPr>
          <a:xfrm flipH="1">
            <a:off x="3408425" y="2657255"/>
            <a:ext cx="422100" cy="19500"/>
          </a:xfrm>
          <a:prstGeom prst="straightConnector1">
            <a:avLst/>
          </a:prstGeom>
          <a:noFill/>
          <a:ln cap="flat" cmpd="sng" w="28575">
            <a:solidFill>
              <a:srgbClr val="0000FF"/>
            </a:solidFill>
            <a:prstDash val="solid"/>
            <a:round/>
            <a:headEnd len="med" w="med" type="none"/>
            <a:tailEnd len="med" w="med" type="triangle"/>
          </a:ln>
        </p:spPr>
      </p:cxnSp>
      <p:cxnSp>
        <p:nvCxnSpPr>
          <p:cNvPr id="813" name="Google Shape;813;p54"/>
          <p:cNvCxnSpPr/>
          <p:nvPr/>
        </p:nvCxnSpPr>
        <p:spPr>
          <a:xfrm flipH="1">
            <a:off x="3312593" y="2389392"/>
            <a:ext cx="422100" cy="195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id="818" name="Google Shape;818;p55"/>
          <p:cNvPicPr preferRelativeResize="0"/>
          <p:nvPr/>
        </p:nvPicPr>
        <p:blipFill>
          <a:blip r:embed="rId3">
            <a:alphaModFix/>
          </a:blip>
          <a:stretch>
            <a:fillRect/>
          </a:stretch>
        </p:blipFill>
        <p:spPr>
          <a:xfrm>
            <a:off x="142275" y="1349925"/>
            <a:ext cx="4578214" cy="2700900"/>
          </a:xfrm>
          <a:prstGeom prst="rect">
            <a:avLst/>
          </a:prstGeom>
          <a:noFill/>
          <a:ln cap="flat" cmpd="sng" w="9525">
            <a:solidFill>
              <a:schemeClr val="dk2"/>
            </a:solidFill>
            <a:prstDash val="solid"/>
            <a:round/>
            <a:headEnd len="sm" w="sm" type="none"/>
            <a:tailEnd len="sm" w="sm" type="none"/>
          </a:ln>
        </p:spPr>
      </p:pic>
      <p:sp>
        <p:nvSpPr>
          <p:cNvPr id="819" name="Google Shape;819;p55"/>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820" name="Google Shape;820;p55"/>
          <p:cNvSpPr txBox="1"/>
          <p:nvPr>
            <p:ph idx="2" type="body"/>
          </p:nvPr>
        </p:nvSpPr>
        <p:spPr>
          <a:xfrm>
            <a:off x="4858850" y="1349925"/>
            <a:ext cx="3905400" cy="286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Highest Preference Categories:</a:t>
            </a:r>
            <a:endParaRPr/>
          </a:p>
          <a:p>
            <a:pPr indent="0" lvl="0" marL="457200" rtl="0" algn="l">
              <a:spcBef>
                <a:spcPts val="600"/>
              </a:spcBef>
              <a:spcAft>
                <a:spcPts val="0"/>
              </a:spcAft>
              <a:buNone/>
            </a:pPr>
            <a:r>
              <a:rPr lang="en">
                <a:solidFill>
                  <a:srgbClr val="FF0000"/>
                </a:solidFill>
              </a:rPr>
              <a:t>#1 Current Food Cravings</a:t>
            </a:r>
            <a:endParaRPr>
              <a:solidFill>
                <a:srgbClr val="FF0000"/>
              </a:solidFill>
            </a:endParaRPr>
          </a:p>
          <a:p>
            <a:pPr indent="0" lvl="0" marL="457200" rtl="0" algn="l">
              <a:spcBef>
                <a:spcPts val="600"/>
              </a:spcBef>
              <a:spcAft>
                <a:spcPts val="0"/>
              </a:spcAft>
              <a:buNone/>
            </a:pPr>
            <a:r>
              <a:rPr lang="en">
                <a:solidFill>
                  <a:srgbClr val="0000FF"/>
                </a:solidFill>
              </a:rPr>
              <a:t>#2 Product Visibility</a:t>
            </a:r>
            <a:endParaRPr>
              <a:solidFill>
                <a:srgbClr val="0000FF"/>
              </a:solidFill>
            </a:endParaRPr>
          </a:p>
          <a:p>
            <a:pPr indent="0" lvl="0" marL="457200" rtl="0" algn="l">
              <a:spcBef>
                <a:spcPts val="600"/>
              </a:spcBef>
              <a:spcAft>
                <a:spcPts val="0"/>
              </a:spcAft>
              <a:buNone/>
            </a:pPr>
            <a:r>
              <a:rPr lang="en">
                <a:solidFill>
                  <a:srgbClr val="FF9900"/>
                </a:solidFill>
              </a:rPr>
              <a:t>#3 Photos of Product</a:t>
            </a:r>
            <a:endParaRPr>
              <a:solidFill>
                <a:srgbClr val="FF9900"/>
              </a:solidFill>
            </a:endParaRPr>
          </a:p>
          <a:p>
            <a:pPr indent="0" lvl="0" marL="457200" rtl="0" algn="l">
              <a:spcBef>
                <a:spcPts val="600"/>
              </a:spcBef>
              <a:spcAft>
                <a:spcPts val="0"/>
              </a:spcAft>
              <a:buNone/>
            </a:pPr>
            <a:r>
              <a:rPr lang="en">
                <a:solidFill>
                  <a:schemeClr val="accent4"/>
                </a:solidFill>
              </a:rPr>
              <a:t>#4 Logo/Branding</a:t>
            </a:r>
            <a:endParaRPr>
              <a:solidFill>
                <a:srgbClr val="9900FF"/>
              </a:solidFill>
            </a:endParaRPr>
          </a:p>
        </p:txBody>
      </p:sp>
      <p:sp>
        <p:nvSpPr>
          <p:cNvPr id="821" name="Google Shape;821;p55"/>
          <p:cNvSpPr txBox="1"/>
          <p:nvPr/>
        </p:nvSpPr>
        <p:spPr>
          <a:xfrm>
            <a:off x="66075" y="3974625"/>
            <a:ext cx="57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11: Post-Experiment Survey, Purchasing Deciding Factor Scale: sum of user rankings on scale of 1-4 regarding purchasing deciding</a:t>
            </a:r>
            <a:endParaRPr sz="700">
              <a:latin typeface="Source Sans Pro"/>
              <a:ea typeface="Source Sans Pro"/>
              <a:cs typeface="Source Sans Pro"/>
              <a:sym typeface="Source Sans Pro"/>
            </a:endParaRPr>
          </a:p>
          <a:p>
            <a:pPr indent="0" lvl="0" marL="0" rtl="0" algn="l">
              <a:spcBef>
                <a:spcPts val="0"/>
              </a:spcBef>
              <a:spcAft>
                <a:spcPts val="0"/>
              </a:spcAft>
              <a:buNone/>
            </a:pPr>
            <a:r>
              <a:rPr lang="en" sz="700">
                <a:latin typeface="Source Sans Pro"/>
                <a:ea typeface="Source Sans Pro"/>
                <a:cs typeface="Source Sans Pro"/>
                <a:sym typeface="Source Sans Pro"/>
              </a:rPr>
              <a:t>factors based on product packaging.</a:t>
            </a:r>
            <a:endParaRPr sz="700">
              <a:latin typeface="Source Sans Pro"/>
              <a:ea typeface="Source Sans Pro"/>
              <a:cs typeface="Source Sans Pro"/>
              <a:sym typeface="Source Sans Pro"/>
            </a:endParaRPr>
          </a:p>
        </p:txBody>
      </p:sp>
      <p:cxnSp>
        <p:nvCxnSpPr>
          <p:cNvPr id="822" name="Google Shape;822;p55"/>
          <p:cNvCxnSpPr/>
          <p:nvPr/>
        </p:nvCxnSpPr>
        <p:spPr>
          <a:xfrm flipH="1">
            <a:off x="3484625" y="2915302"/>
            <a:ext cx="422100" cy="19500"/>
          </a:xfrm>
          <a:prstGeom prst="straightConnector1">
            <a:avLst/>
          </a:prstGeom>
          <a:noFill/>
          <a:ln cap="flat" cmpd="sng" w="28575">
            <a:solidFill>
              <a:srgbClr val="FF0000"/>
            </a:solidFill>
            <a:prstDash val="solid"/>
            <a:round/>
            <a:headEnd len="med" w="med" type="none"/>
            <a:tailEnd len="med" w="med" type="triangle"/>
          </a:ln>
        </p:spPr>
      </p:cxnSp>
      <p:cxnSp>
        <p:nvCxnSpPr>
          <p:cNvPr id="823" name="Google Shape;823;p55"/>
          <p:cNvCxnSpPr/>
          <p:nvPr/>
        </p:nvCxnSpPr>
        <p:spPr>
          <a:xfrm flipH="1">
            <a:off x="3408425" y="2657255"/>
            <a:ext cx="422100" cy="19500"/>
          </a:xfrm>
          <a:prstGeom prst="straightConnector1">
            <a:avLst/>
          </a:prstGeom>
          <a:noFill/>
          <a:ln cap="flat" cmpd="sng" w="28575">
            <a:solidFill>
              <a:srgbClr val="0000FF"/>
            </a:solidFill>
            <a:prstDash val="solid"/>
            <a:round/>
            <a:headEnd len="med" w="med" type="none"/>
            <a:tailEnd len="med" w="med" type="triangle"/>
          </a:ln>
        </p:spPr>
      </p:cxnSp>
      <p:cxnSp>
        <p:nvCxnSpPr>
          <p:cNvPr id="824" name="Google Shape;824;p55"/>
          <p:cNvCxnSpPr/>
          <p:nvPr/>
        </p:nvCxnSpPr>
        <p:spPr>
          <a:xfrm flipH="1">
            <a:off x="3312593" y="2389392"/>
            <a:ext cx="422100" cy="19500"/>
          </a:xfrm>
          <a:prstGeom prst="straightConnector1">
            <a:avLst/>
          </a:prstGeom>
          <a:noFill/>
          <a:ln cap="flat" cmpd="sng" w="28575">
            <a:solidFill>
              <a:srgbClr val="FF9900"/>
            </a:solidFill>
            <a:prstDash val="solid"/>
            <a:round/>
            <a:headEnd len="med" w="med" type="none"/>
            <a:tailEnd len="med" w="med" type="triangle"/>
          </a:ln>
        </p:spPr>
      </p:cxnSp>
      <p:cxnSp>
        <p:nvCxnSpPr>
          <p:cNvPr id="825" name="Google Shape;825;p55"/>
          <p:cNvCxnSpPr/>
          <p:nvPr/>
        </p:nvCxnSpPr>
        <p:spPr>
          <a:xfrm flipH="1">
            <a:off x="3214435" y="2121528"/>
            <a:ext cx="422100" cy="19500"/>
          </a:xfrm>
          <a:prstGeom prst="straightConnector1">
            <a:avLst/>
          </a:prstGeom>
          <a:noFill/>
          <a:ln cap="flat" cmpd="sng" w="28575">
            <a:solidFill>
              <a:schemeClr val="accent4"/>
            </a:solidFill>
            <a:prstDash val="solid"/>
            <a:round/>
            <a:headEnd len="med" w="med"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pic>
        <p:nvPicPr>
          <p:cNvPr id="830" name="Google Shape;830;p56"/>
          <p:cNvPicPr preferRelativeResize="0"/>
          <p:nvPr/>
        </p:nvPicPr>
        <p:blipFill>
          <a:blip r:embed="rId3">
            <a:alphaModFix/>
          </a:blip>
          <a:stretch>
            <a:fillRect/>
          </a:stretch>
        </p:blipFill>
        <p:spPr>
          <a:xfrm>
            <a:off x="142275" y="1349925"/>
            <a:ext cx="4578214" cy="2700900"/>
          </a:xfrm>
          <a:prstGeom prst="rect">
            <a:avLst/>
          </a:prstGeom>
          <a:noFill/>
          <a:ln cap="flat" cmpd="sng" w="9525">
            <a:solidFill>
              <a:schemeClr val="dk2"/>
            </a:solidFill>
            <a:prstDash val="solid"/>
            <a:round/>
            <a:headEnd len="sm" w="sm" type="none"/>
            <a:tailEnd len="sm" w="sm" type="none"/>
          </a:ln>
        </p:spPr>
      </p:pic>
      <p:sp>
        <p:nvSpPr>
          <p:cNvPr id="831" name="Google Shape;831;p56"/>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Results</a:t>
            </a:r>
            <a:endParaRPr sz="3600"/>
          </a:p>
        </p:txBody>
      </p:sp>
      <p:sp>
        <p:nvSpPr>
          <p:cNvPr id="832" name="Google Shape;832;p56"/>
          <p:cNvSpPr txBox="1"/>
          <p:nvPr>
            <p:ph idx="2" type="body"/>
          </p:nvPr>
        </p:nvSpPr>
        <p:spPr>
          <a:xfrm>
            <a:off x="4858850" y="1349925"/>
            <a:ext cx="3905400" cy="286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Highest Preference Categories:</a:t>
            </a:r>
            <a:endParaRPr/>
          </a:p>
          <a:p>
            <a:pPr indent="0" lvl="0" marL="457200" rtl="0" algn="l">
              <a:spcBef>
                <a:spcPts val="600"/>
              </a:spcBef>
              <a:spcAft>
                <a:spcPts val="0"/>
              </a:spcAft>
              <a:buNone/>
            </a:pPr>
            <a:r>
              <a:rPr lang="en">
                <a:solidFill>
                  <a:srgbClr val="FF0000"/>
                </a:solidFill>
              </a:rPr>
              <a:t>#1 Current Food Cravings</a:t>
            </a:r>
            <a:endParaRPr>
              <a:solidFill>
                <a:srgbClr val="FF0000"/>
              </a:solidFill>
            </a:endParaRPr>
          </a:p>
          <a:p>
            <a:pPr indent="0" lvl="0" marL="457200" rtl="0" algn="l">
              <a:spcBef>
                <a:spcPts val="600"/>
              </a:spcBef>
              <a:spcAft>
                <a:spcPts val="0"/>
              </a:spcAft>
              <a:buNone/>
            </a:pPr>
            <a:r>
              <a:rPr lang="en">
                <a:solidFill>
                  <a:srgbClr val="0000FF"/>
                </a:solidFill>
              </a:rPr>
              <a:t>#2 Product Visibility</a:t>
            </a:r>
            <a:endParaRPr>
              <a:solidFill>
                <a:srgbClr val="0000FF"/>
              </a:solidFill>
            </a:endParaRPr>
          </a:p>
          <a:p>
            <a:pPr indent="0" lvl="0" marL="457200" rtl="0" algn="l">
              <a:spcBef>
                <a:spcPts val="600"/>
              </a:spcBef>
              <a:spcAft>
                <a:spcPts val="0"/>
              </a:spcAft>
              <a:buNone/>
            </a:pPr>
            <a:r>
              <a:rPr lang="en">
                <a:solidFill>
                  <a:srgbClr val="FF9900"/>
                </a:solidFill>
              </a:rPr>
              <a:t>#3 Photos of Product</a:t>
            </a:r>
            <a:endParaRPr>
              <a:solidFill>
                <a:srgbClr val="FF9900"/>
              </a:solidFill>
            </a:endParaRPr>
          </a:p>
          <a:p>
            <a:pPr indent="0" lvl="0" marL="457200" rtl="0" algn="l">
              <a:spcBef>
                <a:spcPts val="600"/>
              </a:spcBef>
              <a:spcAft>
                <a:spcPts val="0"/>
              </a:spcAft>
              <a:buNone/>
            </a:pPr>
            <a:r>
              <a:rPr lang="en">
                <a:solidFill>
                  <a:schemeClr val="accent4"/>
                </a:solidFill>
              </a:rPr>
              <a:t>#4 Logo/Branding</a:t>
            </a:r>
            <a:endParaRPr>
              <a:solidFill>
                <a:schemeClr val="accent4"/>
              </a:solidFill>
            </a:endParaRPr>
          </a:p>
          <a:p>
            <a:pPr indent="0" lvl="0" marL="457200" rtl="0" algn="l">
              <a:spcBef>
                <a:spcPts val="600"/>
              </a:spcBef>
              <a:spcAft>
                <a:spcPts val="0"/>
              </a:spcAft>
              <a:buNone/>
            </a:pPr>
            <a:r>
              <a:rPr lang="en">
                <a:solidFill>
                  <a:srgbClr val="9900FF"/>
                </a:solidFill>
              </a:rPr>
              <a:t>#5 Nutritional Information</a:t>
            </a:r>
            <a:endParaRPr>
              <a:solidFill>
                <a:srgbClr val="9900FF"/>
              </a:solidFill>
            </a:endParaRPr>
          </a:p>
        </p:txBody>
      </p:sp>
      <p:sp>
        <p:nvSpPr>
          <p:cNvPr id="833" name="Google Shape;833;p56"/>
          <p:cNvSpPr txBox="1"/>
          <p:nvPr/>
        </p:nvSpPr>
        <p:spPr>
          <a:xfrm>
            <a:off x="66075" y="3974625"/>
            <a:ext cx="578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11: Post-Experiment Survey, Purchasing Deciding Factor Scale: sum of user rankings on scale of 1-4 regarding purchasing deciding</a:t>
            </a:r>
            <a:endParaRPr sz="700">
              <a:latin typeface="Source Sans Pro"/>
              <a:ea typeface="Source Sans Pro"/>
              <a:cs typeface="Source Sans Pro"/>
              <a:sym typeface="Source Sans Pro"/>
            </a:endParaRPr>
          </a:p>
          <a:p>
            <a:pPr indent="0" lvl="0" marL="0" rtl="0" algn="l">
              <a:spcBef>
                <a:spcPts val="0"/>
              </a:spcBef>
              <a:spcAft>
                <a:spcPts val="0"/>
              </a:spcAft>
              <a:buNone/>
            </a:pPr>
            <a:r>
              <a:rPr lang="en" sz="700">
                <a:latin typeface="Source Sans Pro"/>
                <a:ea typeface="Source Sans Pro"/>
                <a:cs typeface="Source Sans Pro"/>
                <a:sym typeface="Source Sans Pro"/>
              </a:rPr>
              <a:t>factors based on product packaging.</a:t>
            </a:r>
            <a:endParaRPr sz="700">
              <a:latin typeface="Source Sans Pro"/>
              <a:ea typeface="Source Sans Pro"/>
              <a:cs typeface="Source Sans Pro"/>
              <a:sym typeface="Source Sans Pro"/>
            </a:endParaRPr>
          </a:p>
        </p:txBody>
      </p:sp>
      <p:cxnSp>
        <p:nvCxnSpPr>
          <p:cNvPr id="834" name="Google Shape;834;p56"/>
          <p:cNvCxnSpPr/>
          <p:nvPr/>
        </p:nvCxnSpPr>
        <p:spPr>
          <a:xfrm flipH="1">
            <a:off x="3484625" y="2915302"/>
            <a:ext cx="422100" cy="19500"/>
          </a:xfrm>
          <a:prstGeom prst="straightConnector1">
            <a:avLst/>
          </a:prstGeom>
          <a:noFill/>
          <a:ln cap="flat" cmpd="sng" w="28575">
            <a:solidFill>
              <a:srgbClr val="FF0000"/>
            </a:solidFill>
            <a:prstDash val="solid"/>
            <a:round/>
            <a:headEnd len="med" w="med" type="none"/>
            <a:tailEnd len="med" w="med" type="triangle"/>
          </a:ln>
        </p:spPr>
      </p:cxnSp>
      <p:cxnSp>
        <p:nvCxnSpPr>
          <p:cNvPr id="835" name="Google Shape;835;p56"/>
          <p:cNvCxnSpPr/>
          <p:nvPr/>
        </p:nvCxnSpPr>
        <p:spPr>
          <a:xfrm flipH="1">
            <a:off x="3408425" y="2657255"/>
            <a:ext cx="422100" cy="19500"/>
          </a:xfrm>
          <a:prstGeom prst="straightConnector1">
            <a:avLst/>
          </a:prstGeom>
          <a:noFill/>
          <a:ln cap="flat" cmpd="sng" w="28575">
            <a:solidFill>
              <a:srgbClr val="0000FF"/>
            </a:solidFill>
            <a:prstDash val="solid"/>
            <a:round/>
            <a:headEnd len="med" w="med" type="none"/>
            <a:tailEnd len="med" w="med" type="triangle"/>
          </a:ln>
        </p:spPr>
      </p:cxnSp>
      <p:cxnSp>
        <p:nvCxnSpPr>
          <p:cNvPr id="836" name="Google Shape;836;p56"/>
          <p:cNvCxnSpPr/>
          <p:nvPr/>
        </p:nvCxnSpPr>
        <p:spPr>
          <a:xfrm flipH="1">
            <a:off x="3312593" y="2389392"/>
            <a:ext cx="422100" cy="19500"/>
          </a:xfrm>
          <a:prstGeom prst="straightConnector1">
            <a:avLst/>
          </a:prstGeom>
          <a:noFill/>
          <a:ln cap="flat" cmpd="sng" w="28575">
            <a:solidFill>
              <a:srgbClr val="FF9900"/>
            </a:solidFill>
            <a:prstDash val="solid"/>
            <a:round/>
            <a:headEnd len="med" w="med" type="none"/>
            <a:tailEnd len="med" w="med" type="triangle"/>
          </a:ln>
        </p:spPr>
      </p:cxnSp>
      <p:cxnSp>
        <p:nvCxnSpPr>
          <p:cNvPr id="837" name="Google Shape;837;p56"/>
          <p:cNvCxnSpPr/>
          <p:nvPr/>
        </p:nvCxnSpPr>
        <p:spPr>
          <a:xfrm flipH="1">
            <a:off x="3214435" y="2121528"/>
            <a:ext cx="422100" cy="19500"/>
          </a:xfrm>
          <a:prstGeom prst="straightConnector1">
            <a:avLst/>
          </a:prstGeom>
          <a:noFill/>
          <a:ln cap="flat" cmpd="sng" w="28575">
            <a:solidFill>
              <a:schemeClr val="accent4"/>
            </a:solidFill>
            <a:prstDash val="solid"/>
            <a:round/>
            <a:headEnd len="med" w="med" type="none"/>
            <a:tailEnd len="med" w="med" type="triangle"/>
          </a:ln>
        </p:spPr>
      </p:cxnSp>
      <p:cxnSp>
        <p:nvCxnSpPr>
          <p:cNvPr id="838" name="Google Shape;838;p56"/>
          <p:cNvCxnSpPr/>
          <p:nvPr/>
        </p:nvCxnSpPr>
        <p:spPr>
          <a:xfrm flipH="1">
            <a:off x="3150885" y="3444966"/>
            <a:ext cx="422100" cy="19500"/>
          </a:xfrm>
          <a:prstGeom prst="straightConnector1">
            <a:avLst/>
          </a:prstGeom>
          <a:noFill/>
          <a:ln cap="flat" cmpd="sng" w="28575">
            <a:solidFill>
              <a:srgbClr val="9900FF"/>
            </a:solidFill>
            <a:prstDash val="solid"/>
            <a:round/>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graphicFrame>
        <p:nvGraphicFramePr>
          <p:cNvPr id="843" name="Google Shape;843;p57"/>
          <p:cNvGraphicFramePr/>
          <p:nvPr/>
        </p:nvGraphicFramePr>
        <p:xfrm>
          <a:off x="253213" y="445095"/>
          <a:ext cx="3000000" cy="3000000"/>
        </p:xfrm>
        <a:graphic>
          <a:graphicData uri="http://schemas.openxmlformats.org/drawingml/2006/table">
            <a:tbl>
              <a:tblPr>
                <a:noFill/>
                <a:tableStyleId>{C6B2DA58-C507-412E-ABCF-8FE9CCF39A1B}</a:tableStyleId>
              </a:tblPr>
              <a:tblGrid>
                <a:gridCol w="2178775"/>
                <a:gridCol w="1894600"/>
                <a:gridCol w="1518800"/>
              </a:tblGrid>
              <a:tr h="141025">
                <a:tc>
                  <a:txBody>
                    <a:bodyPr/>
                    <a:lstStyle/>
                    <a:p>
                      <a:pPr indent="0" lvl="0" marL="0" rtl="0" algn="ctr">
                        <a:lnSpc>
                          <a:spcPct val="100000"/>
                        </a:lnSpc>
                        <a:spcBef>
                          <a:spcPts val="0"/>
                        </a:spcBef>
                        <a:spcAft>
                          <a:spcPts val="0"/>
                        </a:spcAft>
                        <a:buNone/>
                      </a:pPr>
                      <a:r>
                        <a:rPr lang="en" sz="1000"/>
                        <a:t>Selected Food Item After Experiment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 sz="1000"/>
                        <a:t>Mood Level Before Experiment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 sz="1000"/>
                        <a:t>Hypothesis Supported?</a:t>
                      </a:r>
                      <a:endParaRPr sz="1000"/>
                    </a:p>
                  </a:txBody>
                  <a:tcPr marT="19050" marB="19050" marR="91425" marL="914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622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Negative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bl>
          </a:graphicData>
        </a:graphic>
      </p:graphicFrame>
      <p:sp>
        <p:nvSpPr>
          <p:cNvPr id="844" name="Google Shape;844;p57"/>
          <p:cNvSpPr txBox="1"/>
          <p:nvPr>
            <p:ph idx="2" type="body"/>
          </p:nvPr>
        </p:nvSpPr>
        <p:spPr>
          <a:xfrm>
            <a:off x="6037625" y="521300"/>
            <a:ext cx="2620500" cy="369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Important Note:</a:t>
            </a:r>
            <a:endParaRPr b="1"/>
          </a:p>
          <a:p>
            <a:pPr indent="-342900" lvl="0" marL="457200" rtl="0" algn="l">
              <a:spcBef>
                <a:spcPts val="600"/>
              </a:spcBef>
              <a:spcAft>
                <a:spcPts val="0"/>
              </a:spcAft>
              <a:buSzPts val="1800"/>
              <a:buChar char="➔"/>
            </a:pPr>
            <a:r>
              <a:rPr b="1" lang="en">
                <a:solidFill>
                  <a:srgbClr val="57BB8A"/>
                </a:solidFill>
              </a:rPr>
              <a:t>Green </a:t>
            </a:r>
            <a:r>
              <a:rPr lang="en"/>
              <a:t>= hypothesis supported</a:t>
            </a:r>
            <a:endParaRPr/>
          </a:p>
          <a:p>
            <a:pPr indent="-342900" lvl="0" marL="457200" rtl="0" algn="l">
              <a:spcBef>
                <a:spcPts val="0"/>
              </a:spcBef>
              <a:spcAft>
                <a:spcPts val="0"/>
              </a:spcAft>
              <a:buSzPts val="1800"/>
              <a:buChar char="➔"/>
            </a:pPr>
            <a:r>
              <a:rPr b="1" lang="en">
                <a:solidFill>
                  <a:srgbClr val="E06666"/>
                </a:solidFill>
              </a:rPr>
              <a:t>Red </a:t>
            </a:r>
            <a:r>
              <a:rPr lang="en"/>
              <a:t>= hypothesis not supported</a:t>
            </a:r>
            <a:endParaRPr/>
          </a:p>
        </p:txBody>
      </p:sp>
      <p:sp>
        <p:nvSpPr>
          <p:cNvPr id="845" name="Google Shape;845;p57"/>
          <p:cNvSpPr txBox="1"/>
          <p:nvPr/>
        </p:nvSpPr>
        <p:spPr>
          <a:xfrm>
            <a:off x="177025" y="3988400"/>
            <a:ext cx="5784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12: Cross-Comparison of Survey Data and Hypothesis Determination</a:t>
            </a:r>
            <a:endParaRPr sz="800">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graphicFrame>
        <p:nvGraphicFramePr>
          <p:cNvPr id="850" name="Google Shape;850;p58"/>
          <p:cNvGraphicFramePr/>
          <p:nvPr/>
        </p:nvGraphicFramePr>
        <p:xfrm>
          <a:off x="253213" y="445095"/>
          <a:ext cx="3000000" cy="3000000"/>
        </p:xfrm>
        <a:graphic>
          <a:graphicData uri="http://schemas.openxmlformats.org/drawingml/2006/table">
            <a:tbl>
              <a:tblPr>
                <a:noFill/>
                <a:tableStyleId>{C6B2DA58-C507-412E-ABCF-8FE9CCF39A1B}</a:tableStyleId>
              </a:tblPr>
              <a:tblGrid>
                <a:gridCol w="2178775"/>
                <a:gridCol w="1894600"/>
                <a:gridCol w="1518800"/>
              </a:tblGrid>
              <a:tr h="141025">
                <a:tc>
                  <a:txBody>
                    <a:bodyPr/>
                    <a:lstStyle/>
                    <a:p>
                      <a:pPr indent="0" lvl="0" marL="0" rtl="0" algn="ctr">
                        <a:lnSpc>
                          <a:spcPct val="100000"/>
                        </a:lnSpc>
                        <a:spcBef>
                          <a:spcPts val="0"/>
                        </a:spcBef>
                        <a:spcAft>
                          <a:spcPts val="0"/>
                        </a:spcAft>
                        <a:buNone/>
                      </a:pPr>
                      <a:r>
                        <a:rPr lang="en" sz="1000"/>
                        <a:t>Selected Food Item After Experiment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 sz="1000"/>
                        <a:t>Mood Level Before Experiment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 sz="1000"/>
                        <a:t>Hypothesis Supported?</a:t>
                      </a:r>
                      <a:endParaRPr sz="1000"/>
                    </a:p>
                  </a:txBody>
                  <a:tcPr marT="19050" marB="19050" marR="91425" marL="914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622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Negative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Unhealthy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c>
                  <a:txBody>
                    <a:bodyPr/>
                    <a:lstStyle/>
                    <a:p>
                      <a:pPr indent="0" lvl="0" marL="0" rtl="0" algn="ctr">
                        <a:lnSpc>
                          <a:spcPct val="100000"/>
                        </a:lnSpc>
                        <a:spcBef>
                          <a:spcPts val="0"/>
                        </a:spcBef>
                        <a:spcAft>
                          <a:spcPts val="0"/>
                        </a:spcAft>
                        <a:buNone/>
                      </a:pPr>
                      <a:r>
                        <a:rPr lang="en" sz="1000"/>
                        <a:t>No</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06666"/>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r h="141025">
                <a:tc>
                  <a:txBody>
                    <a:bodyPr/>
                    <a:lstStyle/>
                    <a:p>
                      <a:pPr indent="0" lvl="0" marL="0" rtl="0" algn="ctr">
                        <a:lnSpc>
                          <a:spcPct val="100000"/>
                        </a:lnSpc>
                        <a:spcBef>
                          <a:spcPts val="0"/>
                        </a:spcBef>
                        <a:spcAft>
                          <a:spcPts val="0"/>
                        </a:spcAft>
                        <a:buNone/>
                      </a:pPr>
                      <a:r>
                        <a:rPr lang="en" sz="1000"/>
                        <a:t>Healthy</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Mostly Positive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c>
                  <a:txBody>
                    <a:bodyPr/>
                    <a:lstStyle/>
                    <a:p>
                      <a:pPr indent="0" lvl="0" marL="0" rtl="0" algn="ctr">
                        <a:lnSpc>
                          <a:spcPct val="100000"/>
                        </a:lnSpc>
                        <a:spcBef>
                          <a:spcPts val="0"/>
                        </a:spcBef>
                        <a:spcAft>
                          <a:spcPts val="0"/>
                        </a:spcAft>
                        <a:buNone/>
                      </a:pPr>
                      <a:r>
                        <a:rPr lang="en" sz="1000"/>
                        <a:t>Yes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bl>
          </a:graphicData>
        </a:graphic>
      </p:graphicFrame>
      <p:sp>
        <p:nvSpPr>
          <p:cNvPr id="851" name="Google Shape;851;p58"/>
          <p:cNvSpPr txBox="1"/>
          <p:nvPr>
            <p:ph idx="2" type="body"/>
          </p:nvPr>
        </p:nvSpPr>
        <p:spPr>
          <a:xfrm>
            <a:off x="6037625" y="521300"/>
            <a:ext cx="2620500" cy="36975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a:solidFill>
                  <a:srgbClr val="57BB8A"/>
                </a:solidFill>
              </a:rPr>
              <a:t>12/18</a:t>
            </a:r>
            <a:r>
              <a:rPr lang="en"/>
              <a:t> participants' survey data supported our hypothesis (</a:t>
            </a:r>
            <a:r>
              <a:rPr lang="en" u="sng"/>
              <a:t>66.67%</a:t>
            </a:r>
            <a:r>
              <a:rPr lang="en"/>
              <a:t>)</a:t>
            </a:r>
            <a:endParaRPr/>
          </a:p>
          <a:p>
            <a:pPr indent="-342900" lvl="0" marL="457200" rtl="0" algn="l">
              <a:spcBef>
                <a:spcPts val="0"/>
              </a:spcBef>
              <a:spcAft>
                <a:spcPts val="0"/>
              </a:spcAft>
              <a:buSzPts val="1800"/>
              <a:buChar char="➔"/>
            </a:pPr>
            <a:r>
              <a:rPr b="1" lang="en">
                <a:solidFill>
                  <a:srgbClr val="E06666"/>
                </a:solidFill>
              </a:rPr>
              <a:t>6/18</a:t>
            </a:r>
            <a:r>
              <a:rPr lang="en"/>
              <a:t> participants' survey data did not support our hypothesis (</a:t>
            </a:r>
            <a:r>
              <a:rPr lang="en" u="sng"/>
              <a:t>33.33%</a:t>
            </a:r>
            <a:r>
              <a:rPr lang="en"/>
              <a:t>)</a:t>
            </a:r>
            <a:endParaRPr b="1">
              <a:solidFill>
                <a:srgbClr val="57BB8A"/>
              </a:solidFill>
            </a:endParaRPr>
          </a:p>
        </p:txBody>
      </p:sp>
      <p:sp>
        <p:nvSpPr>
          <p:cNvPr id="852" name="Google Shape;852;p58"/>
          <p:cNvSpPr txBox="1"/>
          <p:nvPr/>
        </p:nvSpPr>
        <p:spPr>
          <a:xfrm>
            <a:off x="177025" y="3988400"/>
            <a:ext cx="5784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Source Sans Pro"/>
                <a:ea typeface="Source Sans Pro"/>
                <a:cs typeface="Source Sans Pro"/>
                <a:sym typeface="Source Sans Pro"/>
              </a:rPr>
              <a:t>Figure 12: Cross-Comparison of Survey Data and Hypothesis Determination</a:t>
            </a:r>
            <a:endParaRPr sz="800">
              <a:latin typeface="Source Sans Pro"/>
              <a:ea typeface="Source Sans Pro"/>
              <a:cs typeface="Source Sans Pro"/>
              <a:sym typeface="Source Sans Pr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59"/>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Limitations &amp; Future Work</a:t>
            </a:r>
            <a:endParaRPr/>
          </a:p>
        </p:txBody>
      </p:sp>
      <p:sp>
        <p:nvSpPr>
          <p:cNvPr id="858" name="Google Shape;858;p59"/>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0">
                <a:solidFill>
                  <a:schemeClr val="accent2"/>
                </a:solidFill>
                <a:latin typeface="Oswald"/>
                <a:ea typeface="Oswald"/>
                <a:cs typeface="Oswald"/>
                <a:sym typeface="Oswald"/>
              </a:rPr>
              <a:t>6</a:t>
            </a:r>
            <a:endParaRPr sz="12000">
              <a:solidFill>
                <a:schemeClr val="accent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60"/>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Limitations &amp; Future Work</a:t>
            </a:r>
            <a:endParaRPr sz="3600"/>
          </a:p>
        </p:txBody>
      </p:sp>
      <p:sp>
        <p:nvSpPr>
          <p:cNvPr id="864" name="Google Shape;864;p60"/>
          <p:cNvSpPr txBox="1"/>
          <p:nvPr>
            <p:ph idx="1" type="body"/>
          </p:nvPr>
        </p:nvSpPr>
        <p:spPr>
          <a:xfrm>
            <a:off x="1075850" y="1349925"/>
            <a:ext cx="6996600" cy="27402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a:t>Limited number of participants</a:t>
            </a:r>
            <a:endParaRPr/>
          </a:p>
          <a:p>
            <a:pPr indent="-342900" lvl="1" marL="914400" marR="0" rtl="0" algn="l">
              <a:lnSpc>
                <a:spcPct val="100000"/>
              </a:lnSpc>
              <a:spcBef>
                <a:spcPts val="0"/>
              </a:spcBef>
              <a:spcAft>
                <a:spcPts val="0"/>
              </a:spcAft>
              <a:buSzPts val="1800"/>
              <a:buChar char="◆"/>
            </a:pPr>
            <a:r>
              <a:rPr lang="en"/>
              <a:t>Future Study: Include more participants</a:t>
            </a:r>
            <a:endParaRPr/>
          </a:p>
          <a:p>
            <a:pPr indent="-355600" lvl="0" marL="457200" marR="0" rtl="0" algn="l">
              <a:lnSpc>
                <a:spcPct val="100000"/>
              </a:lnSpc>
              <a:spcBef>
                <a:spcPts val="0"/>
              </a:spcBef>
              <a:spcAft>
                <a:spcPts val="0"/>
              </a:spcAft>
              <a:buSzPts val="2000"/>
              <a:buChar char="➔"/>
            </a:pPr>
            <a:r>
              <a:rPr lang="en"/>
              <a:t>Participants were generally had positive mood</a:t>
            </a:r>
            <a:endParaRPr/>
          </a:p>
          <a:p>
            <a:pPr indent="-342900" lvl="1" marL="914400" marR="0" rtl="0" algn="l">
              <a:lnSpc>
                <a:spcPct val="100000"/>
              </a:lnSpc>
              <a:spcBef>
                <a:spcPts val="0"/>
              </a:spcBef>
              <a:spcAft>
                <a:spcPts val="0"/>
              </a:spcAft>
              <a:buSzPts val="1800"/>
              <a:buChar char="◆"/>
            </a:pPr>
            <a:r>
              <a:rPr lang="en"/>
              <a:t>Future Study: Include more participants of negative mood affect, introduce stress </a:t>
            </a:r>
            <a:endParaRPr/>
          </a:p>
          <a:p>
            <a:pPr indent="-355600" lvl="0" marL="457200" marR="0" rtl="0" algn="l">
              <a:lnSpc>
                <a:spcPct val="100000"/>
              </a:lnSpc>
              <a:spcBef>
                <a:spcPts val="0"/>
              </a:spcBef>
              <a:spcAft>
                <a:spcPts val="0"/>
              </a:spcAft>
              <a:buSzPts val="2000"/>
              <a:buChar char="➔"/>
            </a:pPr>
            <a:r>
              <a:rPr lang="en"/>
              <a:t>PANAS form was only given before the experiment</a:t>
            </a:r>
            <a:endParaRPr/>
          </a:p>
          <a:p>
            <a:pPr indent="-342900" lvl="1" marL="914400" marR="0" rtl="0" algn="l">
              <a:lnSpc>
                <a:spcPct val="100000"/>
              </a:lnSpc>
              <a:spcBef>
                <a:spcPts val="0"/>
              </a:spcBef>
              <a:spcAft>
                <a:spcPts val="0"/>
              </a:spcAft>
              <a:buSzPts val="1800"/>
              <a:buChar char="◆"/>
            </a:pPr>
            <a:r>
              <a:rPr lang="en"/>
              <a:t>Future Study: Make participants complete the PANAS form again at end of experiment</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61"/>
          <p:cNvSpPr txBox="1"/>
          <p:nvPr>
            <p:ph idx="1" type="body"/>
          </p:nvPr>
        </p:nvSpPr>
        <p:spPr>
          <a:xfrm>
            <a:off x="1075850" y="1349925"/>
            <a:ext cx="6996600" cy="21123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a:t>Simulated Environment</a:t>
            </a:r>
            <a:endParaRPr/>
          </a:p>
          <a:p>
            <a:pPr indent="-342900" lvl="1" marL="914400" marR="0" rtl="0" algn="l">
              <a:lnSpc>
                <a:spcPct val="100000"/>
              </a:lnSpc>
              <a:spcBef>
                <a:spcPts val="0"/>
              </a:spcBef>
              <a:spcAft>
                <a:spcPts val="0"/>
              </a:spcAft>
              <a:buSzPts val="1800"/>
              <a:buChar char="◆"/>
            </a:pPr>
            <a:r>
              <a:rPr lang="en"/>
              <a:t>Future Study: Attempt to create a more natural in-person shopping environment</a:t>
            </a:r>
            <a:endParaRPr/>
          </a:p>
          <a:p>
            <a:pPr indent="-355600" lvl="0" marL="457200" marR="0" rtl="0" algn="l">
              <a:lnSpc>
                <a:spcPct val="100000"/>
              </a:lnSpc>
              <a:spcBef>
                <a:spcPts val="0"/>
              </a:spcBef>
              <a:spcAft>
                <a:spcPts val="0"/>
              </a:spcAft>
              <a:buSzPts val="2000"/>
              <a:buChar char="➔"/>
            </a:pPr>
            <a:r>
              <a:rPr lang="en"/>
              <a:t>Timeline for experiment</a:t>
            </a:r>
            <a:endParaRPr/>
          </a:p>
        </p:txBody>
      </p:sp>
      <p:sp>
        <p:nvSpPr>
          <p:cNvPr id="870" name="Google Shape;870;p61"/>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Limitations &amp; Future Work</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7"/>
          <p:cNvSpPr txBox="1"/>
          <p:nvPr>
            <p:ph type="title"/>
          </p:nvPr>
        </p:nvSpPr>
        <p:spPr>
          <a:xfrm>
            <a:off x="1047750" y="0"/>
            <a:ext cx="6996600" cy="94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VISUAL SUMMARY</a:t>
            </a:r>
            <a:endParaRPr/>
          </a:p>
        </p:txBody>
      </p:sp>
      <p:grpSp>
        <p:nvGrpSpPr>
          <p:cNvPr id="494" name="Google Shape;494;p17"/>
          <p:cNvGrpSpPr/>
          <p:nvPr/>
        </p:nvGrpSpPr>
        <p:grpSpPr>
          <a:xfrm>
            <a:off x="2892366" y="943194"/>
            <a:ext cx="3359268" cy="3357645"/>
            <a:chOff x="2766675" y="949849"/>
            <a:chExt cx="3515349" cy="3513651"/>
          </a:xfrm>
        </p:grpSpPr>
        <p:sp>
          <p:nvSpPr>
            <p:cNvPr id="495" name="Google Shape;495;p17"/>
            <p:cNvSpPr/>
            <p:nvPr/>
          </p:nvSpPr>
          <p:spPr>
            <a:xfrm rot="5400000">
              <a:off x="2768474" y="949849"/>
              <a:ext cx="1706700" cy="1706700"/>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
            <p:cNvSpPr/>
            <p:nvPr/>
          </p:nvSpPr>
          <p:spPr>
            <a:xfrm flipH="1" rot="5400000">
              <a:off x="2766675" y="2755000"/>
              <a:ext cx="1708500" cy="1708500"/>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rot="10800000">
              <a:off x="4573381" y="951051"/>
              <a:ext cx="1705500" cy="1705500"/>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flipH="1">
              <a:off x="4573525" y="2755000"/>
              <a:ext cx="1708500" cy="1708500"/>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17"/>
          <p:cNvGrpSpPr/>
          <p:nvPr/>
        </p:nvGrpSpPr>
        <p:grpSpPr>
          <a:xfrm>
            <a:off x="4921753" y="1490356"/>
            <a:ext cx="957051" cy="604929"/>
            <a:chOff x="3241525" y="3039450"/>
            <a:chExt cx="494600" cy="312625"/>
          </a:xfrm>
        </p:grpSpPr>
        <p:sp>
          <p:nvSpPr>
            <p:cNvPr id="500" name="Google Shape;500;p17"/>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7"/>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17"/>
          <p:cNvGrpSpPr/>
          <p:nvPr/>
        </p:nvGrpSpPr>
        <p:grpSpPr>
          <a:xfrm>
            <a:off x="4921571" y="3160288"/>
            <a:ext cx="957027" cy="679632"/>
            <a:chOff x="1921475" y="3695200"/>
            <a:chExt cx="438400" cy="349875"/>
          </a:xfrm>
        </p:grpSpPr>
        <p:sp>
          <p:nvSpPr>
            <p:cNvPr id="503" name="Google Shape;503;p17"/>
            <p:cNvSpPr/>
            <p:nvPr/>
          </p:nvSpPr>
          <p:spPr>
            <a:xfrm>
              <a:off x="2246900" y="3992550"/>
              <a:ext cx="52525" cy="52525"/>
            </a:xfrm>
            <a:custGeom>
              <a:rect b="b" l="l" r="r" t="t"/>
              <a:pathLst>
                <a:path extrusionOk="0" h="2101" w="2101">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a:off x="2033800" y="3992550"/>
              <a:ext cx="52550" cy="52525"/>
            </a:xfrm>
            <a:custGeom>
              <a:rect b="b" l="l" r="r" t="t"/>
              <a:pathLst>
                <a:path extrusionOk="0" h="2101" w="2102">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a:off x="1921475" y="3695200"/>
              <a:ext cx="438400" cy="297975"/>
            </a:xfrm>
            <a:custGeom>
              <a:rect b="b" l="l" r="r" t="t"/>
              <a:pathLst>
                <a:path extrusionOk="0" h="11919" w="17536">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7"/>
          <p:cNvGrpSpPr/>
          <p:nvPr/>
        </p:nvGrpSpPr>
        <p:grpSpPr>
          <a:xfrm>
            <a:off x="3419175" y="1415471"/>
            <a:ext cx="561516" cy="679615"/>
            <a:chOff x="584925" y="922575"/>
            <a:chExt cx="415200" cy="502525"/>
          </a:xfrm>
        </p:grpSpPr>
        <p:sp>
          <p:nvSpPr>
            <p:cNvPr id="507" name="Google Shape;507;p17"/>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17"/>
          <p:cNvSpPr/>
          <p:nvPr/>
        </p:nvSpPr>
        <p:spPr>
          <a:xfrm>
            <a:off x="3303570" y="3103725"/>
            <a:ext cx="792786" cy="792786"/>
          </a:xfrm>
          <a:custGeom>
            <a:rect b="b" l="l" r="r" t="t"/>
            <a:pathLst>
              <a:path extrusionOk="0" h="15290" w="1529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txBox="1"/>
          <p:nvPr/>
        </p:nvSpPr>
        <p:spPr>
          <a:xfrm>
            <a:off x="2839883" y="4274383"/>
            <a:ext cx="3359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Source Sans Pro"/>
                <a:ea typeface="Source Sans Pro"/>
                <a:cs typeface="Source Sans Pro"/>
                <a:sym typeface="Source Sans Pro"/>
              </a:rPr>
              <a:t>Figure 1. Visual Summary of Experiment</a:t>
            </a:r>
            <a:endParaRPr sz="700">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62"/>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Discussion &amp; Conclusion</a:t>
            </a:r>
            <a:endParaRPr/>
          </a:p>
        </p:txBody>
      </p:sp>
      <p:sp>
        <p:nvSpPr>
          <p:cNvPr id="876" name="Google Shape;876;p62"/>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0">
                <a:solidFill>
                  <a:schemeClr val="accent2"/>
                </a:solidFill>
                <a:latin typeface="Oswald"/>
                <a:ea typeface="Oswald"/>
                <a:cs typeface="Oswald"/>
                <a:sym typeface="Oswald"/>
              </a:rPr>
              <a:t>7</a:t>
            </a:r>
            <a:endParaRPr sz="12000">
              <a:solidFill>
                <a:schemeClr val="accent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63"/>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Discussion &amp; Conclusion</a:t>
            </a:r>
            <a:endParaRPr sz="3600"/>
          </a:p>
        </p:txBody>
      </p:sp>
      <p:sp>
        <p:nvSpPr>
          <p:cNvPr id="882" name="Google Shape;882;p63"/>
          <p:cNvSpPr txBox="1"/>
          <p:nvPr>
            <p:ph idx="1" type="body"/>
          </p:nvPr>
        </p:nvSpPr>
        <p:spPr>
          <a:xfrm>
            <a:off x="1075850" y="1349925"/>
            <a:ext cx="6996600" cy="26820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One’s mood can be a factor in whether one chooses to purchase healthy or unhealthy food</a:t>
            </a:r>
            <a:endParaRPr/>
          </a:p>
          <a:p>
            <a:pPr indent="-342900" lvl="1" marL="914400" rtl="0" algn="l">
              <a:spcBef>
                <a:spcPts val="0"/>
              </a:spcBef>
              <a:spcAft>
                <a:spcPts val="0"/>
              </a:spcAft>
              <a:buSzPts val="1800"/>
              <a:buChar char="◆"/>
            </a:pPr>
            <a:r>
              <a:rPr lang="en"/>
              <a:t>Gardner et al. [2014]. </a:t>
            </a:r>
            <a:endParaRPr/>
          </a:p>
          <a:p>
            <a:pPr indent="-355600" lvl="0" marL="457200" rtl="0" algn="l">
              <a:spcBef>
                <a:spcPts val="0"/>
              </a:spcBef>
              <a:spcAft>
                <a:spcPts val="0"/>
              </a:spcAft>
              <a:buSzPts val="2000"/>
              <a:buChar char="➔"/>
            </a:pPr>
            <a:r>
              <a:rPr lang="en"/>
              <a:t>Purpose of Study: Explore the use of eye tracking to determine whether one can find a significance in mood and food choice</a:t>
            </a:r>
            <a:endParaRPr/>
          </a:p>
          <a:p>
            <a:pPr indent="-342900" lvl="1" marL="914400" rtl="0" algn="l">
              <a:spcBef>
                <a:spcPts val="0"/>
              </a:spcBef>
              <a:spcAft>
                <a:spcPts val="0"/>
              </a:spcAft>
              <a:buSzPts val="1800"/>
              <a:buChar char="◆"/>
            </a:pPr>
            <a:r>
              <a:rPr lang="en"/>
              <a:t>Eye tracking fixation duration and survey analysis</a:t>
            </a:r>
            <a:endParaRPr/>
          </a:p>
          <a:p>
            <a:pPr indent="-342900" lvl="1" marL="914400" rtl="0" algn="l">
              <a:spcBef>
                <a:spcPts val="0"/>
              </a:spcBef>
              <a:spcAft>
                <a:spcPts val="0"/>
              </a:spcAft>
              <a:buSzPts val="1800"/>
              <a:buChar char="◆"/>
            </a:pPr>
            <a:r>
              <a:rPr lang="en"/>
              <a:t>Preference Categories: Healthy, Unhealthy</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64"/>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Discussion &amp; Conclusion</a:t>
            </a:r>
            <a:endParaRPr sz="3600"/>
          </a:p>
        </p:txBody>
      </p:sp>
      <p:sp>
        <p:nvSpPr>
          <p:cNvPr id="888" name="Google Shape;888;p64"/>
          <p:cNvSpPr txBox="1"/>
          <p:nvPr>
            <p:ph idx="1" type="body"/>
          </p:nvPr>
        </p:nvSpPr>
        <p:spPr>
          <a:xfrm>
            <a:off x="841125" y="1349925"/>
            <a:ext cx="7231500" cy="28716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Eye tracking results came out inconclusive</a:t>
            </a:r>
            <a:endParaRPr/>
          </a:p>
          <a:p>
            <a:pPr indent="-342900" lvl="1" marL="914400" rtl="0" algn="l">
              <a:spcBef>
                <a:spcPts val="0"/>
              </a:spcBef>
              <a:spcAft>
                <a:spcPts val="0"/>
              </a:spcAft>
              <a:buSzPts val="1800"/>
              <a:buChar char="◆"/>
            </a:pPr>
            <a:r>
              <a:rPr lang="en"/>
              <a:t>From survey analysis:</a:t>
            </a:r>
            <a:endParaRPr/>
          </a:p>
          <a:p>
            <a:pPr indent="-342900" lvl="2" marL="1371600" rtl="0" algn="l">
              <a:spcBef>
                <a:spcPts val="0"/>
              </a:spcBef>
              <a:spcAft>
                <a:spcPts val="0"/>
              </a:spcAft>
              <a:buSzPts val="1800"/>
              <a:buChar char="●"/>
            </a:pPr>
            <a:r>
              <a:rPr lang="en"/>
              <a:t>66% of participants' survey data supported our hypothesis </a:t>
            </a:r>
            <a:endParaRPr/>
          </a:p>
          <a:p>
            <a:pPr indent="-342900" lvl="2" marL="1371600" rtl="0" algn="l">
              <a:spcBef>
                <a:spcPts val="0"/>
              </a:spcBef>
              <a:spcAft>
                <a:spcPts val="0"/>
              </a:spcAft>
              <a:buSzPts val="1800"/>
              <a:buChar char="●"/>
            </a:pPr>
            <a:r>
              <a:rPr lang="en"/>
              <a:t>33% of participants' survey data did not support our hypothesis</a:t>
            </a:r>
            <a:endParaRPr/>
          </a:p>
          <a:p>
            <a:pPr indent="-342900" lvl="1" marL="914400" rtl="0" algn="l">
              <a:spcBef>
                <a:spcPts val="0"/>
              </a:spcBef>
              <a:spcAft>
                <a:spcPts val="0"/>
              </a:spcAft>
              <a:buSzPts val="1800"/>
              <a:buChar char="◆"/>
            </a:pPr>
            <a:r>
              <a:rPr lang="en"/>
              <a:t>Results are purely correlational</a:t>
            </a:r>
            <a:endParaRPr/>
          </a:p>
          <a:p>
            <a:pPr indent="-342900" lvl="1" marL="914400" rtl="0" algn="l">
              <a:spcBef>
                <a:spcPts val="0"/>
              </a:spcBef>
              <a:spcAft>
                <a:spcPts val="0"/>
              </a:spcAft>
              <a:buSzPts val="1800"/>
              <a:buChar char="◆"/>
            </a:pPr>
            <a:r>
              <a:rPr lang="en"/>
              <a:t>Leaves groundwork for future studies to build upon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65"/>
          <p:cNvSpPr txBox="1"/>
          <p:nvPr>
            <p:ph idx="4294967295" type="ctrTitle"/>
          </p:nvPr>
        </p:nvSpPr>
        <p:spPr>
          <a:xfrm>
            <a:off x="1275150" y="1659550"/>
            <a:ext cx="65937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THANK YOU</a:t>
            </a:r>
            <a:endParaRPr sz="6000"/>
          </a:p>
        </p:txBody>
      </p:sp>
      <p:sp>
        <p:nvSpPr>
          <p:cNvPr id="894" name="Google Shape;894;p65"/>
          <p:cNvSpPr txBox="1"/>
          <p:nvPr>
            <p:ph idx="4294967295" type="subTitle"/>
          </p:nvPr>
        </p:nvSpPr>
        <p:spPr>
          <a:xfrm>
            <a:off x="1275150" y="2706749"/>
            <a:ext cx="6593700" cy="1680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Any questions?</a:t>
            </a:r>
            <a:endParaRPr b="1"/>
          </a:p>
          <a:p>
            <a:pPr indent="0" lvl="0" marL="0" rtl="0" algn="ctr">
              <a:spcBef>
                <a:spcPts val="600"/>
              </a:spcBef>
              <a:spcAft>
                <a:spcPts val="0"/>
              </a:spcAft>
              <a:buNone/>
            </a:pPr>
            <a:r>
              <a:t/>
            </a:r>
            <a:endParaRPr b="1" sz="3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66"/>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References</a:t>
            </a:r>
            <a:endParaRPr sz="3600"/>
          </a:p>
        </p:txBody>
      </p:sp>
      <p:sp>
        <p:nvSpPr>
          <p:cNvPr id="900" name="Google Shape;900;p66"/>
          <p:cNvSpPr txBox="1"/>
          <p:nvPr>
            <p:ph idx="1" type="body"/>
          </p:nvPr>
        </p:nvSpPr>
        <p:spPr>
          <a:xfrm>
            <a:off x="1075850" y="1349925"/>
            <a:ext cx="6996600" cy="681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000"/>
              <a:t>Bartkiene, E., Steibliene, V., Adomaitiene, V., Gražina, J., Cernauskas, D., Lele, V., Klupsaite, D., Zadeike, D., Jarutiene, L., and </a:t>
            </a:r>
            <a:endParaRPr sz="1000"/>
          </a:p>
          <a:p>
            <a:pPr indent="457200" lvl="0" marL="0" rtl="0" algn="l">
              <a:spcBef>
                <a:spcPts val="600"/>
              </a:spcBef>
              <a:spcAft>
                <a:spcPts val="0"/>
              </a:spcAft>
              <a:buNone/>
            </a:pPr>
            <a:r>
              <a:rPr lang="en" sz="1000"/>
              <a:t>Guiné, R. (2019). Factors affecting consumer food preferences: Food taste and depression-based evoked emotional </a:t>
            </a:r>
            <a:endParaRPr sz="1000"/>
          </a:p>
          <a:p>
            <a:pPr indent="457200" lvl="0" marL="0" rtl="0" algn="l">
              <a:spcBef>
                <a:spcPts val="600"/>
              </a:spcBef>
              <a:spcAft>
                <a:spcPts val="0"/>
              </a:spcAft>
              <a:buNone/>
            </a:pPr>
            <a:r>
              <a:rPr lang="en" sz="1000"/>
              <a:t>expressions with the use of face reading technology. BioMed Research International, 2019:1–10.</a:t>
            </a:r>
            <a:endParaRPr sz="1000"/>
          </a:p>
          <a:p>
            <a:pPr indent="0" lvl="0" marL="0" rtl="0" algn="l">
              <a:spcBef>
                <a:spcPts val="600"/>
              </a:spcBef>
              <a:spcAft>
                <a:spcPts val="0"/>
              </a:spcAft>
              <a:buNone/>
            </a:pPr>
            <a:r>
              <a:rPr lang="en" sz="1000"/>
              <a:t>Evans, K. K., Horowitz, T. S., Howe, P., Pedersini, R., Reijnen, E., Pinto, Y., Kuzmova, Y., and Wolfe, J. M. (2011). Visual attention. </a:t>
            </a:r>
            <a:endParaRPr sz="1000"/>
          </a:p>
          <a:p>
            <a:pPr indent="457200" lvl="0" marL="0" rtl="0" algn="l">
              <a:spcBef>
                <a:spcPts val="600"/>
              </a:spcBef>
              <a:spcAft>
                <a:spcPts val="0"/>
              </a:spcAft>
              <a:buNone/>
            </a:pPr>
            <a:r>
              <a:rPr lang="en" sz="1000"/>
              <a:t>WIREs Cognitive Science, 2(5):503–514.</a:t>
            </a:r>
            <a:endParaRPr sz="1000"/>
          </a:p>
          <a:p>
            <a:pPr indent="0" lvl="0" marL="0" rtl="0" algn="l">
              <a:spcBef>
                <a:spcPts val="600"/>
              </a:spcBef>
              <a:spcAft>
                <a:spcPts val="0"/>
              </a:spcAft>
              <a:buNone/>
            </a:pPr>
            <a:r>
              <a:rPr lang="en" sz="1000"/>
              <a:t>Gardner, M., Wansink, B., Kim, J., and Park, S.-B. (2014). Better moods for better eating?: How mood influences food choice. </a:t>
            </a:r>
            <a:endParaRPr sz="1000"/>
          </a:p>
          <a:p>
            <a:pPr indent="457200" lvl="0" marL="0" rtl="0" algn="l">
              <a:spcBef>
                <a:spcPts val="600"/>
              </a:spcBef>
              <a:spcAft>
                <a:spcPts val="0"/>
              </a:spcAft>
              <a:buNone/>
            </a:pPr>
            <a:r>
              <a:rPr lang="en" sz="1000"/>
              <a:t>Journal of Consumer Psychology, 24.</a:t>
            </a:r>
            <a:endParaRPr sz="1000"/>
          </a:p>
          <a:p>
            <a:pPr indent="0" lvl="0" marL="0" rtl="0" algn="l">
              <a:spcBef>
                <a:spcPts val="600"/>
              </a:spcBef>
              <a:spcAft>
                <a:spcPts val="0"/>
              </a:spcAft>
              <a:buNone/>
            </a:pPr>
            <a:r>
              <a:rPr lang="en" sz="1000"/>
              <a:t>Schupp, H. T., Stockburger, J., Codispoti, M., Junghöfer, M.,Weike, A. I., and Hamm, A.O. (2007). Selective visual attention to </a:t>
            </a:r>
            <a:endParaRPr sz="1000"/>
          </a:p>
          <a:p>
            <a:pPr indent="457200" lvl="0" marL="0" rtl="0" algn="l">
              <a:spcBef>
                <a:spcPts val="600"/>
              </a:spcBef>
              <a:spcAft>
                <a:spcPts val="0"/>
              </a:spcAft>
              <a:buNone/>
            </a:pPr>
            <a:r>
              <a:rPr lang="en" sz="1000"/>
              <a:t>emotion. Journal of Neuroscience, 27(5):1082–1089. Tamir, M. and Robinson, M. D. (2007). The happy spotlight: Positive </a:t>
            </a:r>
            <a:endParaRPr sz="1000"/>
          </a:p>
          <a:p>
            <a:pPr indent="457200" lvl="0" marL="0" rtl="0" algn="l">
              <a:spcBef>
                <a:spcPts val="600"/>
              </a:spcBef>
              <a:spcAft>
                <a:spcPts val="0"/>
              </a:spcAft>
              <a:buNone/>
            </a:pPr>
            <a:r>
              <a:rPr lang="en" sz="1000"/>
              <a:t>mood and selective attention to rewarding information. Personality and Social Psychology Bulletin, 33(8):1124–1136. </a:t>
            </a:r>
            <a:endParaRPr sz="1000"/>
          </a:p>
          <a:p>
            <a:pPr indent="457200" lvl="0" marL="0" rtl="0" algn="l">
              <a:spcBef>
                <a:spcPts val="600"/>
              </a:spcBef>
              <a:spcAft>
                <a:spcPts val="0"/>
              </a:spcAft>
              <a:buNone/>
            </a:pPr>
            <a:r>
              <a:rPr lang="en" sz="1000"/>
              <a:t>PMID: 17578934.</a:t>
            </a:r>
            <a:endParaRPr sz="1000"/>
          </a:p>
          <a:p>
            <a:pPr indent="0" lvl="0" marL="0" rtl="0" algn="l">
              <a:spcBef>
                <a:spcPts val="600"/>
              </a:spcBef>
              <a:spcAft>
                <a:spcPts val="0"/>
              </a:spcAft>
              <a:buNone/>
            </a:pPr>
            <a:r>
              <a:rPr lang="en" sz="1000"/>
              <a:t>Figures: istock</a:t>
            </a:r>
            <a:endParaRPr sz="1000"/>
          </a:p>
          <a:p>
            <a:pPr indent="457200" lvl="0" marL="0" rtl="0" algn="l">
              <a:spcBef>
                <a:spcPts val="600"/>
              </a:spcBef>
              <a:spcAft>
                <a:spcPts val="0"/>
              </a:spcAft>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8"/>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Summary</a:t>
            </a:r>
            <a:endParaRPr sz="3600"/>
          </a:p>
        </p:txBody>
      </p:sp>
      <p:sp>
        <p:nvSpPr>
          <p:cNvPr id="517" name="Google Shape;517;p18"/>
          <p:cNvSpPr txBox="1"/>
          <p:nvPr>
            <p:ph idx="1" type="body"/>
          </p:nvPr>
        </p:nvSpPr>
        <p:spPr>
          <a:xfrm>
            <a:off x="1075850" y="1349925"/>
            <a:ext cx="6996600" cy="27402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Mood day-to-day</a:t>
            </a:r>
            <a:endParaRPr/>
          </a:p>
          <a:p>
            <a:pPr indent="-342900" lvl="1" marL="914400" rtl="0" algn="l">
              <a:spcBef>
                <a:spcPts val="0"/>
              </a:spcBef>
              <a:spcAft>
                <a:spcPts val="0"/>
              </a:spcAft>
              <a:buSzPts val="1800"/>
              <a:buChar char="◆"/>
            </a:pPr>
            <a:r>
              <a:rPr lang="en"/>
              <a:t>Stressors</a:t>
            </a:r>
            <a:endParaRPr/>
          </a:p>
          <a:p>
            <a:pPr indent="-342900" lvl="1" marL="914400" rtl="0" algn="l">
              <a:spcBef>
                <a:spcPts val="0"/>
              </a:spcBef>
              <a:spcAft>
                <a:spcPts val="0"/>
              </a:spcAft>
              <a:buSzPts val="1800"/>
              <a:buChar char="◆"/>
            </a:pPr>
            <a:r>
              <a:rPr lang="en"/>
              <a:t>Decision making - food choices</a:t>
            </a:r>
            <a:endParaRPr/>
          </a:p>
          <a:p>
            <a:pPr indent="-355600" lvl="0" marL="457200" rtl="0" algn="l">
              <a:spcBef>
                <a:spcPts val="0"/>
              </a:spcBef>
              <a:spcAft>
                <a:spcPts val="0"/>
              </a:spcAft>
              <a:buSzPts val="2000"/>
              <a:buChar char="➔"/>
            </a:pPr>
            <a:r>
              <a:rPr lang="en"/>
              <a:t>Using eye-tracking to evaluate</a:t>
            </a:r>
            <a:endParaRPr/>
          </a:p>
          <a:p>
            <a:pPr indent="-342900" lvl="1" marL="914400" rtl="0" algn="l">
              <a:spcBef>
                <a:spcPts val="0"/>
              </a:spcBef>
              <a:spcAft>
                <a:spcPts val="0"/>
              </a:spcAft>
              <a:buSzPts val="1800"/>
              <a:buChar char="◆"/>
            </a:pPr>
            <a:r>
              <a:rPr lang="en"/>
              <a:t>Fixation-based</a:t>
            </a:r>
            <a:endParaRPr/>
          </a:p>
          <a:p>
            <a:pPr indent="-342900" lvl="1" marL="914400" rtl="0" algn="l">
              <a:spcBef>
                <a:spcPts val="0"/>
              </a:spcBef>
              <a:spcAft>
                <a:spcPts val="0"/>
              </a:spcAft>
              <a:buSzPts val="1800"/>
              <a:buChar char="◆"/>
            </a:pPr>
            <a:r>
              <a:rPr lang="en"/>
              <a:t>Mood comparisons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9"/>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Objectives</a:t>
            </a:r>
            <a:endParaRPr/>
          </a:p>
        </p:txBody>
      </p:sp>
      <p:sp>
        <p:nvSpPr>
          <p:cNvPr id="523" name="Google Shape;523;p19"/>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0">
                <a:solidFill>
                  <a:schemeClr val="accent2"/>
                </a:solidFill>
                <a:latin typeface="Oswald"/>
                <a:ea typeface="Oswald"/>
                <a:cs typeface="Oswald"/>
                <a:sym typeface="Oswald"/>
              </a:rPr>
              <a:t>2</a:t>
            </a:r>
            <a:endParaRPr sz="1200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0"/>
          <p:cNvSpPr txBox="1"/>
          <p:nvPr>
            <p:ph type="title"/>
          </p:nvPr>
        </p:nvSpPr>
        <p:spPr>
          <a:xfrm>
            <a:off x="1047750" y="634125"/>
            <a:ext cx="6996600" cy="71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Objectives</a:t>
            </a:r>
            <a:endParaRPr sz="3600"/>
          </a:p>
        </p:txBody>
      </p:sp>
      <p:sp>
        <p:nvSpPr>
          <p:cNvPr id="529" name="Google Shape;529;p20"/>
          <p:cNvSpPr txBox="1"/>
          <p:nvPr>
            <p:ph idx="1" type="body"/>
          </p:nvPr>
        </p:nvSpPr>
        <p:spPr>
          <a:xfrm>
            <a:off x="1073700" y="1540175"/>
            <a:ext cx="6996600" cy="24306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Customer’s mood vs. Food choice when grocery shopping</a:t>
            </a:r>
            <a:endParaRPr/>
          </a:p>
          <a:p>
            <a:pPr indent="-342900" lvl="1" marL="914400" rtl="0" algn="l">
              <a:spcBef>
                <a:spcPts val="0"/>
              </a:spcBef>
              <a:spcAft>
                <a:spcPts val="0"/>
              </a:spcAft>
              <a:buSzPts val="1800"/>
              <a:buChar char="◆"/>
            </a:pPr>
            <a:r>
              <a:rPr lang="en"/>
              <a:t>Correlation between mood &amp; gaze?</a:t>
            </a:r>
            <a:endParaRPr/>
          </a:p>
          <a:p>
            <a:pPr indent="-355600" lvl="0" marL="457200" rtl="0" algn="l">
              <a:spcBef>
                <a:spcPts val="0"/>
              </a:spcBef>
              <a:spcAft>
                <a:spcPts val="0"/>
              </a:spcAft>
              <a:buSzPts val="2000"/>
              <a:buChar char="➔"/>
            </a:pPr>
            <a:r>
              <a:rPr b="1" lang="en"/>
              <a:t>Hypothesis</a:t>
            </a:r>
            <a:r>
              <a:rPr b="1" lang="en"/>
              <a:t>: “Users with lower mood levels will choose unhealthy food options, and users with higher mood levels will choose healthy food options.”</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1"/>
          <p:cNvSpPr txBox="1"/>
          <p:nvPr>
            <p:ph type="ctrTitle"/>
          </p:nvPr>
        </p:nvSpPr>
        <p:spPr>
          <a:xfrm>
            <a:off x="2309350" y="3031150"/>
            <a:ext cx="52146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Background Research</a:t>
            </a:r>
            <a:endParaRPr/>
          </a:p>
        </p:txBody>
      </p:sp>
      <p:sp>
        <p:nvSpPr>
          <p:cNvPr id="535" name="Google Shape;535;p21"/>
          <p:cNvSpPr txBox="1"/>
          <p:nvPr/>
        </p:nvSpPr>
        <p:spPr>
          <a:xfrm>
            <a:off x="7416725" y="3661925"/>
            <a:ext cx="1760400" cy="1204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2000">
                <a:solidFill>
                  <a:schemeClr val="accent2"/>
                </a:solidFill>
                <a:latin typeface="Oswald"/>
                <a:ea typeface="Oswald"/>
                <a:cs typeface="Oswald"/>
                <a:sym typeface="Oswald"/>
              </a:rPr>
              <a:t>3</a:t>
            </a:r>
            <a:endParaRPr sz="12000">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