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99" r:id="rId19"/>
    <p:sldId id="300" r:id="rId20"/>
    <p:sldId id="301"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90" r:id="rId34"/>
    <p:sldId id="291" r:id="rId35"/>
    <p:sldId id="292" r:id="rId36"/>
    <p:sldId id="293" r:id="rId37"/>
    <p:sldId id="294" r:id="rId38"/>
    <p:sldId id="295" r:id="rId39"/>
    <p:sldId id="296" r:id="rId40"/>
    <p:sldId id="297" r:id="rId41"/>
    <p:sldId id="302" r:id="rId42"/>
    <p:sldId id="298" r:id="rId4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70C0"/>
    <a:srgbClr val="492D6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3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GB"/>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GB"/>
          </a:p>
        </p:txBody>
      </p:sp>
      <p:sp>
        <p:nvSpPr>
          <p:cNvPr id="133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GB"/>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E0B626A-408E-8A40-96D3-8D6265C3FD09}" type="slidenum">
              <a:rPr lang="en-GB"/>
              <a:pPr/>
              <a:t>‹#›</a:t>
            </a:fld>
            <a:endParaRPr lang="en-GB"/>
          </a:p>
        </p:txBody>
      </p:sp>
    </p:spTree>
    <p:extLst>
      <p:ext uri="{BB962C8B-B14F-4D97-AF65-F5344CB8AC3E}">
        <p14:creationId xmlns:p14="http://schemas.microsoft.com/office/powerpoint/2010/main" val="36460205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82B8605-401C-0642-ABA3-3E6609A31181}" type="slidenum">
              <a:rPr lang="en-GB" sz="1200"/>
              <a:pPr eaLnBrk="1" hangingPunct="1"/>
              <a:t>2</a:t>
            </a:fld>
            <a:endParaRPr lang="en-GB" sz="1200"/>
          </a:p>
        </p:txBody>
      </p:sp>
      <p:sp>
        <p:nvSpPr>
          <p:cNvPr id="163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6E7195E2-F20F-2540-948D-9FF28EE95AFD}" type="slidenum">
              <a:rPr lang="en-GB" sz="1200">
                <a:latin typeface="Times" charset="0"/>
              </a:rPr>
              <a:pPr algn="r"/>
              <a:t>2</a:t>
            </a:fld>
            <a:endParaRPr lang="en-GB" sz="1200">
              <a:latin typeface="Times" charset="0"/>
            </a:endParaRPr>
          </a:p>
        </p:txBody>
      </p:sp>
      <p:sp>
        <p:nvSpPr>
          <p:cNvPr id="16388" name="Rectangle 2"/>
          <p:cNvSpPr>
            <a:spLocks noChangeArrowheads="1" noTextEdit="1"/>
          </p:cNvSpPr>
          <p:nvPr>
            <p:ph type="sldImg"/>
          </p:nvPr>
        </p:nvSpPr>
        <p:spPr>
          <a:xfrm>
            <a:off x="1296988" y="800100"/>
            <a:ext cx="4265612" cy="3198813"/>
          </a:xfrm>
          <a:solidFill>
            <a:srgbClr val="FFFFFF"/>
          </a:solidFill>
          <a:ln/>
        </p:spPr>
      </p:sp>
      <p:sp>
        <p:nvSpPr>
          <p:cNvPr id="16389" name="Rectangle 3"/>
          <p:cNvSpPr>
            <a:spLocks noChangeArrowheads="1"/>
          </p:cNvSpPr>
          <p:nvPr>
            <p:ph type="body" idx="1"/>
          </p:nvPr>
        </p:nvSpPr>
        <p:spPr>
          <a:xfrm>
            <a:off x="914400" y="4346575"/>
            <a:ext cx="5029200" cy="3852863"/>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2BB295E-FA0E-BB47-8AA7-8DC3C25122EB}" type="slidenum">
              <a:rPr lang="en-GB" sz="1200"/>
              <a:pPr eaLnBrk="1" hangingPunct="1"/>
              <a:t>21</a:t>
            </a:fld>
            <a:endParaRPr lang="en-GB" sz="1200"/>
          </a:p>
        </p:txBody>
      </p:sp>
      <p:sp>
        <p:nvSpPr>
          <p:cNvPr id="4505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926B02D7-7FE2-CD46-8F2C-A8C6A5826640}" type="slidenum">
              <a:rPr lang="en-GB" sz="1200">
                <a:latin typeface="Times" charset="0"/>
              </a:rPr>
              <a:pPr algn="r"/>
              <a:t>21</a:t>
            </a:fld>
            <a:endParaRPr lang="en-GB" sz="1200">
              <a:latin typeface="Times" charset="0"/>
            </a:endParaRPr>
          </a:p>
        </p:txBody>
      </p:sp>
      <p:sp>
        <p:nvSpPr>
          <p:cNvPr id="45060" name="Rectangle 2"/>
          <p:cNvSpPr>
            <a:spLocks noChangeArrowheads="1" noTextEdit="1"/>
          </p:cNvSpPr>
          <p:nvPr>
            <p:ph type="sldImg"/>
          </p:nvPr>
        </p:nvSpPr>
        <p:spPr>
          <a:xfrm>
            <a:off x="1296988" y="800100"/>
            <a:ext cx="4265612" cy="3198813"/>
          </a:xfrm>
          <a:solidFill>
            <a:srgbClr val="FFFFFF"/>
          </a:solidFill>
          <a:ln/>
        </p:spPr>
      </p:sp>
      <p:sp>
        <p:nvSpPr>
          <p:cNvPr id="45061" name="Rectangle 3"/>
          <p:cNvSpPr>
            <a:spLocks noChangeArrowheads="1"/>
          </p:cNvSpPr>
          <p:nvPr>
            <p:ph type="body" idx="1"/>
          </p:nvPr>
        </p:nvSpPr>
        <p:spPr>
          <a:xfrm>
            <a:off x="914400" y="4346575"/>
            <a:ext cx="5029200" cy="3852863"/>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92F0E4-E063-C942-86F6-11A8E5A62111}" type="slidenum">
              <a:rPr lang="en-GB" sz="1200"/>
              <a:pPr eaLnBrk="1" hangingPunct="1"/>
              <a:t>23</a:t>
            </a:fld>
            <a:endParaRPr lang="en-GB" sz="1200"/>
          </a:p>
        </p:txBody>
      </p:sp>
      <p:sp>
        <p:nvSpPr>
          <p:cNvPr id="48131" name="Slide Image Placeholder 1"/>
          <p:cNvSpPr>
            <a:spLocks noGrp="1" noRot="1" noChangeAspect="1" noTextEdit="1"/>
          </p:cNvSpPr>
          <p:nvPr>
            <p:ph type="sldImg"/>
          </p:nvPr>
        </p:nvSpPr>
        <p:spPr>
          <a:ln/>
        </p:spPr>
      </p:sp>
      <p:sp>
        <p:nvSpPr>
          <p:cNvPr id="4813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100"/>
              <a:t>The first vending machine has been designed using simple instructions. There is a small number of drinks to choose from and each is represented by a large button displaying the label of each drink. The user simply has to press one button and this should have the effect of returning the selected drink. The second machine is more complex, offering a wider range of snacks. The trade-off for providing more choices, however, is that the user can no longer instruct the machine by using a simple one-press action but is required to use a more complex process, involving: (i) reading off the code (e.g., C12) under the item chosen, then (ii) keying this into the number pad adjacent to the displayed items, and (iii) checking the price of the selected option and ensuring that the amount of money inserted is the same or greater  (depending on whether or not the machine provides change). Problems that can arise from this type of interaction are the customer misreading the code and or miskeying in the code, resulting in the machine not issuing the snack or providing the wrong item.</a:t>
            </a:r>
            <a:endParaRPr lang="en-GB" sz="1100"/>
          </a:p>
          <a:p>
            <a:pPr eaLnBrk="1" hangingPunct="1"/>
            <a:r>
              <a:rPr lang="en-US" sz="1100"/>
              <a:t>A better way of designing an interface for a large number of choices of variable cost might be to continue to use direct mapping, but use buttons that show miniature versions of the snacks placed in a large matrix (rather than showing actual versions). This would use the available space at the front of the vending machine more economically. The customer would need only to press the button of the object chosen and put in the correct amount of money. There is less chance of error resulting from pressing the wrong code or keys. The trade-off for the vending company, however, is that the machine is less flexible in terms of which snacks it can sell. If a new product line comes out they will also need to replace part of the physical interface to the machine – which would be costly.</a:t>
            </a:r>
            <a:endParaRPr lang="en-GB" sz="1100"/>
          </a:p>
          <a:p>
            <a:pPr eaLnBrk="1" hangingPunct="1"/>
            <a:endParaRPr lang="en-GB" sz="1100"/>
          </a:p>
        </p:txBody>
      </p:sp>
      <p:sp>
        <p:nvSpPr>
          <p:cNvPr id="48133"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FBF1CED3-EEA0-0745-B864-1054374DB87D}" type="slidenum">
              <a:rPr lang="en-US" sz="1200">
                <a:latin typeface="Times" charset="0"/>
              </a:rPr>
              <a:pPr algn="r"/>
              <a:t>23</a:t>
            </a:fld>
            <a:endParaRPr lang="en-US" sz="1200">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CD567D-7919-F049-957D-639C280607E4}" type="slidenum">
              <a:rPr lang="en-GB" sz="1200"/>
              <a:pPr eaLnBrk="1" hangingPunct="1"/>
              <a:t>24</a:t>
            </a:fld>
            <a:endParaRPr lang="en-GB" sz="1200"/>
          </a:p>
        </p:txBody>
      </p:sp>
      <p:sp>
        <p:nvSpPr>
          <p:cNvPr id="5017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6FC7CCBA-F7D8-CB4A-955C-13C9C78A6FAE}" type="slidenum">
              <a:rPr lang="en-GB" sz="1200">
                <a:latin typeface="Times" charset="0"/>
              </a:rPr>
              <a:pPr algn="r"/>
              <a:t>24</a:t>
            </a:fld>
            <a:endParaRPr lang="en-GB" sz="1200">
              <a:latin typeface="Times" charset="0"/>
            </a:endParaRPr>
          </a:p>
        </p:txBody>
      </p:sp>
      <p:sp>
        <p:nvSpPr>
          <p:cNvPr id="50180" name="Rectangle 2"/>
          <p:cNvSpPr>
            <a:spLocks noChangeArrowheads="1" noTextEdit="1"/>
          </p:cNvSpPr>
          <p:nvPr>
            <p:ph type="sldImg"/>
          </p:nvPr>
        </p:nvSpPr>
        <p:spPr>
          <a:xfrm>
            <a:off x="1296988" y="800100"/>
            <a:ext cx="4265612" cy="3198813"/>
          </a:xfrm>
          <a:solidFill>
            <a:srgbClr val="FFFFFF"/>
          </a:solidFill>
          <a:ln/>
        </p:spPr>
      </p:sp>
      <p:sp>
        <p:nvSpPr>
          <p:cNvPr id="50181" name="Rectangle 3"/>
          <p:cNvSpPr>
            <a:spLocks noChangeArrowheads="1"/>
          </p:cNvSpPr>
          <p:nvPr>
            <p:ph type="body" idx="1"/>
          </p:nvPr>
        </p:nvSpPr>
        <p:spPr>
          <a:xfrm>
            <a:off x="914400" y="4346575"/>
            <a:ext cx="5029200" cy="3852863"/>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35F4807-B4AE-AE44-B072-FC9A9CEE416A}" type="slidenum">
              <a:rPr lang="en-GB" sz="1200"/>
              <a:pPr eaLnBrk="1" hangingPunct="1"/>
              <a:t>27</a:t>
            </a:fld>
            <a:endParaRPr lang="en-GB" sz="1200"/>
          </a:p>
        </p:txBody>
      </p:sp>
      <p:sp>
        <p:nvSpPr>
          <p:cNvPr id="542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08CD8F3B-B115-6244-B262-34FBF69AD395}" type="slidenum">
              <a:rPr lang="en-GB" sz="1200">
                <a:latin typeface="Times" charset="0"/>
              </a:rPr>
              <a:pPr algn="r"/>
              <a:t>27</a:t>
            </a:fld>
            <a:endParaRPr lang="en-GB" sz="1200">
              <a:latin typeface="Times" charset="0"/>
            </a:endParaRPr>
          </a:p>
        </p:txBody>
      </p:sp>
      <p:sp>
        <p:nvSpPr>
          <p:cNvPr id="54276" name="Rectangle 2"/>
          <p:cNvSpPr>
            <a:spLocks noChangeArrowheads="1" noTextEdit="1"/>
          </p:cNvSpPr>
          <p:nvPr>
            <p:ph type="sldImg"/>
          </p:nvPr>
        </p:nvSpPr>
        <p:spPr>
          <a:xfrm>
            <a:off x="1296988" y="800100"/>
            <a:ext cx="4265612" cy="3198813"/>
          </a:xfrm>
          <a:solidFill>
            <a:srgbClr val="FFFFFF"/>
          </a:solidFill>
          <a:ln/>
        </p:spPr>
      </p:sp>
      <p:sp>
        <p:nvSpPr>
          <p:cNvPr id="54277" name="Rectangle 3"/>
          <p:cNvSpPr>
            <a:spLocks noChangeArrowheads="1"/>
          </p:cNvSpPr>
          <p:nvPr>
            <p:ph type="body" idx="1"/>
          </p:nvPr>
        </p:nvSpPr>
        <p:spPr>
          <a:xfrm>
            <a:off x="914400" y="4346575"/>
            <a:ext cx="5029200" cy="3852863"/>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0CD11A5-AF12-7F43-BECE-78B8C356EBFA}" type="slidenum">
              <a:rPr lang="en-GB" sz="1200"/>
              <a:pPr eaLnBrk="1" hangingPunct="1"/>
              <a:t>28</a:t>
            </a:fld>
            <a:endParaRPr lang="en-GB" sz="1200"/>
          </a:p>
        </p:txBody>
      </p:sp>
      <p:sp>
        <p:nvSpPr>
          <p:cNvPr id="563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FF548B6D-C937-5A4E-8F18-2E911430F8BF}" type="slidenum">
              <a:rPr lang="en-GB" sz="1200">
                <a:latin typeface="Times" charset="0"/>
              </a:rPr>
              <a:pPr algn="r"/>
              <a:t>28</a:t>
            </a:fld>
            <a:endParaRPr lang="en-GB" sz="1200">
              <a:latin typeface="Times" charset="0"/>
            </a:endParaRPr>
          </a:p>
        </p:txBody>
      </p:sp>
      <p:sp>
        <p:nvSpPr>
          <p:cNvPr id="56324" name="Rectangle 2"/>
          <p:cNvSpPr>
            <a:spLocks noChangeArrowheads="1" noTextEdit="1"/>
          </p:cNvSpPr>
          <p:nvPr>
            <p:ph type="sldImg"/>
          </p:nvPr>
        </p:nvSpPr>
        <p:spPr>
          <a:xfrm>
            <a:off x="1296988" y="800100"/>
            <a:ext cx="4265612" cy="3198813"/>
          </a:xfrm>
          <a:solidFill>
            <a:srgbClr val="FFFFFF"/>
          </a:solidFill>
          <a:ln/>
        </p:spPr>
      </p:sp>
      <p:sp>
        <p:nvSpPr>
          <p:cNvPr id="56325" name="Rectangle 3"/>
          <p:cNvSpPr>
            <a:spLocks noChangeArrowheads="1"/>
          </p:cNvSpPr>
          <p:nvPr>
            <p:ph type="body" idx="1"/>
          </p:nvPr>
        </p:nvSpPr>
        <p:spPr>
          <a:xfrm>
            <a:off x="914400" y="4346575"/>
            <a:ext cx="5029200" cy="3852863"/>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7979F9-F82A-3340-B9F4-6301909CF869}" type="slidenum">
              <a:rPr lang="en-GB" sz="1200"/>
              <a:pPr eaLnBrk="1" hangingPunct="1"/>
              <a:t>29</a:t>
            </a:fld>
            <a:endParaRPr lang="en-GB" sz="1200"/>
          </a:p>
        </p:txBody>
      </p:sp>
      <p:sp>
        <p:nvSpPr>
          <p:cNvPr id="5837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AFDA6C77-45BE-2D43-B68B-CC04C86F3C80}" type="slidenum">
              <a:rPr lang="en-GB" sz="1200">
                <a:latin typeface="Times" charset="0"/>
              </a:rPr>
              <a:pPr algn="r"/>
              <a:t>29</a:t>
            </a:fld>
            <a:endParaRPr lang="en-GB" sz="1200">
              <a:latin typeface="Times" charset="0"/>
            </a:endParaRPr>
          </a:p>
        </p:txBody>
      </p:sp>
      <p:sp>
        <p:nvSpPr>
          <p:cNvPr id="58372" name="Rectangle 2"/>
          <p:cNvSpPr>
            <a:spLocks noChangeArrowheads="1" noTextEdit="1"/>
          </p:cNvSpPr>
          <p:nvPr>
            <p:ph type="sldImg"/>
          </p:nvPr>
        </p:nvSpPr>
        <p:spPr>
          <a:xfrm>
            <a:off x="1296988" y="800100"/>
            <a:ext cx="4265612" cy="3198813"/>
          </a:xfrm>
          <a:solidFill>
            <a:srgbClr val="FFFFFF"/>
          </a:solidFill>
          <a:ln/>
        </p:spPr>
      </p:sp>
      <p:sp>
        <p:nvSpPr>
          <p:cNvPr id="58373" name="Rectangle 3"/>
          <p:cNvSpPr>
            <a:spLocks noChangeArrowheads="1"/>
          </p:cNvSpPr>
          <p:nvPr>
            <p:ph type="body" idx="1"/>
          </p:nvPr>
        </p:nvSpPr>
        <p:spPr>
          <a:xfrm>
            <a:off x="914400" y="4346575"/>
            <a:ext cx="5029200" cy="3852863"/>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D0050FD-7B9D-654A-8529-F5FB77D286C4}" type="slidenum">
              <a:rPr lang="en-GB" sz="1200"/>
              <a:pPr eaLnBrk="1" hangingPunct="1"/>
              <a:t>30</a:t>
            </a:fld>
            <a:endParaRPr lang="en-GB" sz="1200"/>
          </a:p>
        </p:txBody>
      </p:sp>
      <p:sp>
        <p:nvSpPr>
          <p:cNvPr id="6041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42058A49-F2A6-CF42-82A5-AAA69F1A7291}" type="slidenum">
              <a:rPr lang="en-GB" sz="1200">
                <a:latin typeface="Times" charset="0"/>
              </a:rPr>
              <a:pPr algn="r"/>
              <a:t>30</a:t>
            </a:fld>
            <a:endParaRPr lang="en-GB" sz="1200">
              <a:latin typeface="Times" charset="0"/>
            </a:endParaRPr>
          </a:p>
        </p:txBody>
      </p:sp>
      <p:sp>
        <p:nvSpPr>
          <p:cNvPr id="60420" name="Rectangle 2"/>
          <p:cNvSpPr>
            <a:spLocks noChangeArrowheads="1" noTextEdit="1"/>
          </p:cNvSpPr>
          <p:nvPr>
            <p:ph type="sldImg"/>
          </p:nvPr>
        </p:nvSpPr>
        <p:spPr>
          <a:xfrm>
            <a:off x="1296988" y="800100"/>
            <a:ext cx="4265612" cy="3198813"/>
          </a:xfrm>
          <a:solidFill>
            <a:srgbClr val="FFFFFF"/>
          </a:solidFill>
          <a:ln/>
        </p:spPr>
      </p:sp>
      <p:sp>
        <p:nvSpPr>
          <p:cNvPr id="60421" name="Rectangle 3"/>
          <p:cNvSpPr>
            <a:spLocks noChangeArrowheads="1"/>
          </p:cNvSpPr>
          <p:nvPr>
            <p:ph type="body" idx="1"/>
          </p:nvPr>
        </p:nvSpPr>
        <p:spPr>
          <a:xfrm>
            <a:off x="914400" y="4346575"/>
            <a:ext cx="5029200" cy="3852863"/>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24786D-4477-8747-BF3A-A34AF30B5072}" type="slidenum">
              <a:rPr lang="en-GB" sz="1200"/>
              <a:pPr eaLnBrk="1" hangingPunct="1"/>
              <a:t>32</a:t>
            </a:fld>
            <a:endParaRPr lang="en-GB" sz="1200"/>
          </a:p>
        </p:txBody>
      </p:sp>
      <p:sp>
        <p:nvSpPr>
          <p:cNvPr id="6349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DC7FC128-8FB9-894E-88E8-5FAF4E88D879}" type="slidenum">
              <a:rPr lang="en-GB" sz="1200">
                <a:latin typeface="Times" charset="0"/>
              </a:rPr>
              <a:pPr algn="r"/>
              <a:t>32</a:t>
            </a:fld>
            <a:endParaRPr lang="en-GB" sz="1200">
              <a:latin typeface="Times" charset="0"/>
            </a:endParaRPr>
          </a:p>
        </p:txBody>
      </p:sp>
      <p:sp>
        <p:nvSpPr>
          <p:cNvPr id="63492" name="Rectangle 2"/>
          <p:cNvSpPr>
            <a:spLocks noChangeArrowheads="1" noTextEdit="1"/>
          </p:cNvSpPr>
          <p:nvPr>
            <p:ph type="sldImg"/>
          </p:nvPr>
        </p:nvSpPr>
        <p:spPr>
          <a:xfrm>
            <a:off x="1296988" y="800100"/>
            <a:ext cx="4265612" cy="3198813"/>
          </a:xfrm>
          <a:solidFill>
            <a:srgbClr val="FFFFFF"/>
          </a:solidFill>
          <a:ln/>
        </p:spPr>
      </p:sp>
      <p:sp>
        <p:nvSpPr>
          <p:cNvPr id="63493" name="Rectangle 3"/>
          <p:cNvSpPr>
            <a:spLocks noChangeArrowheads="1"/>
          </p:cNvSpPr>
          <p:nvPr>
            <p:ph type="body" idx="1"/>
          </p:nvPr>
        </p:nvSpPr>
        <p:spPr>
          <a:xfrm>
            <a:off x="914400" y="4346575"/>
            <a:ext cx="5029200" cy="3852863"/>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D72FB0-202D-7A40-8EFD-83D0BCC873CB}" type="slidenum">
              <a:rPr lang="en-GB" sz="1200"/>
              <a:pPr eaLnBrk="1" hangingPunct="1"/>
              <a:t>3</a:t>
            </a:fld>
            <a:endParaRPr lang="en-GB" sz="1200"/>
          </a:p>
        </p:txBody>
      </p:sp>
      <p:sp>
        <p:nvSpPr>
          <p:cNvPr id="1843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D23EB9E9-F710-C943-B9A4-9134F5F81584}" type="slidenum">
              <a:rPr lang="en-GB" sz="1200">
                <a:latin typeface="Times" charset="0"/>
              </a:rPr>
              <a:pPr algn="r"/>
              <a:t>3</a:t>
            </a:fld>
            <a:endParaRPr lang="en-GB" sz="1200">
              <a:latin typeface="Times" charset="0"/>
            </a:endParaRPr>
          </a:p>
        </p:txBody>
      </p:sp>
      <p:sp>
        <p:nvSpPr>
          <p:cNvPr id="18436" name="Rectangle 2"/>
          <p:cNvSpPr>
            <a:spLocks noChangeArrowheads="1" noTextEdit="1"/>
          </p:cNvSpPr>
          <p:nvPr>
            <p:ph type="sldImg"/>
          </p:nvPr>
        </p:nvSpPr>
        <p:spPr>
          <a:xfrm>
            <a:off x="1296988" y="800100"/>
            <a:ext cx="4265612" cy="3198813"/>
          </a:xfrm>
          <a:solidFill>
            <a:srgbClr val="FFFFFF"/>
          </a:solidFill>
          <a:ln/>
        </p:spPr>
      </p:sp>
      <p:sp>
        <p:nvSpPr>
          <p:cNvPr id="18437" name="Rectangle 3"/>
          <p:cNvSpPr>
            <a:spLocks noChangeArrowheads="1"/>
          </p:cNvSpPr>
          <p:nvPr>
            <p:ph type="body" idx="1"/>
          </p:nvPr>
        </p:nvSpPr>
        <p:spPr>
          <a:xfrm>
            <a:off x="914400" y="4346575"/>
            <a:ext cx="5029200" cy="3852863"/>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B321BD-8CA0-8D4D-B318-40F6D02E1A2D}" type="slidenum">
              <a:rPr lang="en-GB" sz="1200"/>
              <a:pPr eaLnBrk="1" hangingPunct="1"/>
              <a:t>5</a:t>
            </a:fld>
            <a:endParaRPr lang="en-GB" sz="1200"/>
          </a:p>
        </p:txBody>
      </p:sp>
      <p:sp>
        <p:nvSpPr>
          <p:cNvPr id="21507" name="Slide Image Placeholder 1"/>
          <p:cNvSpPr>
            <a:spLocks noGrp="1" noRot="1" noChangeAspect="1" noTextEdit="1"/>
          </p:cNvSpPr>
          <p:nvPr>
            <p:ph type="sldImg"/>
          </p:nvPr>
        </p:nvSpPr>
        <p:spPr>
          <a:ln/>
        </p:spPr>
      </p:sp>
      <p:sp>
        <p:nvSpPr>
          <p:cNvPr id="21508"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Writing down your assumptions and claims and then trying to defend and support them can highlight those that are vague or wanting. In so doing, poorly constructed design ideas can be reformulated. Explicating people</a:t>
            </a:r>
            <a:r>
              <a:rPr lang="ja-JP" altLang="en-GB"/>
              <a:t>’</a:t>
            </a:r>
            <a:r>
              <a:rPr lang="en-GB"/>
              <a:t>s assumptions and claims about why they think something might be a good idea (or not) enables the design team as a whole to view multiple perspectives on the problem space and in so doing reveal conflicting and problematic ones. </a:t>
            </a:r>
          </a:p>
        </p:txBody>
      </p:sp>
      <p:sp>
        <p:nvSpPr>
          <p:cNvPr id="21509"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336A9267-BFB1-9944-B987-CBB20E4E37F5}" type="slidenum">
              <a:rPr lang="en-US" sz="1200">
                <a:latin typeface="Times" charset="0"/>
              </a:rPr>
              <a:pPr algn="r"/>
              <a:t>5</a:t>
            </a:fld>
            <a:endParaRPr lang="en-US" sz="120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72A526-60DA-6342-A380-B71826801338}" type="slidenum">
              <a:rPr lang="en-GB" sz="1200"/>
              <a:pPr eaLnBrk="1" hangingPunct="1"/>
              <a:t>7</a:t>
            </a:fld>
            <a:endParaRPr lang="en-GB" sz="1200"/>
          </a:p>
        </p:txBody>
      </p:sp>
      <p:sp>
        <p:nvSpPr>
          <p:cNvPr id="24579" name="Slide Image Placeholder 1"/>
          <p:cNvSpPr>
            <a:spLocks noGrp="1" noRot="1" noChangeAspect="1" noTextEdit="1"/>
          </p:cNvSpPr>
          <p:nvPr>
            <p:ph type="sldImg"/>
          </p:nvPr>
        </p:nvSpPr>
        <p:spPr>
          <a:ln/>
        </p:spPr>
      </p:sp>
      <p:sp>
        <p:nvSpPr>
          <p:cNvPr id="24580"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3D TV first went on sale in 2010. There was much hype and fanfare about the enhanced user experience it would offer, especially when watching movies, sport</a:t>
            </a:r>
            <a:r>
              <a:rPr lang="ja-JP" altLang="en-GB"/>
              <a:t>’</a:t>
            </a:r>
            <a:r>
              <a:rPr lang="en-GB"/>
              <a:t>s events and dramas. An </a:t>
            </a:r>
            <a:r>
              <a:rPr lang="en-GB" i="1"/>
              <a:t>assumption</a:t>
            </a:r>
            <a:r>
              <a:rPr lang="en-GB"/>
              <a:t> was that people would not mind wearing the glasses that are needed to see in 3D, nor would they mind paying a lot more for a new 3D-enabled TV screen.  A </a:t>
            </a:r>
            <a:r>
              <a:rPr lang="en-GB" i="1"/>
              <a:t>claim</a:t>
            </a:r>
            <a:r>
              <a:rPr lang="en-GB"/>
              <a:t> was that people would really enjoy the enhanced clarity and color detail provided by 3D, based on the favourable feedback received worldwide when viewing 3D films, such as Avatar, at a cinema. </a:t>
            </a:r>
          </a:p>
          <a:p>
            <a:pPr eaLnBrk="1" hangingPunct="1"/>
            <a:r>
              <a:rPr lang="en-GB"/>
              <a:t>But the unanswered question was: could the enhanced cinema experience become a desired living</a:t>
            </a:r>
            <a:r>
              <a:rPr lang="en-GB" i="1"/>
              <a:t> </a:t>
            </a:r>
            <a:r>
              <a:rPr lang="en-GB"/>
              <a:t>room experience? There is no existing problem to overcome – what is being proposed is a new way of experiencing TV. A user experience question is how will people take to wearing the special glasses in their living room? Will it become the norm for people to carry around their own set of personalized glasses (cf to the iPod earbuds that many people wear under their clothing), and don them when watching TV at home or when visiting their family or friends? Could they even be designed to become a fashion item?  </a:t>
            </a:r>
          </a:p>
          <a:p>
            <a:pPr eaLnBrk="1" hangingPunct="1"/>
            <a:endParaRPr lang="en-GB"/>
          </a:p>
        </p:txBody>
      </p:sp>
      <p:sp>
        <p:nvSpPr>
          <p:cNvPr id="24581"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313E6507-10DB-3A42-8208-86DB7500480A}" type="slidenum">
              <a:rPr lang="en-US" sz="1200">
                <a:latin typeface="Times" charset="0"/>
              </a:rPr>
              <a:pPr algn="r"/>
              <a:t>7</a:t>
            </a:fld>
            <a:endParaRPr lang="en-US" sz="1200">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B7D51A-2DC4-CF48-8B41-6485D8E3CEF0}" type="slidenum">
              <a:rPr lang="en-GB" sz="1200"/>
              <a:pPr eaLnBrk="1" hangingPunct="1"/>
              <a:t>8</a:t>
            </a:fld>
            <a:endParaRPr lang="en-GB" sz="1200"/>
          </a:p>
        </p:txBody>
      </p:sp>
      <p:sp>
        <p:nvSpPr>
          <p:cNvPr id="26627" name="Slide Image Placeholder 1"/>
          <p:cNvSpPr>
            <a:spLocks noGrp="1" noRot="1" noChangeAspect="1" noTextEdit="1"/>
          </p:cNvSpPr>
          <p:nvPr>
            <p:ph type="sldImg"/>
          </p:nvPr>
        </p:nvSpPr>
        <p:spPr>
          <a:ln/>
        </p:spPr>
      </p:sp>
      <p:sp>
        <p:nvSpPr>
          <p:cNvPr id="26628"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26629"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0D9253B8-7A09-A44C-823C-E1103C13E0BD}" type="slidenum">
              <a:rPr lang="en-US" sz="1200">
                <a:latin typeface="Times" charset="0"/>
              </a:rPr>
              <a:pPr algn="r"/>
              <a:t>8</a:t>
            </a:fld>
            <a:endParaRPr lang="en-US" sz="120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C4EBF2-81D4-C643-B9C0-119C765352DB}" type="slidenum">
              <a:rPr lang="en-GB" sz="1200"/>
              <a:pPr eaLnBrk="1" hangingPunct="1"/>
              <a:t>10</a:t>
            </a:fld>
            <a:endParaRPr lang="en-GB" sz="1200"/>
          </a:p>
        </p:txBody>
      </p:sp>
      <p:sp>
        <p:nvSpPr>
          <p:cNvPr id="29699" name="Slide Image Placeholder 1"/>
          <p:cNvSpPr>
            <a:spLocks noGrp="1" noRot="1" noChangeAspect="1" noTextEdit="1"/>
          </p:cNvSpPr>
          <p:nvPr>
            <p:ph type="sldImg"/>
          </p:nvPr>
        </p:nvSpPr>
        <p:spPr>
          <a:ln/>
        </p:spPr>
      </p:sp>
      <p:sp>
        <p:nvSpPr>
          <p:cNvPr id="29700"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There is also an </a:t>
            </a:r>
            <a:r>
              <a:rPr lang="en-GB" i="1"/>
              <a:t>assumption</a:t>
            </a:r>
            <a:r>
              <a:rPr lang="en-GB"/>
              <a:t> that all images will be better when viewed in 3D. But whilst it may be a joy to see your team score a goal, will it by the same token, be more painful to watch the opponents score? And what about those who like to catch up on the news whilst eating breakfast and reading email on their laptop? Will it be unpleasant having to constantly switch between the real world, a 2D display and a 3D TV? Or will it become second nature? </a:t>
            </a:r>
          </a:p>
          <a:p>
            <a:pPr eaLnBrk="1" hangingPunct="1"/>
            <a:endParaRPr lang="en-GB"/>
          </a:p>
        </p:txBody>
      </p:sp>
      <p:sp>
        <p:nvSpPr>
          <p:cNvPr id="29701"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42E13B01-23C7-A744-815A-574F25E405CC}" type="slidenum">
              <a:rPr lang="en-US" sz="1200">
                <a:latin typeface="Times" charset="0"/>
              </a:rPr>
              <a:pPr algn="r"/>
              <a:t>10</a:t>
            </a:fld>
            <a:endParaRPr lang="en-US" sz="1200">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368A57-4850-B048-BAA7-F77A9328ADB1}" type="slidenum">
              <a:rPr lang="en-GB" sz="1200"/>
              <a:pPr eaLnBrk="1" hangingPunct="1"/>
              <a:t>14</a:t>
            </a:fld>
            <a:endParaRPr lang="en-GB" sz="1200"/>
          </a:p>
        </p:txBody>
      </p:sp>
      <p:sp>
        <p:nvSpPr>
          <p:cNvPr id="34819" name="Slide Image Placeholder 1"/>
          <p:cNvSpPr>
            <a:spLocks noGrp="1" noRot="1" noChangeAspect="1" noTextEdit="1"/>
          </p:cNvSpPr>
          <p:nvPr>
            <p:ph type="sldImg"/>
          </p:nvPr>
        </p:nvSpPr>
        <p:spPr>
          <a:ln/>
        </p:spPr>
      </p:sp>
      <p:sp>
        <p:nvSpPr>
          <p:cNvPr id="34820"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The best conceptual models are those that appear obvious; the operations they support being intuitive to use. However, sometimes applications can end up being based on overly complex conceptual models, especially if they are the result of a series of upgrades, where more and more functions and ways of doing something are added to the original conceptual model. Most interface applications are actually based on well-established conceptual models. For example, a conceptual model based on the core aspects of the customer experience when at a shopping mall underlies most online shopping websites. </a:t>
            </a:r>
          </a:p>
          <a:p>
            <a:pPr eaLnBrk="1" hangingPunct="1"/>
            <a:endParaRPr lang="en-GB"/>
          </a:p>
          <a:p>
            <a:pPr eaLnBrk="1" hangingPunct="1"/>
            <a:r>
              <a:rPr lang="en-GB"/>
              <a:t>Interface metaphors are intended to provide familiar entities that enable people to readily understand the underlying conceptual model and know what to do at an interface. However, they can also contravene people</a:t>
            </a:r>
            <a:r>
              <a:rPr lang="ja-JP" altLang="en-GB"/>
              <a:t>’</a:t>
            </a:r>
            <a:r>
              <a:rPr lang="en-GB"/>
              <a:t>s expectations about how things should be, such as the recycle bin (trashcan) that used to sit on the desktop. Logically and culturally (i.e. in the real world) it should have been placed under the desk. But users would not have been able to see it because it would be occluded by the desktop surface. So it needed to go on the desktop. Some users find this irksome but most did not find it to be a problem. Once they understood why the bin icon was on the desktop they simply accepted it being there. </a:t>
            </a:r>
          </a:p>
          <a:p>
            <a:pPr eaLnBrk="1" hangingPunct="1"/>
            <a:endParaRPr lang="en-GB"/>
          </a:p>
        </p:txBody>
      </p:sp>
      <p:sp>
        <p:nvSpPr>
          <p:cNvPr id="34821"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857EB4AE-6656-E348-965D-FC0F10C36108}" type="slidenum">
              <a:rPr lang="en-US" sz="1200">
                <a:latin typeface="Times" charset="0"/>
              </a:rPr>
              <a:pPr algn="r"/>
              <a:t>14</a:t>
            </a:fld>
            <a:endParaRPr lang="en-US" sz="1200">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8326C4-77F7-5F45-AE73-AEEBEB0D86DE}" type="slidenum">
              <a:rPr lang="en-GB" sz="1200"/>
              <a:pPr eaLnBrk="1" hangingPunct="1"/>
              <a:t>15</a:t>
            </a:fld>
            <a:endParaRPr lang="en-GB" sz="1200"/>
          </a:p>
        </p:txBody>
      </p:sp>
      <p:sp>
        <p:nvSpPr>
          <p:cNvPr id="36867" name="Slide Image Placeholder 1"/>
          <p:cNvSpPr>
            <a:spLocks noGrp="1" noRot="1" noChangeAspect="1" noTextEdit="1"/>
          </p:cNvSpPr>
          <p:nvPr>
            <p:ph type="sldImg"/>
          </p:nvPr>
        </p:nvSpPr>
        <p:spPr>
          <a:ln/>
        </p:spPr>
      </p:sp>
      <p:sp>
        <p:nvSpPr>
          <p:cNvPr id="36868"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Which is best and why?</a:t>
            </a:r>
          </a:p>
          <a:p>
            <a:pPr eaLnBrk="1" hangingPunct="1"/>
            <a:r>
              <a:rPr lang="en-GB"/>
              <a:t>In many cases, new interfaces metaphors rapidly become integrated into common parlance, as witnessed by they way people talk about them. People surf the net, poke their friends and leave messages on their wall in the same way they would talk about winning an argument or saving time. As such, the interface metaphors are no longer talked about as familiar terms to describe less familiar computer-based actions; they have become everyday terms in their own right. Moreover, it is hard not to use metaphorical terms when talking about technology use, as they have become so ingrained in the language we use to express ourselves. </a:t>
            </a:r>
          </a:p>
        </p:txBody>
      </p:sp>
      <p:sp>
        <p:nvSpPr>
          <p:cNvPr id="36869"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24F2E7AA-5009-3041-9EC2-2F9C96272785}" type="slidenum">
              <a:rPr lang="en-US" sz="1200">
                <a:latin typeface="Times" charset="0"/>
              </a:rPr>
              <a:pPr algn="r"/>
              <a:t>15</a:t>
            </a:fld>
            <a:endParaRPr lang="en-US" sz="120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1874348-1670-FE4E-BFB3-DEB15DD7411C}" type="slidenum">
              <a:rPr lang="en-GB" sz="1200"/>
              <a:pPr eaLnBrk="1" hangingPunct="1"/>
              <a:t>17</a:t>
            </a:fld>
            <a:endParaRPr lang="en-GB" sz="1200"/>
          </a:p>
        </p:txBody>
      </p:sp>
      <p:sp>
        <p:nvSpPr>
          <p:cNvPr id="39939" name="Slide Image Placeholder 1"/>
          <p:cNvSpPr>
            <a:spLocks noGrp="1" noRot="1" noChangeAspect="1" noTextEdit="1"/>
          </p:cNvSpPr>
          <p:nvPr>
            <p:ph type="sldImg"/>
          </p:nvPr>
        </p:nvSpPr>
        <p:spPr>
          <a:ln/>
        </p:spPr>
      </p:sp>
      <p:sp>
        <p:nvSpPr>
          <p:cNvPr id="39940"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These include the placement of items a customer wishes to purchase into a shopping cart or basket and proceeding to checkout when ready to make the purchase. A variation – which is also based on what happens in a physical store – is making a booking, where new items are added, before proceeding to pay. </a:t>
            </a:r>
          </a:p>
          <a:p>
            <a:pPr eaLnBrk="1" hangingPunct="1"/>
            <a:r>
              <a:rPr lang="en-GB"/>
              <a:t>Making a purchase online is an undertaking with risks and people want to feel they are making the right choice. Designing the interface to have a familiar metaphor (with icon of a shopping cart/basket – although not a cash till!) makes it easier for people to know what to do at the different stages of making a purchase. Importantly, placing an item in the basket does not commit the customer to purchase it there and then. It also enables them to browse further and select other items – as they might in a physical store </a:t>
            </a:r>
          </a:p>
        </p:txBody>
      </p:sp>
      <p:sp>
        <p:nvSpPr>
          <p:cNvPr id="39941"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E2462323-DB2D-BD45-9CF2-8A9DCB752706}" type="slidenum">
              <a:rPr lang="en-US" sz="1200">
                <a:latin typeface="Times" charset="0"/>
              </a:rPr>
              <a:pPr algn="r"/>
              <a:t>17</a:t>
            </a:fld>
            <a:endParaRPr lang="en-US" sz="120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929798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600" y="3357563"/>
            <a:ext cx="1425575"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p:nvSpPr>
        <p:spPr bwMode="auto">
          <a:xfrm>
            <a:off x="6732588" y="6383338"/>
            <a:ext cx="2133600" cy="474662"/>
          </a:xfrm>
          <a:prstGeom prst="rect">
            <a:avLst/>
          </a:prstGeom>
          <a:noFill/>
          <a:ln w="9525">
            <a:noFill/>
            <a:miter lim="800000"/>
            <a:headEnd/>
            <a:tailEnd/>
          </a:ln>
          <a:effectLst/>
        </p:spPr>
        <p:txBody>
          <a:bodyPr/>
          <a:lstStyle/>
          <a:p>
            <a:pPr algn="r">
              <a:spcBef>
                <a:spcPct val="50000"/>
              </a:spcBef>
              <a:defRPr/>
            </a:pPr>
            <a:r>
              <a:rPr lang="en-GB" sz="1200">
                <a:solidFill>
                  <a:srgbClr val="FF9900"/>
                </a:solidFill>
                <a:latin typeface="Verdana" charset="0"/>
                <a:ea typeface="+mn-ea"/>
                <a:cs typeface="+mn-cs"/>
              </a:rPr>
              <a:t>©2011</a:t>
            </a:r>
          </a:p>
        </p:txBody>
      </p:sp>
      <p:sp>
        <p:nvSpPr>
          <p:cNvPr id="3075" name="Rectangle 3"/>
          <p:cNvSpPr>
            <a:spLocks noGrp="1" noChangeArrowheads="1"/>
          </p:cNvSpPr>
          <p:nvPr>
            <p:ph type="ctrTitle"/>
          </p:nvPr>
        </p:nvSpPr>
        <p:spPr>
          <a:xfrm>
            <a:off x="685800" y="608013"/>
            <a:ext cx="7772400" cy="1470025"/>
          </a:xfrm>
        </p:spPr>
        <p:txBody>
          <a:bodyPr/>
          <a:lstStyle>
            <a:lvl1pPr>
              <a:defRPr/>
            </a:lvl1pPr>
          </a:lstStyle>
          <a:p>
            <a:r>
              <a:rPr lang="en-GB"/>
              <a:t>Click to edit Master title style</a:t>
            </a:r>
          </a:p>
        </p:txBody>
      </p:sp>
      <p:sp>
        <p:nvSpPr>
          <p:cNvPr id="3076" name="Rectangle 4"/>
          <p:cNvSpPr>
            <a:spLocks noGrp="1" noChangeArrowheads="1"/>
          </p:cNvSpPr>
          <p:nvPr>
            <p:ph type="subTitle" idx="1"/>
          </p:nvPr>
        </p:nvSpPr>
        <p:spPr>
          <a:xfrm>
            <a:off x="1355725" y="2713038"/>
            <a:ext cx="6400800" cy="1752600"/>
          </a:xfrm>
        </p:spPr>
        <p:txBody>
          <a:bodyPr/>
          <a:lstStyle>
            <a:lvl1pPr marL="0" indent="0" algn="ctr">
              <a:buFontTx/>
              <a:buNone/>
              <a:defRPr/>
            </a:lvl1pPr>
          </a:lstStyle>
          <a:p>
            <a:r>
              <a:rPr lang="en-GB"/>
              <a:t>Click to edit Master subtitle style</a:t>
            </a:r>
          </a:p>
        </p:txBody>
      </p:sp>
      <p:sp>
        <p:nvSpPr>
          <p:cNvPr id="7" name="Rectangle 6"/>
          <p:cNvSpPr>
            <a:spLocks noGrp="1" noChangeArrowheads="1"/>
          </p:cNvSpPr>
          <p:nvPr>
            <p:ph type="ftr" sz="quarter" idx="10"/>
          </p:nvPr>
        </p:nvSpPr>
        <p:spPr/>
        <p:txBody>
          <a:bodyPr/>
          <a:lstStyle>
            <a:lvl1pPr>
              <a:defRPr/>
            </a:lvl1pPr>
          </a:lstStyle>
          <a:p>
            <a:fld id="{5BAC5952-59D4-AC42-A96D-4F2586214187}" type="slidenum">
              <a:rPr lang="en-GB"/>
              <a:pPr/>
              <a:t>‹#›</a:t>
            </a:fld>
            <a:endParaRPr lang="en-GB"/>
          </a:p>
        </p:txBody>
      </p:sp>
      <p:sp>
        <p:nvSpPr>
          <p:cNvPr id="8" name="Rectangle 9"/>
          <p:cNvSpPr>
            <a:spLocks noGrp="1" noChangeArrowheads="1"/>
          </p:cNvSpPr>
          <p:nvPr>
            <p:ph type="dt" sz="half" idx="11"/>
          </p:nvPr>
        </p:nvSpPr>
        <p:spPr/>
        <p:txBody>
          <a:bodyPr/>
          <a:lstStyle>
            <a:lvl1pPr>
              <a:defRPr/>
            </a:lvl1pPr>
          </a:lstStyle>
          <a:p>
            <a:pPr>
              <a:defRPr/>
            </a:pPr>
            <a:r>
              <a:rPr lang="en-GB"/>
              <a:t>www.id-book.com</a:t>
            </a:r>
          </a:p>
        </p:txBody>
      </p:sp>
    </p:spTree>
    <p:extLst>
      <p:ext uri="{BB962C8B-B14F-4D97-AF65-F5344CB8AC3E}">
        <p14:creationId xmlns:p14="http://schemas.microsoft.com/office/powerpoint/2010/main" val="179326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11"/>
          <p:cNvSpPr>
            <a:spLocks noGrp="1" noChangeArrowheads="1"/>
          </p:cNvSpPr>
          <p:nvPr>
            <p:ph type="ftr" sz="quarter" idx="10"/>
          </p:nvPr>
        </p:nvSpPr>
        <p:spPr>
          <a:ln/>
        </p:spPr>
        <p:txBody>
          <a:bodyPr/>
          <a:lstStyle>
            <a:lvl1pPr>
              <a:defRPr/>
            </a:lvl1pPr>
          </a:lstStyle>
          <a:p>
            <a:fld id="{5123918E-F44E-7241-AEF1-0DE6280F6ADB}" type="slidenum">
              <a:rPr lang="en-GB"/>
              <a:pPr/>
              <a:t>‹#›</a:t>
            </a:fld>
            <a:endParaRPr lang="en-GB"/>
          </a:p>
        </p:txBody>
      </p:sp>
      <p:sp>
        <p:nvSpPr>
          <p:cNvPr id="5" name="Rectangle 12"/>
          <p:cNvSpPr>
            <a:spLocks noGrp="1" noChangeArrowheads="1"/>
          </p:cNvSpPr>
          <p:nvPr>
            <p:ph type="dt" sz="half" idx="11"/>
          </p:nvPr>
        </p:nvSpPr>
        <p:spPr>
          <a:ln/>
        </p:spPr>
        <p:txBody>
          <a:bodyPr/>
          <a:lstStyle>
            <a:lvl1pPr>
              <a:defRPr/>
            </a:lvl1pPr>
          </a:lstStyle>
          <a:p>
            <a:pPr>
              <a:defRPr/>
            </a:pPr>
            <a:r>
              <a:rPr lang="en-GB"/>
              <a:t>www.id-book.com</a:t>
            </a:r>
          </a:p>
        </p:txBody>
      </p:sp>
    </p:spTree>
    <p:extLst>
      <p:ext uri="{BB962C8B-B14F-4D97-AF65-F5344CB8AC3E}">
        <p14:creationId xmlns:p14="http://schemas.microsoft.com/office/powerpoint/2010/main" val="3281415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11"/>
          <p:cNvSpPr>
            <a:spLocks noGrp="1" noChangeArrowheads="1"/>
          </p:cNvSpPr>
          <p:nvPr>
            <p:ph type="ftr" sz="quarter" idx="10"/>
          </p:nvPr>
        </p:nvSpPr>
        <p:spPr>
          <a:ln/>
        </p:spPr>
        <p:txBody>
          <a:bodyPr/>
          <a:lstStyle>
            <a:lvl1pPr>
              <a:defRPr/>
            </a:lvl1pPr>
          </a:lstStyle>
          <a:p>
            <a:fld id="{1E85296F-CF00-5346-973A-2DCE037A7AB7}" type="slidenum">
              <a:rPr lang="en-GB"/>
              <a:pPr/>
              <a:t>‹#›</a:t>
            </a:fld>
            <a:endParaRPr lang="en-GB"/>
          </a:p>
        </p:txBody>
      </p:sp>
      <p:sp>
        <p:nvSpPr>
          <p:cNvPr id="5" name="Rectangle 12"/>
          <p:cNvSpPr>
            <a:spLocks noGrp="1" noChangeArrowheads="1"/>
          </p:cNvSpPr>
          <p:nvPr>
            <p:ph type="dt" sz="half" idx="11"/>
          </p:nvPr>
        </p:nvSpPr>
        <p:spPr>
          <a:ln/>
        </p:spPr>
        <p:txBody>
          <a:bodyPr/>
          <a:lstStyle>
            <a:lvl1pPr>
              <a:defRPr/>
            </a:lvl1pPr>
          </a:lstStyle>
          <a:p>
            <a:pPr>
              <a:defRPr/>
            </a:pPr>
            <a:r>
              <a:rPr lang="en-GB"/>
              <a:t>www.id-book.com</a:t>
            </a:r>
          </a:p>
        </p:txBody>
      </p:sp>
    </p:spTree>
    <p:extLst>
      <p:ext uri="{BB962C8B-B14F-4D97-AF65-F5344CB8AC3E}">
        <p14:creationId xmlns:p14="http://schemas.microsoft.com/office/powerpoint/2010/main" val="1564667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11"/>
          <p:cNvSpPr>
            <a:spLocks noGrp="1" noChangeArrowheads="1"/>
          </p:cNvSpPr>
          <p:nvPr>
            <p:ph type="ftr" sz="quarter" idx="10"/>
          </p:nvPr>
        </p:nvSpPr>
        <p:spPr>
          <a:ln/>
        </p:spPr>
        <p:txBody>
          <a:bodyPr/>
          <a:lstStyle>
            <a:lvl1pPr>
              <a:defRPr/>
            </a:lvl1pPr>
          </a:lstStyle>
          <a:p>
            <a:fld id="{D719B8E9-0036-2E42-80D8-39E1E1E6B778}" type="slidenum">
              <a:rPr lang="en-GB"/>
              <a:pPr/>
              <a:t>‹#›</a:t>
            </a:fld>
            <a:endParaRPr lang="en-GB"/>
          </a:p>
        </p:txBody>
      </p:sp>
      <p:sp>
        <p:nvSpPr>
          <p:cNvPr id="5" name="Rectangle 12"/>
          <p:cNvSpPr>
            <a:spLocks noGrp="1" noChangeArrowheads="1"/>
          </p:cNvSpPr>
          <p:nvPr>
            <p:ph type="dt" sz="half" idx="11"/>
          </p:nvPr>
        </p:nvSpPr>
        <p:spPr>
          <a:ln/>
        </p:spPr>
        <p:txBody>
          <a:bodyPr/>
          <a:lstStyle>
            <a:lvl1pPr>
              <a:defRPr/>
            </a:lvl1pPr>
          </a:lstStyle>
          <a:p>
            <a:pPr>
              <a:defRPr/>
            </a:pPr>
            <a:r>
              <a:rPr lang="en-GB"/>
              <a:t>www.id-book.com</a:t>
            </a:r>
          </a:p>
        </p:txBody>
      </p:sp>
    </p:spTree>
    <p:extLst>
      <p:ext uri="{BB962C8B-B14F-4D97-AF65-F5344CB8AC3E}">
        <p14:creationId xmlns:p14="http://schemas.microsoft.com/office/powerpoint/2010/main" val="290264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11"/>
          <p:cNvSpPr>
            <a:spLocks noGrp="1" noChangeArrowheads="1"/>
          </p:cNvSpPr>
          <p:nvPr>
            <p:ph type="ftr" sz="quarter" idx="10"/>
          </p:nvPr>
        </p:nvSpPr>
        <p:spPr>
          <a:ln/>
        </p:spPr>
        <p:txBody>
          <a:bodyPr/>
          <a:lstStyle>
            <a:lvl1pPr>
              <a:defRPr/>
            </a:lvl1pPr>
          </a:lstStyle>
          <a:p>
            <a:fld id="{C2FAB314-14AF-6B42-8794-4CB1CC239DA4}" type="slidenum">
              <a:rPr lang="en-GB"/>
              <a:pPr/>
              <a:t>‹#›</a:t>
            </a:fld>
            <a:endParaRPr lang="en-GB"/>
          </a:p>
        </p:txBody>
      </p:sp>
      <p:sp>
        <p:nvSpPr>
          <p:cNvPr id="5" name="Rectangle 12"/>
          <p:cNvSpPr>
            <a:spLocks noGrp="1" noChangeArrowheads="1"/>
          </p:cNvSpPr>
          <p:nvPr>
            <p:ph type="dt" sz="half" idx="11"/>
          </p:nvPr>
        </p:nvSpPr>
        <p:spPr>
          <a:ln/>
        </p:spPr>
        <p:txBody>
          <a:bodyPr/>
          <a:lstStyle>
            <a:lvl1pPr>
              <a:defRPr/>
            </a:lvl1pPr>
          </a:lstStyle>
          <a:p>
            <a:pPr>
              <a:defRPr/>
            </a:pPr>
            <a:r>
              <a:rPr lang="en-GB"/>
              <a:t>www.id-book.com</a:t>
            </a:r>
          </a:p>
        </p:txBody>
      </p:sp>
    </p:spTree>
    <p:extLst>
      <p:ext uri="{BB962C8B-B14F-4D97-AF65-F5344CB8AC3E}">
        <p14:creationId xmlns:p14="http://schemas.microsoft.com/office/powerpoint/2010/main" val="41930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11"/>
          <p:cNvSpPr>
            <a:spLocks noGrp="1" noChangeArrowheads="1"/>
          </p:cNvSpPr>
          <p:nvPr>
            <p:ph type="ftr" sz="quarter" idx="10"/>
          </p:nvPr>
        </p:nvSpPr>
        <p:spPr>
          <a:ln/>
        </p:spPr>
        <p:txBody>
          <a:bodyPr/>
          <a:lstStyle>
            <a:lvl1pPr>
              <a:defRPr/>
            </a:lvl1pPr>
          </a:lstStyle>
          <a:p>
            <a:fld id="{0D2A3AC8-151E-894F-B8EC-5515349B56D2}" type="slidenum">
              <a:rPr lang="en-GB"/>
              <a:pPr/>
              <a:t>‹#›</a:t>
            </a:fld>
            <a:endParaRPr lang="en-GB"/>
          </a:p>
        </p:txBody>
      </p:sp>
      <p:sp>
        <p:nvSpPr>
          <p:cNvPr id="6" name="Rectangle 12"/>
          <p:cNvSpPr>
            <a:spLocks noGrp="1" noChangeArrowheads="1"/>
          </p:cNvSpPr>
          <p:nvPr>
            <p:ph type="dt" sz="half" idx="11"/>
          </p:nvPr>
        </p:nvSpPr>
        <p:spPr>
          <a:ln/>
        </p:spPr>
        <p:txBody>
          <a:bodyPr/>
          <a:lstStyle>
            <a:lvl1pPr>
              <a:defRPr/>
            </a:lvl1pPr>
          </a:lstStyle>
          <a:p>
            <a:pPr>
              <a:defRPr/>
            </a:pPr>
            <a:r>
              <a:rPr lang="en-GB"/>
              <a:t>www.id-book.com</a:t>
            </a:r>
          </a:p>
        </p:txBody>
      </p:sp>
    </p:spTree>
    <p:extLst>
      <p:ext uri="{BB962C8B-B14F-4D97-AF65-F5344CB8AC3E}">
        <p14:creationId xmlns:p14="http://schemas.microsoft.com/office/powerpoint/2010/main" val="3118762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11"/>
          <p:cNvSpPr>
            <a:spLocks noGrp="1" noChangeArrowheads="1"/>
          </p:cNvSpPr>
          <p:nvPr>
            <p:ph type="ftr" sz="quarter" idx="10"/>
          </p:nvPr>
        </p:nvSpPr>
        <p:spPr>
          <a:ln/>
        </p:spPr>
        <p:txBody>
          <a:bodyPr/>
          <a:lstStyle>
            <a:lvl1pPr>
              <a:defRPr/>
            </a:lvl1pPr>
          </a:lstStyle>
          <a:p>
            <a:fld id="{F604D693-B39E-B84C-8DC0-434DA41A5809}" type="slidenum">
              <a:rPr lang="en-GB"/>
              <a:pPr/>
              <a:t>‹#›</a:t>
            </a:fld>
            <a:endParaRPr lang="en-GB"/>
          </a:p>
        </p:txBody>
      </p:sp>
      <p:sp>
        <p:nvSpPr>
          <p:cNvPr id="8" name="Rectangle 12"/>
          <p:cNvSpPr>
            <a:spLocks noGrp="1" noChangeArrowheads="1"/>
          </p:cNvSpPr>
          <p:nvPr>
            <p:ph type="dt" sz="half" idx="11"/>
          </p:nvPr>
        </p:nvSpPr>
        <p:spPr>
          <a:ln/>
        </p:spPr>
        <p:txBody>
          <a:bodyPr/>
          <a:lstStyle>
            <a:lvl1pPr>
              <a:defRPr/>
            </a:lvl1pPr>
          </a:lstStyle>
          <a:p>
            <a:pPr>
              <a:defRPr/>
            </a:pPr>
            <a:r>
              <a:rPr lang="en-GB"/>
              <a:t>www.id-book.com</a:t>
            </a:r>
          </a:p>
        </p:txBody>
      </p:sp>
    </p:spTree>
    <p:extLst>
      <p:ext uri="{BB962C8B-B14F-4D97-AF65-F5344CB8AC3E}">
        <p14:creationId xmlns:p14="http://schemas.microsoft.com/office/powerpoint/2010/main" val="88633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11"/>
          <p:cNvSpPr>
            <a:spLocks noGrp="1" noChangeArrowheads="1"/>
          </p:cNvSpPr>
          <p:nvPr>
            <p:ph type="ftr" sz="quarter" idx="10"/>
          </p:nvPr>
        </p:nvSpPr>
        <p:spPr>
          <a:ln/>
        </p:spPr>
        <p:txBody>
          <a:bodyPr/>
          <a:lstStyle>
            <a:lvl1pPr>
              <a:defRPr/>
            </a:lvl1pPr>
          </a:lstStyle>
          <a:p>
            <a:fld id="{A14F3788-AFFD-674F-BD25-9A38DA38877A}" type="slidenum">
              <a:rPr lang="en-GB"/>
              <a:pPr/>
              <a:t>‹#›</a:t>
            </a:fld>
            <a:endParaRPr lang="en-GB"/>
          </a:p>
        </p:txBody>
      </p:sp>
      <p:sp>
        <p:nvSpPr>
          <p:cNvPr id="4" name="Rectangle 12"/>
          <p:cNvSpPr>
            <a:spLocks noGrp="1" noChangeArrowheads="1"/>
          </p:cNvSpPr>
          <p:nvPr>
            <p:ph type="dt" sz="half" idx="11"/>
          </p:nvPr>
        </p:nvSpPr>
        <p:spPr>
          <a:ln/>
        </p:spPr>
        <p:txBody>
          <a:bodyPr/>
          <a:lstStyle>
            <a:lvl1pPr>
              <a:defRPr/>
            </a:lvl1pPr>
          </a:lstStyle>
          <a:p>
            <a:pPr>
              <a:defRPr/>
            </a:pPr>
            <a:r>
              <a:rPr lang="en-GB"/>
              <a:t>www.id-book.com</a:t>
            </a:r>
          </a:p>
        </p:txBody>
      </p:sp>
    </p:spTree>
    <p:extLst>
      <p:ext uri="{BB962C8B-B14F-4D97-AF65-F5344CB8AC3E}">
        <p14:creationId xmlns:p14="http://schemas.microsoft.com/office/powerpoint/2010/main" val="3199559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ftr" sz="quarter" idx="10"/>
          </p:nvPr>
        </p:nvSpPr>
        <p:spPr>
          <a:ln/>
        </p:spPr>
        <p:txBody>
          <a:bodyPr/>
          <a:lstStyle>
            <a:lvl1pPr>
              <a:defRPr/>
            </a:lvl1pPr>
          </a:lstStyle>
          <a:p>
            <a:fld id="{1A474340-244C-DE47-8690-7EECFC24DEB8}" type="slidenum">
              <a:rPr lang="en-GB"/>
              <a:pPr/>
              <a:t>‹#›</a:t>
            </a:fld>
            <a:endParaRPr lang="en-GB"/>
          </a:p>
        </p:txBody>
      </p:sp>
      <p:sp>
        <p:nvSpPr>
          <p:cNvPr id="3" name="Rectangle 12"/>
          <p:cNvSpPr>
            <a:spLocks noGrp="1" noChangeArrowheads="1"/>
          </p:cNvSpPr>
          <p:nvPr>
            <p:ph type="dt" sz="half" idx="11"/>
          </p:nvPr>
        </p:nvSpPr>
        <p:spPr>
          <a:ln/>
        </p:spPr>
        <p:txBody>
          <a:bodyPr/>
          <a:lstStyle>
            <a:lvl1pPr>
              <a:defRPr/>
            </a:lvl1pPr>
          </a:lstStyle>
          <a:p>
            <a:pPr>
              <a:defRPr/>
            </a:pPr>
            <a:r>
              <a:rPr lang="en-GB"/>
              <a:t>www.id-book.com</a:t>
            </a:r>
          </a:p>
        </p:txBody>
      </p:sp>
    </p:spTree>
    <p:extLst>
      <p:ext uri="{BB962C8B-B14F-4D97-AF65-F5344CB8AC3E}">
        <p14:creationId xmlns:p14="http://schemas.microsoft.com/office/powerpoint/2010/main" val="1576497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11"/>
          <p:cNvSpPr>
            <a:spLocks noGrp="1" noChangeArrowheads="1"/>
          </p:cNvSpPr>
          <p:nvPr>
            <p:ph type="ftr" sz="quarter" idx="10"/>
          </p:nvPr>
        </p:nvSpPr>
        <p:spPr>
          <a:ln/>
        </p:spPr>
        <p:txBody>
          <a:bodyPr/>
          <a:lstStyle>
            <a:lvl1pPr>
              <a:defRPr/>
            </a:lvl1pPr>
          </a:lstStyle>
          <a:p>
            <a:fld id="{B02F044B-3D4C-5B42-8528-E792CFFCF63D}" type="slidenum">
              <a:rPr lang="en-GB"/>
              <a:pPr/>
              <a:t>‹#›</a:t>
            </a:fld>
            <a:endParaRPr lang="en-GB"/>
          </a:p>
        </p:txBody>
      </p:sp>
      <p:sp>
        <p:nvSpPr>
          <p:cNvPr id="6" name="Rectangle 12"/>
          <p:cNvSpPr>
            <a:spLocks noGrp="1" noChangeArrowheads="1"/>
          </p:cNvSpPr>
          <p:nvPr>
            <p:ph type="dt" sz="half" idx="11"/>
          </p:nvPr>
        </p:nvSpPr>
        <p:spPr>
          <a:ln/>
        </p:spPr>
        <p:txBody>
          <a:bodyPr/>
          <a:lstStyle>
            <a:lvl1pPr>
              <a:defRPr/>
            </a:lvl1pPr>
          </a:lstStyle>
          <a:p>
            <a:pPr>
              <a:defRPr/>
            </a:pPr>
            <a:r>
              <a:rPr lang="en-GB"/>
              <a:t>www.id-book.com</a:t>
            </a:r>
          </a:p>
        </p:txBody>
      </p:sp>
    </p:spTree>
    <p:extLst>
      <p:ext uri="{BB962C8B-B14F-4D97-AF65-F5344CB8AC3E}">
        <p14:creationId xmlns:p14="http://schemas.microsoft.com/office/powerpoint/2010/main" val="1416975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11"/>
          <p:cNvSpPr>
            <a:spLocks noGrp="1" noChangeArrowheads="1"/>
          </p:cNvSpPr>
          <p:nvPr>
            <p:ph type="ftr" sz="quarter" idx="10"/>
          </p:nvPr>
        </p:nvSpPr>
        <p:spPr>
          <a:ln/>
        </p:spPr>
        <p:txBody>
          <a:bodyPr/>
          <a:lstStyle>
            <a:lvl1pPr>
              <a:defRPr/>
            </a:lvl1pPr>
          </a:lstStyle>
          <a:p>
            <a:fld id="{1AADFDE4-CF43-3646-B287-D3A63EC1887B}" type="slidenum">
              <a:rPr lang="en-GB"/>
              <a:pPr/>
              <a:t>‹#›</a:t>
            </a:fld>
            <a:endParaRPr lang="en-GB"/>
          </a:p>
        </p:txBody>
      </p:sp>
      <p:sp>
        <p:nvSpPr>
          <p:cNvPr id="6" name="Rectangle 12"/>
          <p:cNvSpPr>
            <a:spLocks noGrp="1" noChangeArrowheads="1"/>
          </p:cNvSpPr>
          <p:nvPr>
            <p:ph type="dt" sz="half" idx="11"/>
          </p:nvPr>
        </p:nvSpPr>
        <p:spPr>
          <a:ln/>
        </p:spPr>
        <p:txBody>
          <a:bodyPr/>
          <a:lstStyle>
            <a:lvl1pPr>
              <a:defRPr/>
            </a:lvl1pPr>
          </a:lstStyle>
          <a:p>
            <a:pPr>
              <a:defRPr/>
            </a:pPr>
            <a:r>
              <a:rPr lang="en-GB"/>
              <a:t>www.id-book.com</a:t>
            </a:r>
          </a:p>
        </p:txBody>
      </p:sp>
    </p:spTree>
    <p:extLst>
      <p:ext uri="{BB962C8B-B14F-4D97-AF65-F5344CB8AC3E}">
        <p14:creationId xmlns:p14="http://schemas.microsoft.com/office/powerpoint/2010/main" val="9611203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ictur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 y="-76200"/>
            <a:ext cx="929798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5" name="Rectangle 11"/>
          <p:cNvSpPr>
            <a:spLocks noGrp="1" noChangeArrowheads="1"/>
          </p:cNvSpPr>
          <p:nvPr>
            <p:ph type="ftr" sz="quarter" idx="3"/>
          </p:nvPr>
        </p:nvSpPr>
        <p:spPr bwMode="auto">
          <a:xfrm>
            <a:off x="2987675"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FF9900"/>
                </a:solidFill>
                <a:latin typeface="Verdana" charset="0"/>
              </a:defRPr>
            </a:lvl1pPr>
          </a:lstStyle>
          <a:p>
            <a:fld id="{23217F8B-E839-EB46-A51C-A416B7D60BAD}" type="slidenum">
              <a:rPr lang="en-GB"/>
              <a:pPr/>
              <a:t>‹#›</a:t>
            </a:fld>
            <a:endParaRPr lang="en-GB"/>
          </a:p>
        </p:txBody>
      </p:sp>
      <p:sp>
        <p:nvSpPr>
          <p:cNvPr id="1036" name="Rectangle 12"/>
          <p:cNvSpPr>
            <a:spLocks noGrp="1" noChangeArrowheads="1"/>
          </p:cNvSpPr>
          <p:nvPr>
            <p:ph type="dt" sz="half" idx="2"/>
          </p:nvPr>
        </p:nvSpPr>
        <p:spPr bwMode="auto">
          <a:xfrm>
            <a:off x="179388"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FF9900"/>
                </a:solidFill>
                <a:latin typeface="+mn-lt"/>
                <a:ea typeface="+mn-ea"/>
                <a:cs typeface="+mn-cs"/>
              </a:defRPr>
            </a:lvl1pPr>
          </a:lstStyle>
          <a:p>
            <a:pPr>
              <a:defRPr/>
            </a:pPr>
            <a:r>
              <a:rPr lang="en-GB"/>
              <a:t>www.id-book.com</a:t>
            </a:r>
          </a:p>
        </p:txBody>
      </p:sp>
      <p:sp>
        <p:nvSpPr>
          <p:cNvPr id="1037" name="Text Box 13"/>
          <p:cNvSpPr txBox="1">
            <a:spLocks noChangeArrowheads="1"/>
          </p:cNvSpPr>
          <p:nvPr userDrawn="1"/>
        </p:nvSpPr>
        <p:spPr bwMode="auto">
          <a:xfrm>
            <a:off x="6732588" y="6383338"/>
            <a:ext cx="2133600" cy="474662"/>
          </a:xfrm>
          <a:prstGeom prst="rect">
            <a:avLst/>
          </a:prstGeom>
          <a:noFill/>
          <a:ln w="9525">
            <a:noFill/>
            <a:miter lim="800000"/>
            <a:headEnd/>
            <a:tailEnd/>
          </a:ln>
          <a:effectLst/>
        </p:spPr>
        <p:txBody>
          <a:bodyPr/>
          <a:lstStyle/>
          <a:p>
            <a:pPr algn="r">
              <a:spcBef>
                <a:spcPct val="50000"/>
              </a:spcBef>
              <a:defRPr/>
            </a:pPr>
            <a:r>
              <a:rPr lang="en-GB" sz="1200">
                <a:solidFill>
                  <a:srgbClr val="FF9900"/>
                </a:solidFill>
                <a:latin typeface="Verdana" charset="0"/>
                <a:ea typeface="+mn-ea"/>
                <a:cs typeface="+mn-cs"/>
              </a:rPr>
              <a:t>©2011</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p:txStyles>
    <p:titleStyle>
      <a:lvl1pPr algn="ctr" rtl="0" eaLnBrk="0" fontAlgn="base" hangingPunct="0">
        <a:spcBef>
          <a:spcPct val="0"/>
        </a:spcBef>
        <a:spcAft>
          <a:spcPct val="0"/>
        </a:spcAft>
        <a:defRPr sz="4000">
          <a:solidFill>
            <a:srgbClr val="492D65"/>
          </a:solidFill>
          <a:latin typeface="+mj-lt"/>
          <a:ea typeface="ＭＳ Ｐゴシック" charset="0"/>
          <a:cs typeface="ＭＳ Ｐゴシック" charset="0"/>
        </a:defRPr>
      </a:lvl1pPr>
      <a:lvl2pPr algn="ctr" rtl="0" eaLnBrk="0" fontAlgn="base" hangingPunct="0">
        <a:spcBef>
          <a:spcPct val="0"/>
        </a:spcBef>
        <a:spcAft>
          <a:spcPct val="0"/>
        </a:spcAft>
        <a:defRPr sz="4000">
          <a:solidFill>
            <a:srgbClr val="492D65"/>
          </a:solidFill>
          <a:latin typeface="Verdana" charset="0"/>
          <a:ea typeface="ＭＳ Ｐゴシック" charset="0"/>
          <a:cs typeface="ＭＳ Ｐゴシック" charset="0"/>
        </a:defRPr>
      </a:lvl2pPr>
      <a:lvl3pPr algn="ctr" rtl="0" eaLnBrk="0" fontAlgn="base" hangingPunct="0">
        <a:spcBef>
          <a:spcPct val="0"/>
        </a:spcBef>
        <a:spcAft>
          <a:spcPct val="0"/>
        </a:spcAft>
        <a:defRPr sz="4000">
          <a:solidFill>
            <a:srgbClr val="492D65"/>
          </a:solidFill>
          <a:latin typeface="Verdana" charset="0"/>
          <a:ea typeface="ＭＳ Ｐゴシック" charset="0"/>
          <a:cs typeface="ＭＳ Ｐゴシック" charset="0"/>
        </a:defRPr>
      </a:lvl3pPr>
      <a:lvl4pPr algn="ctr" rtl="0" eaLnBrk="0" fontAlgn="base" hangingPunct="0">
        <a:spcBef>
          <a:spcPct val="0"/>
        </a:spcBef>
        <a:spcAft>
          <a:spcPct val="0"/>
        </a:spcAft>
        <a:defRPr sz="4000">
          <a:solidFill>
            <a:srgbClr val="492D65"/>
          </a:solidFill>
          <a:latin typeface="Verdana" charset="0"/>
          <a:ea typeface="ＭＳ Ｐゴシック" charset="0"/>
          <a:cs typeface="ＭＳ Ｐゴシック" charset="0"/>
        </a:defRPr>
      </a:lvl4pPr>
      <a:lvl5pPr algn="ctr" rtl="0" eaLnBrk="0" fontAlgn="base" hangingPunct="0">
        <a:spcBef>
          <a:spcPct val="0"/>
        </a:spcBef>
        <a:spcAft>
          <a:spcPct val="0"/>
        </a:spcAft>
        <a:defRPr sz="4000">
          <a:solidFill>
            <a:srgbClr val="492D65"/>
          </a:solidFill>
          <a:latin typeface="Verdana" charset="0"/>
          <a:ea typeface="ＭＳ Ｐゴシック" charset="0"/>
          <a:cs typeface="ＭＳ Ｐゴシック" charset="0"/>
        </a:defRPr>
      </a:lvl5pPr>
      <a:lvl6pPr marL="457200" algn="ctr" rtl="0" fontAlgn="base">
        <a:spcBef>
          <a:spcPct val="0"/>
        </a:spcBef>
        <a:spcAft>
          <a:spcPct val="0"/>
        </a:spcAft>
        <a:defRPr sz="4000">
          <a:solidFill>
            <a:srgbClr val="492D65"/>
          </a:solidFill>
          <a:latin typeface="Verdana" charset="0"/>
        </a:defRPr>
      </a:lvl6pPr>
      <a:lvl7pPr marL="914400" algn="ctr" rtl="0" fontAlgn="base">
        <a:spcBef>
          <a:spcPct val="0"/>
        </a:spcBef>
        <a:spcAft>
          <a:spcPct val="0"/>
        </a:spcAft>
        <a:defRPr sz="4000">
          <a:solidFill>
            <a:srgbClr val="492D65"/>
          </a:solidFill>
          <a:latin typeface="Verdana" charset="0"/>
        </a:defRPr>
      </a:lvl7pPr>
      <a:lvl8pPr marL="1371600" algn="ctr" rtl="0" fontAlgn="base">
        <a:spcBef>
          <a:spcPct val="0"/>
        </a:spcBef>
        <a:spcAft>
          <a:spcPct val="0"/>
        </a:spcAft>
        <a:defRPr sz="4000">
          <a:solidFill>
            <a:srgbClr val="492D65"/>
          </a:solidFill>
          <a:latin typeface="Verdana" charset="0"/>
        </a:defRPr>
      </a:lvl8pPr>
      <a:lvl9pPr marL="1828800" algn="ctr" rtl="0" fontAlgn="base">
        <a:spcBef>
          <a:spcPct val="0"/>
        </a:spcBef>
        <a:spcAft>
          <a:spcPct val="0"/>
        </a:spcAft>
        <a:defRPr sz="4000">
          <a:solidFill>
            <a:srgbClr val="492D65"/>
          </a:solidFill>
          <a:latin typeface="Verdana" charset="0"/>
        </a:defRPr>
      </a:lvl9pPr>
    </p:titleStyle>
    <p:bodyStyle>
      <a:lvl1pPr marL="342900" indent="-342900" algn="l" rtl="0" eaLnBrk="0" fontAlgn="base" hangingPunct="0">
        <a:spcBef>
          <a:spcPct val="20000"/>
        </a:spcBef>
        <a:spcAft>
          <a:spcPct val="0"/>
        </a:spcAft>
        <a:buChar char="•"/>
        <a:defRPr sz="3200">
          <a:solidFill>
            <a:srgbClr val="0070C0"/>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file:///\\localhost\Users\andrewd\teaching\cpsc414\overheads\!OLE_LINK1" TargetMode="External"/><Relationship Id="rId5" Type="http://schemas.openxmlformats.org/officeDocument/2006/relationships/image" Target="../media/image6.png"/><Relationship Id="rId6" Type="http://schemas.openxmlformats.org/officeDocument/2006/relationships/image" Target="../media/image7.jpe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file:///\\localhost\Users\andrewd\teaching\cpsc414\overheads\!OLE_LINK2" TargetMode="External"/><Relationship Id="rId5" Type="http://schemas.openxmlformats.org/officeDocument/2006/relationships/image" Target="../media/image8.png"/><Relationship Id="rId6" Type="http://schemas.openxmlformats.org/officeDocument/2006/relationships/oleObject" Target="file:///\\localhost\Users\andrewd\teaching\cpsc414\overheads\!OLE_LINK3" TargetMode="External"/><Relationship Id="rId7" Type="http://schemas.openxmlformats.org/officeDocument/2006/relationships/image" Target="../media/image9.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3" Type="http://schemas.openxmlformats.org/officeDocument/2006/relationships/oleObject" Target="file:///\\localhost\Users\andrewd\teaching\cpsc414\overheads\!OLE_LINK4" TargetMode="External"/><Relationship Id="rId4" Type="http://schemas.openxmlformats.org/officeDocument/2006/relationships/image" Target="../media/image10.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67BD95-8AF5-8641-8514-FEDE20157D7F}" type="slidenum">
              <a:rPr lang="en-GB" sz="1200">
                <a:solidFill>
                  <a:srgbClr val="FF9900"/>
                </a:solidFill>
                <a:latin typeface="Verdana" charset="0"/>
              </a:rPr>
              <a:pPr eaLnBrk="1" hangingPunct="1"/>
              <a:t>1</a:t>
            </a:fld>
            <a:endParaRPr lang="en-GB" sz="1200">
              <a:solidFill>
                <a:srgbClr val="FF9900"/>
              </a:solidFill>
              <a:latin typeface="Verdana" charset="0"/>
            </a:endParaRPr>
          </a:p>
        </p:txBody>
      </p:sp>
      <p:sp>
        <p:nvSpPr>
          <p:cNvPr id="5" name="Rectangle 9"/>
          <p:cNvSpPr>
            <a:spLocks noGrp="1" noChangeArrowheads="1"/>
          </p:cNvSpPr>
          <p:nvPr>
            <p:ph type="dt" sz="quarter" idx="11"/>
          </p:nvPr>
        </p:nvSpPr>
        <p:spPr/>
        <p:txBody>
          <a:bodyPr/>
          <a:lstStyle/>
          <a:p>
            <a:pPr>
              <a:defRPr/>
            </a:pPr>
            <a:r>
              <a:rPr lang="en-GB"/>
              <a:t>www.id-book.com</a:t>
            </a:r>
          </a:p>
        </p:txBody>
      </p:sp>
      <p:sp>
        <p:nvSpPr>
          <p:cNvPr id="14340" name="TextBox 4"/>
          <p:cNvSpPr txBox="1">
            <a:spLocks noChangeArrowheads="1"/>
          </p:cNvSpPr>
          <p:nvPr/>
        </p:nvSpPr>
        <p:spPr bwMode="auto">
          <a:xfrm>
            <a:off x="471488" y="1844675"/>
            <a:ext cx="79946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6600" baseline="-25000">
                <a:solidFill>
                  <a:srgbClr val="225FA2"/>
                </a:solidFill>
                <a:latin typeface="Verdana" charset="0"/>
              </a:rPr>
              <a:t>Understanding and </a:t>
            </a:r>
          </a:p>
          <a:p>
            <a:pPr algn="ctr"/>
            <a:r>
              <a:rPr lang="en-GB" sz="6600" baseline="-25000">
                <a:solidFill>
                  <a:srgbClr val="225FA2"/>
                </a:solidFill>
                <a:latin typeface="Verdana" charset="0"/>
              </a:rPr>
              <a:t>Conceptualizing interaction </a:t>
            </a:r>
          </a:p>
        </p:txBody>
      </p:sp>
      <p:sp>
        <p:nvSpPr>
          <p:cNvPr id="14341" name="Rectangle 2"/>
          <p:cNvSpPr>
            <a:spLocks noChangeArrowheads="1"/>
          </p:cNvSpPr>
          <p:nvPr/>
        </p:nvSpPr>
        <p:spPr bwMode="auto">
          <a:xfrm>
            <a:off x="642938" y="1714500"/>
            <a:ext cx="77724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3600">
                <a:solidFill>
                  <a:srgbClr val="492D65"/>
                </a:solidFill>
                <a:latin typeface="Verdana" charset="0"/>
              </a:rPr>
              <a:t>Chapter 2</a:t>
            </a:r>
            <a:br>
              <a:rPr lang="en-GB" sz="3600">
                <a:solidFill>
                  <a:srgbClr val="492D65"/>
                </a:solidFill>
                <a:latin typeface="Verdana" charset="0"/>
              </a:rPr>
            </a:br>
            <a:endParaRPr lang="en-GB" sz="3600">
              <a:solidFill>
                <a:srgbClr val="492D65"/>
              </a:solidFill>
              <a:latin typeface="Verdana"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7D3012-90EF-064C-A3AD-FB03EF5BD6FD}" type="slidenum">
              <a:rPr lang="en-GB" sz="1200">
                <a:solidFill>
                  <a:srgbClr val="FF9900"/>
                </a:solidFill>
                <a:latin typeface="Verdana" charset="0"/>
              </a:rPr>
              <a:pPr eaLnBrk="1" hangingPunct="1"/>
              <a:t>10</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28676" name="Rectangle 2"/>
          <p:cNvSpPr>
            <a:spLocks noGrp="1" noChangeArrowheads="1"/>
          </p:cNvSpPr>
          <p:nvPr>
            <p:ph type="title" idx="4294967295"/>
          </p:nvPr>
        </p:nvSpPr>
        <p:spPr/>
        <p:txBody>
          <a:bodyPr/>
          <a:lstStyle/>
          <a:p>
            <a:pPr eaLnBrk="1" hangingPunct="1"/>
            <a:r>
              <a:rPr lang="en-GB">
                <a:latin typeface="Verdana" charset="0"/>
              </a:rPr>
              <a:t>From problem space to design space</a:t>
            </a:r>
          </a:p>
        </p:txBody>
      </p:sp>
      <p:sp>
        <p:nvSpPr>
          <p:cNvPr id="28677" name="Rectangle 3"/>
          <p:cNvSpPr>
            <a:spLocks noGrp="1" noChangeArrowheads="1"/>
          </p:cNvSpPr>
          <p:nvPr>
            <p:ph type="body" idx="4294967295"/>
          </p:nvPr>
        </p:nvSpPr>
        <p:spPr/>
        <p:txBody>
          <a:bodyPr/>
          <a:lstStyle/>
          <a:p>
            <a:pPr eaLnBrk="1" hangingPunct="1">
              <a:lnSpc>
                <a:spcPct val="90000"/>
              </a:lnSpc>
            </a:pPr>
            <a:r>
              <a:rPr lang="en-GB">
                <a:latin typeface="Verdana" charset="0"/>
              </a:rPr>
              <a:t>Having a good understanding of the problem space can help inform the design space</a:t>
            </a:r>
          </a:p>
          <a:p>
            <a:pPr lvl="1" eaLnBrk="1" hangingPunct="1">
              <a:lnSpc>
                <a:spcPct val="90000"/>
              </a:lnSpc>
            </a:pPr>
            <a:r>
              <a:rPr lang="en-GB">
                <a:latin typeface="Verdana" charset="0"/>
                <a:ea typeface="ＭＳ Ｐゴシック" charset="0"/>
              </a:rPr>
              <a:t>e.g. what kind of interface, behavior, functionality to provide</a:t>
            </a:r>
          </a:p>
          <a:p>
            <a:pPr eaLnBrk="1" hangingPunct="1">
              <a:lnSpc>
                <a:spcPct val="90000"/>
              </a:lnSpc>
            </a:pPr>
            <a:r>
              <a:rPr lang="en-GB">
                <a:latin typeface="Verdana" charset="0"/>
              </a:rPr>
              <a:t>But before deciding upon these it is important to develop a conceptual model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5E300D7-D4C0-E848-A992-28E54EEFF614}" type="slidenum">
              <a:rPr lang="en-GB" sz="1200">
                <a:solidFill>
                  <a:srgbClr val="FF9900"/>
                </a:solidFill>
                <a:latin typeface="Verdana" charset="0"/>
              </a:rPr>
              <a:pPr eaLnBrk="1" hangingPunct="1"/>
              <a:t>11</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30724" name="Rectangle 2"/>
          <p:cNvSpPr>
            <a:spLocks noGrp="1" noChangeArrowheads="1"/>
          </p:cNvSpPr>
          <p:nvPr>
            <p:ph type="title" idx="4294967295"/>
          </p:nvPr>
        </p:nvSpPr>
        <p:spPr/>
        <p:txBody>
          <a:bodyPr/>
          <a:lstStyle/>
          <a:p>
            <a:pPr eaLnBrk="1" hangingPunct="1"/>
            <a:r>
              <a:rPr lang="en-GB">
                <a:latin typeface="Verdana" charset="0"/>
              </a:rPr>
              <a:t>Conceptual model</a:t>
            </a:r>
          </a:p>
        </p:txBody>
      </p:sp>
      <p:sp>
        <p:nvSpPr>
          <p:cNvPr id="30725" name="Rectangle 3"/>
          <p:cNvSpPr>
            <a:spLocks noGrp="1" noChangeArrowheads="1"/>
          </p:cNvSpPr>
          <p:nvPr>
            <p:ph type="body" idx="4294967295"/>
          </p:nvPr>
        </p:nvSpPr>
        <p:spPr/>
        <p:txBody>
          <a:bodyPr/>
          <a:lstStyle/>
          <a:p>
            <a:pPr eaLnBrk="1" hangingPunct="1">
              <a:lnSpc>
                <a:spcPct val="90000"/>
              </a:lnSpc>
            </a:pPr>
            <a:r>
              <a:rPr lang="en-GB" sz="2800">
                <a:latin typeface="Verdana" charset="0"/>
              </a:rPr>
              <a:t>A conceptual model is:</a:t>
            </a:r>
          </a:p>
          <a:p>
            <a:pPr lvl="1" eaLnBrk="1" hangingPunct="1">
              <a:lnSpc>
                <a:spcPct val="90000"/>
              </a:lnSpc>
            </a:pPr>
            <a:r>
              <a:rPr lang="en-US" sz="2400">
                <a:latin typeface="Verdana" charset="0"/>
                <a:ea typeface="ＭＳ Ｐゴシック" charset="0"/>
              </a:rPr>
              <a:t>“a high-level description of how a system is organized and operates” (Johnson and Henderson, 2002, p 26)</a:t>
            </a:r>
          </a:p>
          <a:p>
            <a:pPr eaLnBrk="1" hangingPunct="1">
              <a:lnSpc>
                <a:spcPct val="90000"/>
              </a:lnSpc>
            </a:pPr>
            <a:endParaRPr lang="en-GB" sz="2800">
              <a:latin typeface="Verdana" charset="0"/>
            </a:endParaRPr>
          </a:p>
          <a:p>
            <a:pPr eaLnBrk="1" hangingPunct="1">
              <a:lnSpc>
                <a:spcPct val="90000"/>
              </a:lnSpc>
            </a:pPr>
            <a:r>
              <a:rPr lang="en-GB" sz="2800">
                <a:latin typeface="Verdana" charset="0"/>
              </a:rPr>
              <a:t>Enables </a:t>
            </a:r>
          </a:p>
          <a:p>
            <a:pPr lvl="1" eaLnBrk="1" hangingPunct="1">
              <a:lnSpc>
                <a:spcPct val="90000"/>
              </a:lnSpc>
            </a:pPr>
            <a:r>
              <a:rPr lang="ja-JP" altLang="en-GB" sz="2400">
                <a:latin typeface="Verdana" charset="0"/>
                <a:ea typeface="ＭＳ Ｐゴシック" charset="0"/>
              </a:rPr>
              <a:t>“</a:t>
            </a:r>
            <a:r>
              <a:rPr lang="en-GB" sz="2400">
                <a:latin typeface="Verdana" charset="0"/>
                <a:ea typeface="ＭＳ Ｐゴシック" charset="0"/>
              </a:rPr>
              <a:t>designers to straighten out their thinking before they start laying out their widgets</a:t>
            </a:r>
            <a:r>
              <a:rPr lang="ja-JP" altLang="en-GB" sz="2400">
                <a:latin typeface="Verdana" charset="0"/>
                <a:ea typeface="ＭＳ Ｐゴシック" charset="0"/>
              </a:rPr>
              <a:t>”</a:t>
            </a:r>
            <a:r>
              <a:rPr lang="en-GB" sz="2400">
                <a:latin typeface="Verdana" charset="0"/>
                <a:ea typeface="ＭＳ Ｐゴシック" charset="0"/>
              </a:rPr>
              <a:t> (p 28) </a:t>
            </a:r>
          </a:p>
          <a:p>
            <a:pPr eaLnBrk="1" hangingPunct="1">
              <a:lnSpc>
                <a:spcPct val="90000"/>
              </a:lnSpc>
            </a:pPr>
            <a:endParaRPr lang="en-GB" sz="2800">
              <a:latin typeface="Verdana" charset="0"/>
            </a:endParaRPr>
          </a:p>
          <a:p>
            <a:pPr lvl="1" eaLnBrk="1" hangingPunct="1">
              <a:lnSpc>
                <a:spcPct val="90000"/>
              </a:lnSpc>
              <a:buFontTx/>
              <a:buNone/>
            </a:pPr>
            <a:endParaRPr lang="en-US" sz="2400">
              <a:latin typeface="Verdana" charset="0"/>
              <a:ea typeface="ＭＳ Ｐゴシック" charset="0"/>
            </a:endParaRPr>
          </a:p>
          <a:p>
            <a:pPr lvl="1" eaLnBrk="1" hangingPunct="1">
              <a:lnSpc>
                <a:spcPct val="90000"/>
              </a:lnSpc>
            </a:pPr>
            <a:endParaRPr lang="en-GB" sz="2400">
              <a:latin typeface="Verdana" charset="0"/>
              <a:ea typeface="ＭＳ Ｐゴシック"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ECF6546-D14B-D14A-84CD-94C6E5A0ABB6}" type="slidenum">
              <a:rPr lang="en-GB" sz="1200">
                <a:solidFill>
                  <a:srgbClr val="FF9900"/>
                </a:solidFill>
                <a:latin typeface="Verdana" charset="0"/>
              </a:rPr>
              <a:pPr eaLnBrk="1" hangingPunct="1"/>
              <a:t>12</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31748" name="Title 1"/>
          <p:cNvSpPr>
            <a:spLocks noGrp="1"/>
          </p:cNvSpPr>
          <p:nvPr>
            <p:ph type="title" idx="4294967295"/>
          </p:nvPr>
        </p:nvSpPr>
        <p:spPr/>
        <p:txBody>
          <a:bodyPr/>
          <a:lstStyle/>
          <a:p>
            <a:pPr eaLnBrk="1" hangingPunct="1"/>
            <a:r>
              <a:rPr lang="en-GB">
                <a:latin typeface="Verdana" charset="0"/>
              </a:rPr>
              <a:t>Components</a:t>
            </a:r>
          </a:p>
        </p:txBody>
      </p:sp>
      <p:sp>
        <p:nvSpPr>
          <p:cNvPr id="31749" name="Content Placeholder 2"/>
          <p:cNvSpPr>
            <a:spLocks noGrp="1"/>
          </p:cNvSpPr>
          <p:nvPr>
            <p:ph idx="4294967295"/>
          </p:nvPr>
        </p:nvSpPr>
        <p:spPr>
          <a:xfrm>
            <a:off x="609600" y="1524000"/>
            <a:ext cx="7772400" cy="4114800"/>
          </a:xfrm>
        </p:spPr>
        <p:txBody>
          <a:bodyPr/>
          <a:lstStyle/>
          <a:p>
            <a:pPr eaLnBrk="1" hangingPunct="1"/>
            <a:r>
              <a:rPr lang="en-US">
                <a:latin typeface="Verdana" charset="0"/>
              </a:rPr>
              <a:t>Metaphors and analogies </a:t>
            </a:r>
          </a:p>
          <a:p>
            <a:pPr lvl="1" eaLnBrk="1" hangingPunct="1"/>
            <a:r>
              <a:rPr lang="en-US">
                <a:latin typeface="Verdana" charset="0"/>
                <a:ea typeface="ＭＳ Ｐゴシック" charset="0"/>
              </a:rPr>
              <a:t> </a:t>
            </a:r>
            <a:r>
              <a:rPr lang="en-US" sz="2400">
                <a:latin typeface="Verdana" charset="0"/>
                <a:ea typeface="ＭＳ Ｐゴシック" charset="0"/>
              </a:rPr>
              <a:t>understand what a product is for and how to use it for an activity</a:t>
            </a:r>
          </a:p>
          <a:p>
            <a:pPr eaLnBrk="1" hangingPunct="1"/>
            <a:r>
              <a:rPr lang="en-US">
                <a:latin typeface="Verdana" charset="0"/>
              </a:rPr>
              <a:t>Concepts that people are exposed to through the product</a:t>
            </a:r>
          </a:p>
          <a:p>
            <a:pPr lvl="1" eaLnBrk="1" hangingPunct="1"/>
            <a:r>
              <a:rPr lang="en-US" sz="2400">
                <a:latin typeface="Verdana" charset="0"/>
                <a:ea typeface="ＭＳ Ｐゴシック" charset="0"/>
              </a:rPr>
              <a:t>task–domain objects, their attributes, and operations (e.g. saving, revisiting, organizing)</a:t>
            </a:r>
          </a:p>
          <a:p>
            <a:pPr eaLnBrk="1" hangingPunct="1"/>
            <a:r>
              <a:rPr lang="en-US">
                <a:latin typeface="Verdana" charset="0"/>
              </a:rPr>
              <a:t>Relationship and mappings between these concepts </a:t>
            </a:r>
          </a:p>
          <a:p>
            <a:pPr eaLnBrk="1" hangingPunct="1">
              <a:buFontTx/>
              <a:buNone/>
            </a:pPr>
            <a:endParaRPr lang="en-US">
              <a:latin typeface="Verdana" charset="0"/>
            </a:endParaRPr>
          </a:p>
          <a:p>
            <a:pPr eaLnBrk="1" hangingPunct="1"/>
            <a:endParaRPr lang="en-GB">
              <a:latin typeface="Verdana"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D34B10F-F832-394D-85EC-241F9346044C}" type="slidenum">
              <a:rPr lang="en-GB" sz="1200">
                <a:solidFill>
                  <a:srgbClr val="FF9900"/>
                </a:solidFill>
                <a:latin typeface="Verdana" charset="0"/>
              </a:rPr>
              <a:pPr eaLnBrk="1" hangingPunct="1"/>
              <a:t>13</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32772" name="Rectangle 2"/>
          <p:cNvSpPr>
            <a:spLocks noGrp="1" noChangeArrowheads="1"/>
          </p:cNvSpPr>
          <p:nvPr>
            <p:ph type="title" idx="4294967295"/>
          </p:nvPr>
        </p:nvSpPr>
        <p:spPr/>
        <p:txBody>
          <a:bodyPr/>
          <a:lstStyle/>
          <a:p>
            <a:pPr eaLnBrk="1" hangingPunct="1"/>
            <a:r>
              <a:rPr lang="en-GB">
                <a:latin typeface="Verdana" charset="0"/>
              </a:rPr>
              <a:t>First steps in formulating a conceptual model</a:t>
            </a:r>
          </a:p>
        </p:txBody>
      </p:sp>
      <p:sp>
        <p:nvSpPr>
          <p:cNvPr id="32773" name="Rectangle 3"/>
          <p:cNvSpPr>
            <a:spLocks noGrp="1" noChangeArrowheads="1"/>
          </p:cNvSpPr>
          <p:nvPr>
            <p:ph type="body" idx="4294967295"/>
          </p:nvPr>
        </p:nvSpPr>
        <p:spPr/>
        <p:txBody>
          <a:bodyPr/>
          <a:lstStyle/>
          <a:p>
            <a:pPr eaLnBrk="1" hangingPunct="1">
              <a:lnSpc>
                <a:spcPct val="90000"/>
              </a:lnSpc>
            </a:pPr>
            <a:r>
              <a:rPr lang="en-GB" sz="2800">
                <a:latin typeface="Verdana" charset="0"/>
              </a:rPr>
              <a:t>What will the users be doing when carrying out their tasks?</a:t>
            </a:r>
          </a:p>
          <a:p>
            <a:pPr eaLnBrk="1" hangingPunct="1">
              <a:lnSpc>
                <a:spcPct val="90000"/>
              </a:lnSpc>
            </a:pPr>
            <a:r>
              <a:rPr lang="en-GB" sz="2800">
                <a:latin typeface="Verdana" charset="0"/>
              </a:rPr>
              <a:t>How will the system support these?</a:t>
            </a:r>
          </a:p>
          <a:p>
            <a:pPr eaLnBrk="1" hangingPunct="1">
              <a:lnSpc>
                <a:spcPct val="90000"/>
              </a:lnSpc>
            </a:pPr>
            <a:r>
              <a:rPr lang="en-GB" sz="2800">
                <a:latin typeface="Verdana" charset="0"/>
              </a:rPr>
              <a:t>What kind of interface metaphor, if any, will be appropriate?</a:t>
            </a:r>
          </a:p>
          <a:p>
            <a:pPr eaLnBrk="1" hangingPunct="1">
              <a:lnSpc>
                <a:spcPct val="90000"/>
              </a:lnSpc>
            </a:pPr>
            <a:r>
              <a:rPr lang="en-GB" sz="2800">
                <a:latin typeface="Verdana" charset="0"/>
              </a:rPr>
              <a:t>What kinds of interaction modes and styles to use? </a:t>
            </a:r>
          </a:p>
          <a:p>
            <a:pPr lvl="1" eaLnBrk="1" hangingPunct="1">
              <a:lnSpc>
                <a:spcPct val="90000"/>
              </a:lnSpc>
              <a:buFontTx/>
              <a:buNone/>
            </a:pPr>
            <a:r>
              <a:rPr lang="en-GB" sz="2400">
                <a:solidFill>
                  <a:schemeClr val="accent2"/>
                </a:solidFill>
                <a:latin typeface="Verdana" charset="0"/>
                <a:ea typeface="ＭＳ Ｐゴシック" charset="0"/>
              </a:rPr>
              <a:t>	always keep in mind when making design decisions how the user will understand the underlying conceptual model </a:t>
            </a:r>
            <a:endParaRPr lang="en-GB" sz="2400">
              <a:latin typeface="Verdana" charset="0"/>
              <a:ea typeface="ＭＳ Ｐゴシック"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3BED01-2DF4-E144-B88D-07CFBD8A437F}" type="slidenum">
              <a:rPr lang="en-GB" sz="1200">
                <a:solidFill>
                  <a:srgbClr val="FF9900"/>
                </a:solidFill>
                <a:latin typeface="Verdana" charset="0"/>
              </a:rPr>
              <a:pPr eaLnBrk="1" hangingPunct="1"/>
              <a:t>14</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33796" name="Rectangle 2"/>
          <p:cNvSpPr>
            <a:spLocks noGrp="1" noChangeArrowheads="1"/>
          </p:cNvSpPr>
          <p:nvPr>
            <p:ph type="title" idx="4294967295"/>
          </p:nvPr>
        </p:nvSpPr>
        <p:spPr/>
        <p:txBody>
          <a:bodyPr/>
          <a:lstStyle/>
          <a:p>
            <a:pPr eaLnBrk="1" hangingPunct="1"/>
            <a:r>
              <a:rPr lang="en-GB">
                <a:latin typeface="Verdana" charset="0"/>
              </a:rPr>
              <a:t>Conceptual models</a:t>
            </a:r>
          </a:p>
        </p:txBody>
      </p:sp>
      <p:sp>
        <p:nvSpPr>
          <p:cNvPr id="33797" name="Rectangle 3"/>
          <p:cNvSpPr>
            <a:spLocks noGrp="1" noChangeArrowheads="1"/>
          </p:cNvSpPr>
          <p:nvPr>
            <p:ph type="body" idx="4294967295"/>
          </p:nvPr>
        </p:nvSpPr>
        <p:spPr/>
        <p:txBody>
          <a:bodyPr/>
          <a:lstStyle/>
          <a:p>
            <a:pPr eaLnBrk="1" hangingPunct="1"/>
            <a:r>
              <a:rPr lang="en-GB">
                <a:latin typeface="Verdana" charset="0"/>
              </a:rPr>
              <a:t>Many kinds and ways of classifying them</a:t>
            </a:r>
          </a:p>
          <a:p>
            <a:pPr eaLnBrk="1" hangingPunct="1"/>
            <a:r>
              <a:rPr lang="en-GB">
                <a:latin typeface="Verdana" charset="0"/>
              </a:rPr>
              <a:t>We describe them in terms of core activities and objects</a:t>
            </a:r>
          </a:p>
          <a:p>
            <a:pPr eaLnBrk="1" hangingPunct="1"/>
            <a:r>
              <a:rPr lang="en-GB">
                <a:latin typeface="Verdana" charset="0"/>
              </a:rPr>
              <a:t>Also in terms of interface metaphors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9BBC2F-B62E-3A4E-AB5A-20BEAB554AA9}" type="slidenum">
              <a:rPr lang="en-GB" sz="1200">
                <a:solidFill>
                  <a:srgbClr val="FF9900"/>
                </a:solidFill>
                <a:latin typeface="Verdana" charset="0"/>
              </a:rPr>
              <a:pPr eaLnBrk="1" hangingPunct="1"/>
              <a:t>15</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35845" name="Title 1"/>
          <p:cNvSpPr>
            <a:spLocks noGrp="1"/>
          </p:cNvSpPr>
          <p:nvPr>
            <p:ph type="title" idx="4294967295"/>
          </p:nvPr>
        </p:nvSpPr>
        <p:spPr/>
        <p:txBody>
          <a:bodyPr/>
          <a:lstStyle/>
          <a:p>
            <a:pPr eaLnBrk="1" hangingPunct="1"/>
            <a:r>
              <a:rPr lang="en-GB">
                <a:latin typeface="Verdana" charset="0"/>
              </a:rPr>
              <a:t>Interface metaphors</a:t>
            </a:r>
          </a:p>
        </p:txBody>
      </p:sp>
      <p:graphicFrame>
        <p:nvGraphicFramePr>
          <p:cNvPr id="35842" name="Object 2"/>
          <p:cNvGraphicFramePr>
            <a:graphicFrameLocks noChangeAspect="1"/>
          </p:cNvGraphicFramePr>
          <p:nvPr/>
        </p:nvGraphicFramePr>
        <p:xfrm>
          <a:off x="5486400" y="2133600"/>
          <a:ext cx="2336800" cy="3035300"/>
        </p:xfrm>
        <a:graphic>
          <a:graphicData uri="http://schemas.openxmlformats.org/presentationml/2006/ole">
            <mc:AlternateContent xmlns:mc="http://schemas.openxmlformats.org/markup-compatibility/2006">
              <mc:Choice xmlns:v="urn:schemas-microsoft-com:vml" Requires="v">
                <p:oleObj spid="_x0000_s35847" name="Document" r:id="rId4" imgW="2336800" imgH="3035300" progId="Word.Document.12">
                  <p:link updateAutomatic="1"/>
                </p:oleObj>
              </mc:Choice>
              <mc:Fallback>
                <p:oleObj name="Document" r:id="rId4" imgW="2336800" imgH="3035300" progId="Word.Document.12">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133600"/>
                        <a:ext cx="2336800"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35846" name="Picture 6" descr="fig_02_05a.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752600"/>
            <a:ext cx="22098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250D1BD-EBFB-4F46-A937-CDFFA2CCFED6}" type="slidenum">
              <a:rPr lang="en-GB" sz="1200">
                <a:solidFill>
                  <a:srgbClr val="FF9900"/>
                </a:solidFill>
                <a:latin typeface="Verdana" charset="0"/>
              </a:rPr>
              <a:pPr eaLnBrk="1" hangingPunct="1"/>
              <a:t>16</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37892" name="Title 1"/>
          <p:cNvSpPr>
            <a:spLocks noGrp="1"/>
          </p:cNvSpPr>
          <p:nvPr>
            <p:ph type="title" idx="4294967295"/>
          </p:nvPr>
        </p:nvSpPr>
        <p:spPr/>
        <p:txBody>
          <a:bodyPr/>
          <a:lstStyle/>
          <a:p>
            <a:pPr eaLnBrk="1" hangingPunct="1"/>
            <a:r>
              <a:rPr lang="en-GB">
                <a:latin typeface="Verdana" charset="0"/>
              </a:rPr>
              <a:t>Interface metaphors</a:t>
            </a:r>
          </a:p>
        </p:txBody>
      </p:sp>
      <p:sp>
        <p:nvSpPr>
          <p:cNvPr id="37893" name="Content Placeholder 2"/>
          <p:cNvSpPr>
            <a:spLocks noGrp="1"/>
          </p:cNvSpPr>
          <p:nvPr>
            <p:ph idx="4294967295"/>
          </p:nvPr>
        </p:nvSpPr>
        <p:spPr/>
        <p:txBody>
          <a:bodyPr/>
          <a:lstStyle/>
          <a:p>
            <a:pPr eaLnBrk="1" hangingPunct="1"/>
            <a:r>
              <a:rPr lang="en-US">
                <a:latin typeface="Verdana" charset="0"/>
              </a:rPr>
              <a:t>Conceptualizing what we are doing, e.g. surfing the web</a:t>
            </a:r>
          </a:p>
          <a:p>
            <a:pPr eaLnBrk="1" hangingPunct="1"/>
            <a:r>
              <a:rPr lang="en-US">
                <a:latin typeface="Verdana" charset="0"/>
              </a:rPr>
              <a:t>A conceptual model instantiated at the interface, e.g. the desktop metaphor</a:t>
            </a:r>
          </a:p>
          <a:p>
            <a:pPr eaLnBrk="1" hangingPunct="1"/>
            <a:r>
              <a:rPr lang="en-US">
                <a:latin typeface="Verdana" charset="0"/>
              </a:rPr>
              <a:t>Visualising an operation, </a:t>
            </a:r>
          </a:p>
          <a:p>
            <a:pPr lvl="1" eaLnBrk="1" hangingPunct="1"/>
            <a:r>
              <a:rPr lang="en-US">
                <a:latin typeface="Verdana" charset="0"/>
                <a:ea typeface="ＭＳ Ｐゴシック" charset="0"/>
              </a:rPr>
              <a:t>e.g. an icon of a shopping cart for placing items into</a:t>
            </a:r>
          </a:p>
          <a:p>
            <a:pPr eaLnBrk="1" hangingPunct="1"/>
            <a:endParaRPr lang="en-GB">
              <a:latin typeface="Verdana"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9C2C3B-1FE3-3048-A4DF-F4AE286DBACE}" type="slidenum">
              <a:rPr lang="en-GB" sz="1200">
                <a:solidFill>
                  <a:srgbClr val="FF9900"/>
                </a:solidFill>
                <a:latin typeface="Verdana" charset="0"/>
              </a:rPr>
              <a:pPr eaLnBrk="1" hangingPunct="1"/>
              <a:t>17</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38916" name="Title 1"/>
          <p:cNvSpPr>
            <a:spLocks noGrp="1"/>
          </p:cNvSpPr>
          <p:nvPr>
            <p:ph type="title" idx="4294967295"/>
          </p:nvPr>
        </p:nvSpPr>
        <p:spPr/>
        <p:txBody>
          <a:bodyPr/>
          <a:lstStyle/>
          <a:p>
            <a:pPr eaLnBrk="1" hangingPunct="1"/>
            <a:r>
              <a:rPr lang="en-GB">
                <a:latin typeface="Verdana" charset="0"/>
              </a:rPr>
              <a:t>Activity</a:t>
            </a:r>
          </a:p>
        </p:txBody>
      </p:sp>
      <p:sp>
        <p:nvSpPr>
          <p:cNvPr id="38917" name="Content Placeholder 2"/>
          <p:cNvSpPr>
            <a:spLocks noGrp="1"/>
          </p:cNvSpPr>
          <p:nvPr>
            <p:ph idx="4294967295"/>
          </p:nvPr>
        </p:nvSpPr>
        <p:spPr/>
        <p:txBody>
          <a:bodyPr/>
          <a:lstStyle/>
          <a:p>
            <a:pPr eaLnBrk="1" hangingPunct="1"/>
            <a:r>
              <a:rPr lang="en-GB">
                <a:latin typeface="Verdana" charset="0"/>
              </a:rPr>
              <a:t>Describe the components of the conceptual model </a:t>
            </a:r>
            <a:r>
              <a:rPr lang="en-US">
                <a:latin typeface="Verdana" charset="0"/>
              </a:rPr>
              <a:t>underlying most online shopping websites, e.g.</a:t>
            </a:r>
          </a:p>
          <a:p>
            <a:pPr lvl="1" eaLnBrk="1" hangingPunct="1"/>
            <a:r>
              <a:rPr lang="en-US">
                <a:latin typeface="Verdana" charset="0"/>
                <a:ea typeface="ＭＳ Ｐゴシック" charset="0"/>
              </a:rPr>
              <a:t>Shopping cart</a:t>
            </a:r>
          </a:p>
          <a:p>
            <a:pPr lvl="1" eaLnBrk="1" hangingPunct="1"/>
            <a:r>
              <a:rPr lang="en-US">
                <a:latin typeface="Verdana" charset="0"/>
                <a:ea typeface="ＭＳ Ｐゴシック" charset="0"/>
              </a:rPr>
              <a:t>Proceeding to check-out</a:t>
            </a:r>
          </a:p>
          <a:p>
            <a:pPr lvl="1" eaLnBrk="1" hangingPunct="1"/>
            <a:r>
              <a:rPr lang="en-US">
                <a:latin typeface="Verdana" charset="0"/>
                <a:ea typeface="ＭＳ Ｐゴシック" charset="0"/>
              </a:rPr>
              <a:t>1-click</a:t>
            </a:r>
          </a:p>
          <a:p>
            <a:pPr lvl="1" eaLnBrk="1" hangingPunct="1"/>
            <a:r>
              <a:rPr lang="en-US">
                <a:latin typeface="Verdana" charset="0"/>
                <a:ea typeface="ＭＳ Ｐゴシック" charset="0"/>
              </a:rPr>
              <a:t>Gift wrapping</a:t>
            </a:r>
          </a:p>
          <a:p>
            <a:pPr lvl="1" eaLnBrk="1" hangingPunct="1"/>
            <a:r>
              <a:rPr lang="en-US">
                <a:latin typeface="Verdana" charset="0"/>
                <a:ea typeface="ＭＳ Ｐゴシック" charset="0"/>
              </a:rPr>
              <a:t>Cash till?</a:t>
            </a:r>
            <a:endParaRPr lang="en-GB">
              <a:latin typeface="Verdana" charset="0"/>
              <a:ea typeface="ＭＳ Ｐゴシック"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F0EFF6-29D8-B446-8B0E-8A95538A5407}" type="slidenum">
              <a:rPr lang="en-GB" sz="1200">
                <a:solidFill>
                  <a:srgbClr val="FF9900"/>
                </a:solidFill>
                <a:latin typeface="Verdana" charset="0"/>
              </a:rPr>
              <a:pPr eaLnBrk="1" hangingPunct="1"/>
              <a:t>18</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40964" name="Rectangle 2"/>
          <p:cNvSpPr>
            <a:spLocks noGrp="1" noChangeArrowheads="1"/>
          </p:cNvSpPr>
          <p:nvPr>
            <p:ph type="title" idx="4294967295"/>
          </p:nvPr>
        </p:nvSpPr>
        <p:spPr/>
        <p:txBody>
          <a:bodyPr/>
          <a:lstStyle/>
          <a:p>
            <a:pPr eaLnBrk="1" hangingPunct="1"/>
            <a:r>
              <a:rPr lang="en-GB">
                <a:latin typeface="Verdana" charset="0"/>
              </a:rPr>
              <a:t>Interface metaphors</a:t>
            </a:r>
          </a:p>
        </p:txBody>
      </p:sp>
      <p:sp>
        <p:nvSpPr>
          <p:cNvPr id="40965" name="Rectangle 3"/>
          <p:cNvSpPr>
            <a:spLocks noGrp="1" noChangeArrowheads="1"/>
          </p:cNvSpPr>
          <p:nvPr>
            <p:ph type="body" idx="4294967295"/>
          </p:nvPr>
        </p:nvSpPr>
        <p:spPr/>
        <p:txBody>
          <a:bodyPr/>
          <a:lstStyle/>
          <a:p>
            <a:pPr eaLnBrk="1" hangingPunct="1">
              <a:lnSpc>
                <a:spcPct val="90000"/>
              </a:lnSpc>
            </a:pPr>
            <a:r>
              <a:rPr lang="en-GB" sz="2400">
                <a:latin typeface="Verdana" charset="0"/>
              </a:rPr>
              <a:t>Interface designed to be similar to a physical entity but also has own properties</a:t>
            </a:r>
          </a:p>
          <a:p>
            <a:pPr lvl="1" eaLnBrk="1" hangingPunct="1">
              <a:lnSpc>
                <a:spcPct val="90000"/>
              </a:lnSpc>
            </a:pPr>
            <a:r>
              <a:rPr lang="en-GB" sz="2400">
                <a:latin typeface="Verdana" charset="0"/>
                <a:ea typeface="ＭＳ Ｐゴシック" charset="0"/>
              </a:rPr>
              <a:t>e.g. desktop metaphor, web portals</a:t>
            </a:r>
          </a:p>
          <a:p>
            <a:pPr eaLnBrk="1" hangingPunct="1">
              <a:lnSpc>
                <a:spcPct val="90000"/>
              </a:lnSpc>
            </a:pPr>
            <a:r>
              <a:rPr lang="en-GB" sz="2400">
                <a:latin typeface="Verdana" charset="0"/>
              </a:rPr>
              <a:t>Can be based on activity, object or a combination of both</a:t>
            </a:r>
          </a:p>
          <a:p>
            <a:pPr eaLnBrk="1" hangingPunct="1">
              <a:lnSpc>
                <a:spcPct val="90000"/>
              </a:lnSpc>
            </a:pPr>
            <a:r>
              <a:rPr lang="en-GB" sz="2400">
                <a:latin typeface="Verdana" charset="0"/>
              </a:rPr>
              <a:t>Exploit user</a:t>
            </a:r>
            <a:r>
              <a:rPr lang="ja-JP" altLang="en-GB" sz="2400">
                <a:latin typeface="Verdana" charset="0"/>
              </a:rPr>
              <a:t>’</a:t>
            </a:r>
            <a:r>
              <a:rPr lang="en-GB" sz="2400">
                <a:latin typeface="Verdana" charset="0"/>
              </a:rPr>
              <a:t>s familiar knowledge, helping them to understand </a:t>
            </a:r>
            <a:r>
              <a:rPr lang="ja-JP" altLang="en-GB" sz="2400">
                <a:latin typeface="Verdana" charset="0"/>
              </a:rPr>
              <a:t>‘</a:t>
            </a:r>
            <a:r>
              <a:rPr lang="en-GB" sz="2400">
                <a:latin typeface="Verdana" charset="0"/>
              </a:rPr>
              <a:t>the unfamiliar</a:t>
            </a:r>
            <a:r>
              <a:rPr lang="ja-JP" altLang="en-GB" sz="2400">
                <a:latin typeface="Verdana" charset="0"/>
              </a:rPr>
              <a:t>’</a:t>
            </a:r>
            <a:r>
              <a:rPr lang="en-GB" sz="2400">
                <a:latin typeface="Verdana" charset="0"/>
              </a:rPr>
              <a:t> </a:t>
            </a:r>
          </a:p>
          <a:p>
            <a:pPr eaLnBrk="1" hangingPunct="1">
              <a:lnSpc>
                <a:spcPct val="90000"/>
              </a:lnSpc>
            </a:pPr>
            <a:r>
              <a:rPr lang="en-GB" sz="2400">
                <a:latin typeface="Verdana" charset="0"/>
              </a:rPr>
              <a:t>Conjures up the essence of the unfamiliar activity, enabling users to leverage of this to understand more aspects of the unfamiliar functionality</a:t>
            </a:r>
            <a:endParaRPr lang="en-GB" sz="2800">
              <a:latin typeface="Verdana"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3839D7-1AD3-164B-BB30-E19D0E4E7075}" type="slidenum">
              <a:rPr lang="en-GB" sz="1200">
                <a:solidFill>
                  <a:srgbClr val="FF9900"/>
                </a:solidFill>
                <a:latin typeface="Verdana" charset="0"/>
              </a:rPr>
              <a:pPr eaLnBrk="1" hangingPunct="1"/>
              <a:t>19</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41988" name="Rectangle 1026"/>
          <p:cNvSpPr>
            <a:spLocks noGrp="1" noChangeArrowheads="1"/>
          </p:cNvSpPr>
          <p:nvPr>
            <p:ph type="title" idx="4294967295"/>
          </p:nvPr>
        </p:nvSpPr>
        <p:spPr/>
        <p:txBody>
          <a:bodyPr/>
          <a:lstStyle/>
          <a:p>
            <a:pPr eaLnBrk="1" hangingPunct="1"/>
            <a:r>
              <a:rPr lang="en-GB">
                <a:latin typeface="Verdana" charset="0"/>
              </a:rPr>
              <a:t>Benefits of interface metaphors</a:t>
            </a:r>
          </a:p>
        </p:txBody>
      </p:sp>
      <p:sp>
        <p:nvSpPr>
          <p:cNvPr id="41989" name="Rectangle 1027"/>
          <p:cNvSpPr>
            <a:spLocks noGrp="1" noChangeArrowheads="1"/>
          </p:cNvSpPr>
          <p:nvPr>
            <p:ph type="body" idx="4294967295"/>
          </p:nvPr>
        </p:nvSpPr>
        <p:spPr/>
        <p:txBody>
          <a:bodyPr/>
          <a:lstStyle/>
          <a:p>
            <a:pPr eaLnBrk="1" hangingPunct="1">
              <a:lnSpc>
                <a:spcPct val="90000"/>
              </a:lnSpc>
            </a:pPr>
            <a:r>
              <a:rPr lang="en-GB">
                <a:latin typeface="Verdana" charset="0"/>
              </a:rPr>
              <a:t>Makes learning new systems easier</a:t>
            </a:r>
          </a:p>
          <a:p>
            <a:pPr eaLnBrk="1" hangingPunct="1">
              <a:lnSpc>
                <a:spcPct val="90000"/>
              </a:lnSpc>
            </a:pPr>
            <a:r>
              <a:rPr lang="en-GB">
                <a:latin typeface="Verdana" charset="0"/>
              </a:rPr>
              <a:t>Helps users understand the underlying conceptual model</a:t>
            </a:r>
          </a:p>
          <a:p>
            <a:pPr eaLnBrk="1" hangingPunct="1">
              <a:lnSpc>
                <a:spcPct val="90000"/>
              </a:lnSpc>
            </a:pPr>
            <a:r>
              <a:rPr lang="en-GB">
                <a:latin typeface="Verdana" charset="0"/>
              </a:rPr>
              <a:t>Can be very innovative and enable the realm of computers and their applications to be made more accessible to a greater diversity of users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55170B-C41A-924A-85EE-364BCBAE7525}" type="slidenum">
              <a:rPr lang="en-GB" sz="1200">
                <a:solidFill>
                  <a:srgbClr val="FF9900"/>
                </a:solidFill>
                <a:latin typeface="Verdana" charset="0"/>
              </a:rPr>
              <a:pPr eaLnBrk="1" hangingPunct="1"/>
              <a:t>2</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15364" name="Rectangle 2"/>
          <p:cNvSpPr>
            <a:spLocks noGrp="1" noChangeArrowheads="1"/>
          </p:cNvSpPr>
          <p:nvPr>
            <p:ph type="title" idx="4294967295"/>
          </p:nvPr>
        </p:nvSpPr>
        <p:spPr>
          <a:xfrm>
            <a:off x="762000" y="228600"/>
            <a:ext cx="7772400" cy="1143000"/>
          </a:xfrm>
        </p:spPr>
        <p:txBody>
          <a:bodyPr/>
          <a:lstStyle/>
          <a:p>
            <a:pPr eaLnBrk="1" hangingPunct="1"/>
            <a:r>
              <a:rPr lang="en-GB">
                <a:latin typeface="Verdana" charset="0"/>
              </a:rPr>
              <a:t>Recap</a:t>
            </a:r>
          </a:p>
        </p:txBody>
      </p:sp>
      <p:sp>
        <p:nvSpPr>
          <p:cNvPr id="15365" name="Rectangle 3"/>
          <p:cNvSpPr>
            <a:spLocks noGrp="1" noChangeArrowheads="1"/>
          </p:cNvSpPr>
          <p:nvPr>
            <p:ph type="body" idx="4294967295"/>
          </p:nvPr>
        </p:nvSpPr>
        <p:spPr>
          <a:xfrm>
            <a:off x="685800" y="1371600"/>
            <a:ext cx="7772400" cy="4114800"/>
          </a:xfrm>
        </p:spPr>
        <p:txBody>
          <a:bodyPr/>
          <a:lstStyle/>
          <a:p>
            <a:pPr eaLnBrk="1" hangingPunct="1">
              <a:lnSpc>
                <a:spcPct val="90000"/>
              </a:lnSpc>
            </a:pPr>
            <a:r>
              <a:rPr lang="en-GB" sz="2800">
                <a:latin typeface="Verdana" charset="0"/>
              </a:rPr>
              <a:t>HCI has moved beyond designing interfaces for desktop machines</a:t>
            </a:r>
          </a:p>
          <a:p>
            <a:pPr eaLnBrk="1" hangingPunct="1">
              <a:lnSpc>
                <a:spcPct val="90000"/>
              </a:lnSpc>
            </a:pPr>
            <a:r>
              <a:rPr lang="en-GB" sz="2800">
                <a:latin typeface="Verdana" charset="0"/>
              </a:rPr>
              <a:t>About extending and supporting all manner of human activities in all manner of places</a:t>
            </a:r>
          </a:p>
          <a:p>
            <a:pPr eaLnBrk="1" hangingPunct="1">
              <a:lnSpc>
                <a:spcPct val="90000"/>
              </a:lnSpc>
            </a:pPr>
            <a:r>
              <a:rPr lang="en-GB" sz="2800">
                <a:latin typeface="Verdana" charset="0"/>
              </a:rPr>
              <a:t>Facilitating user experiences through designing interactions</a:t>
            </a:r>
          </a:p>
          <a:p>
            <a:pPr lvl="2" eaLnBrk="1" hangingPunct="1">
              <a:lnSpc>
                <a:spcPct val="90000"/>
              </a:lnSpc>
            </a:pPr>
            <a:r>
              <a:rPr lang="en-GB" sz="2000">
                <a:latin typeface="Verdana" charset="0"/>
                <a:ea typeface="ＭＳ Ｐゴシック" charset="0"/>
              </a:rPr>
              <a:t>Make work effective, efficient and safer</a:t>
            </a:r>
          </a:p>
          <a:p>
            <a:pPr lvl="2" eaLnBrk="1" hangingPunct="1">
              <a:lnSpc>
                <a:spcPct val="90000"/>
              </a:lnSpc>
            </a:pPr>
            <a:r>
              <a:rPr lang="en-GB" sz="2000">
                <a:latin typeface="Verdana" charset="0"/>
                <a:ea typeface="ＭＳ Ｐゴシック" charset="0"/>
              </a:rPr>
              <a:t>Improve and enhance learning and training</a:t>
            </a:r>
          </a:p>
          <a:p>
            <a:pPr lvl="2" eaLnBrk="1" hangingPunct="1">
              <a:lnSpc>
                <a:spcPct val="90000"/>
              </a:lnSpc>
            </a:pPr>
            <a:r>
              <a:rPr lang="en-GB" sz="2000">
                <a:latin typeface="Verdana" charset="0"/>
                <a:ea typeface="ＭＳ Ｐゴシック" charset="0"/>
              </a:rPr>
              <a:t>Provide enjoyable and exciting entertainment</a:t>
            </a:r>
          </a:p>
          <a:p>
            <a:pPr lvl="2" eaLnBrk="1" hangingPunct="1">
              <a:lnSpc>
                <a:spcPct val="90000"/>
              </a:lnSpc>
            </a:pPr>
            <a:r>
              <a:rPr lang="en-GB" sz="2000">
                <a:latin typeface="Verdana" charset="0"/>
                <a:ea typeface="ＭＳ Ｐゴシック" charset="0"/>
              </a:rPr>
              <a:t>Enhance communication and understanding</a:t>
            </a:r>
          </a:p>
          <a:p>
            <a:pPr lvl="2" eaLnBrk="1" hangingPunct="1">
              <a:lnSpc>
                <a:spcPct val="90000"/>
              </a:lnSpc>
            </a:pPr>
            <a:r>
              <a:rPr lang="en-GB" sz="2000">
                <a:latin typeface="Verdana" charset="0"/>
                <a:ea typeface="ＭＳ Ｐゴシック" charset="0"/>
              </a:rPr>
              <a:t>Support new forms of creativity and expression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62F77EA-818B-724A-81FA-D9ECCEC38D76}" type="slidenum">
              <a:rPr lang="en-GB" sz="1200">
                <a:solidFill>
                  <a:srgbClr val="FF9900"/>
                </a:solidFill>
                <a:latin typeface="Verdana" charset="0"/>
              </a:rPr>
              <a:pPr eaLnBrk="1" hangingPunct="1"/>
              <a:t>20</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43012" name="Rectangle 1026"/>
          <p:cNvSpPr>
            <a:spLocks noGrp="1" noChangeArrowheads="1"/>
          </p:cNvSpPr>
          <p:nvPr>
            <p:ph type="title" idx="4294967295"/>
          </p:nvPr>
        </p:nvSpPr>
        <p:spPr/>
        <p:txBody>
          <a:bodyPr/>
          <a:lstStyle/>
          <a:p>
            <a:pPr eaLnBrk="1" hangingPunct="1"/>
            <a:r>
              <a:rPr lang="en-GB">
                <a:latin typeface="Verdana" charset="0"/>
              </a:rPr>
              <a:t>Problems with interface metaphors </a:t>
            </a:r>
          </a:p>
        </p:txBody>
      </p:sp>
      <p:sp>
        <p:nvSpPr>
          <p:cNvPr id="43013" name="Rectangle 1027"/>
          <p:cNvSpPr>
            <a:spLocks noGrp="1" noChangeArrowheads="1"/>
          </p:cNvSpPr>
          <p:nvPr>
            <p:ph type="body" idx="4294967295"/>
          </p:nvPr>
        </p:nvSpPr>
        <p:spPr/>
        <p:txBody>
          <a:bodyPr/>
          <a:lstStyle/>
          <a:p>
            <a:pPr eaLnBrk="1" hangingPunct="1"/>
            <a:r>
              <a:rPr lang="en-GB" sz="2400">
                <a:latin typeface="Verdana" charset="0"/>
              </a:rPr>
              <a:t>Break conventional and cultural rules</a:t>
            </a:r>
          </a:p>
          <a:p>
            <a:pPr lvl="1" eaLnBrk="1" hangingPunct="1"/>
            <a:r>
              <a:rPr lang="en-GB" sz="2400">
                <a:latin typeface="Verdana" charset="0"/>
                <a:ea typeface="ＭＳ Ｐゴシック" charset="0"/>
              </a:rPr>
              <a:t>e.g. recycle bin placed on desktop</a:t>
            </a:r>
          </a:p>
          <a:p>
            <a:pPr eaLnBrk="1" hangingPunct="1"/>
            <a:r>
              <a:rPr lang="en-GB" sz="2400">
                <a:latin typeface="Verdana" charset="0"/>
              </a:rPr>
              <a:t>Can constrain designers in the way they conceptualize a problem space</a:t>
            </a:r>
          </a:p>
          <a:p>
            <a:pPr eaLnBrk="1" hangingPunct="1"/>
            <a:r>
              <a:rPr lang="en-GB" sz="2400">
                <a:latin typeface="Verdana" charset="0"/>
              </a:rPr>
              <a:t>Conflict with design principles</a:t>
            </a:r>
          </a:p>
          <a:p>
            <a:pPr eaLnBrk="1" hangingPunct="1"/>
            <a:r>
              <a:rPr lang="en-GB" sz="2400">
                <a:latin typeface="Verdana" charset="0"/>
              </a:rPr>
              <a:t>Forces users to only understand the system in terms of the metaphor</a:t>
            </a:r>
          </a:p>
          <a:p>
            <a:pPr eaLnBrk="1" hangingPunct="1"/>
            <a:r>
              <a:rPr lang="en-GB" sz="2400">
                <a:latin typeface="Verdana" charset="0"/>
              </a:rPr>
              <a:t>Designers can inadvertently use bad existing designs and transfer the bad parts over</a:t>
            </a:r>
          </a:p>
          <a:p>
            <a:pPr eaLnBrk="1" hangingPunct="1"/>
            <a:r>
              <a:rPr lang="en-GB" sz="2400">
                <a:latin typeface="Verdana" charset="0"/>
              </a:rPr>
              <a:t>Limits designers</a:t>
            </a:r>
            <a:r>
              <a:rPr lang="ja-JP" altLang="en-GB" sz="2400">
                <a:latin typeface="Verdana" charset="0"/>
              </a:rPr>
              <a:t>’</a:t>
            </a:r>
            <a:r>
              <a:rPr lang="en-GB" sz="2400">
                <a:latin typeface="Verdana" charset="0"/>
              </a:rPr>
              <a:t> imagination in coming up with new conceptual models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201D52-03CF-C043-B075-A45DE0807349}" type="slidenum">
              <a:rPr lang="en-GB" sz="1200">
                <a:solidFill>
                  <a:srgbClr val="FF9900"/>
                </a:solidFill>
                <a:latin typeface="Verdana" charset="0"/>
              </a:rPr>
              <a:pPr eaLnBrk="1" hangingPunct="1"/>
              <a:t>21</a:t>
            </a:fld>
            <a:endParaRPr lang="en-GB" sz="1200">
              <a:solidFill>
                <a:srgbClr val="FF9900"/>
              </a:solidFill>
              <a:latin typeface="Verdana" charset="0"/>
            </a:endParaRPr>
          </a:p>
        </p:txBody>
      </p:sp>
      <p:sp>
        <p:nvSpPr>
          <p:cNvPr id="6"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44036" name="Rectangle 2"/>
          <p:cNvSpPr>
            <a:spLocks noGrp="1" noChangeArrowheads="1"/>
          </p:cNvSpPr>
          <p:nvPr>
            <p:ph type="title" idx="4294967295"/>
          </p:nvPr>
        </p:nvSpPr>
        <p:spPr>
          <a:noFill/>
        </p:spPr>
        <p:txBody>
          <a:bodyPr lIns="90487" tIns="44450" rIns="90487" bIns="44450"/>
          <a:lstStyle/>
          <a:p>
            <a:pPr eaLnBrk="1" hangingPunct="1"/>
            <a:r>
              <a:rPr lang="en-GB">
                <a:latin typeface="Verdana" charset="0"/>
              </a:rPr>
              <a:t>Interaction types</a:t>
            </a:r>
          </a:p>
        </p:txBody>
      </p:sp>
      <p:sp>
        <p:nvSpPr>
          <p:cNvPr id="44037" name="Rectangle 3"/>
          <p:cNvSpPr>
            <a:spLocks noGrp="1" noChangeArrowheads="1"/>
          </p:cNvSpPr>
          <p:nvPr>
            <p:ph type="body" idx="4294967295"/>
          </p:nvPr>
        </p:nvSpPr>
        <p:spPr>
          <a:xfrm>
            <a:off x="685800" y="1676400"/>
            <a:ext cx="8153400" cy="4114800"/>
          </a:xfrm>
          <a:noFill/>
        </p:spPr>
        <p:txBody>
          <a:bodyPr lIns="90487" tIns="44450" rIns="90487" bIns="44450"/>
          <a:lstStyle/>
          <a:p>
            <a:pPr eaLnBrk="1" hangingPunct="1">
              <a:lnSpc>
                <a:spcPct val="90000"/>
              </a:lnSpc>
            </a:pPr>
            <a:r>
              <a:rPr lang="en-GB" sz="2800">
                <a:solidFill>
                  <a:schemeClr val="accent2"/>
                </a:solidFill>
                <a:latin typeface="Verdana" charset="0"/>
              </a:rPr>
              <a:t>Instructing</a:t>
            </a:r>
            <a:endParaRPr lang="en-GB" sz="2800">
              <a:latin typeface="Verdana" charset="0"/>
            </a:endParaRPr>
          </a:p>
          <a:p>
            <a:pPr lvl="1" eaLnBrk="1" hangingPunct="1">
              <a:lnSpc>
                <a:spcPct val="90000"/>
              </a:lnSpc>
            </a:pPr>
            <a:r>
              <a:rPr lang="en-GB" sz="2400">
                <a:latin typeface="Verdana" charset="0"/>
                <a:ea typeface="ＭＳ Ｐゴシック" charset="0"/>
              </a:rPr>
              <a:t>issuing commands and selecting options</a:t>
            </a:r>
          </a:p>
          <a:p>
            <a:pPr eaLnBrk="1" hangingPunct="1">
              <a:lnSpc>
                <a:spcPct val="90000"/>
              </a:lnSpc>
            </a:pPr>
            <a:r>
              <a:rPr lang="en-GB" sz="2800">
                <a:solidFill>
                  <a:schemeClr val="accent2"/>
                </a:solidFill>
                <a:latin typeface="Verdana" charset="0"/>
              </a:rPr>
              <a:t>Conversing</a:t>
            </a:r>
          </a:p>
          <a:p>
            <a:pPr lvl="1" eaLnBrk="1" hangingPunct="1">
              <a:lnSpc>
                <a:spcPct val="90000"/>
              </a:lnSpc>
            </a:pPr>
            <a:r>
              <a:rPr lang="en-GB" sz="2400">
                <a:latin typeface="Verdana" charset="0"/>
                <a:ea typeface="ＭＳ Ｐゴシック" charset="0"/>
              </a:rPr>
              <a:t>interacting with a system as if having a conversation</a:t>
            </a:r>
          </a:p>
          <a:p>
            <a:pPr eaLnBrk="1" hangingPunct="1">
              <a:lnSpc>
                <a:spcPct val="90000"/>
              </a:lnSpc>
            </a:pPr>
            <a:r>
              <a:rPr lang="en-GB" sz="2800">
                <a:solidFill>
                  <a:schemeClr val="accent2"/>
                </a:solidFill>
                <a:latin typeface="Verdana" charset="0"/>
              </a:rPr>
              <a:t>Manipulating</a:t>
            </a:r>
            <a:endParaRPr lang="en-GB" sz="2800">
              <a:latin typeface="Verdana" charset="0"/>
            </a:endParaRPr>
          </a:p>
          <a:p>
            <a:pPr lvl="1" eaLnBrk="1" hangingPunct="1">
              <a:lnSpc>
                <a:spcPct val="90000"/>
              </a:lnSpc>
            </a:pPr>
            <a:r>
              <a:rPr lang="en-GB" sz="2400">
                <a:latin typeface="Verdana" charset="0"/>
                <a:ea typeface="ＭＳ Ｐゴシック" charset="0"/>
              </a:rPr>
              <a:t>interacting with objects in a virtual or physical space by manipulating them </a:t>
            </a:r>
          </a:p>
          <a:p>
            <a:pPr eaLnBrk="1" hangingPunct="1">
              <a:lnSpc>
                <a:spcPct val="90000"/>
              </a:lnSpc>
            </a:pPr>
            <a:r>
              <a:rPr lang="en-GB" sz="2800">
                <a:solidFill>
                  <a:schemeClr val="accent2"/>
                </a:solidFill>
                <a:latin typeface="Verdana" charset="0"/>
              </a:rPr>
              <a:t>Exploring</a:t>
            </a:r>
            <a:endParaRPr lang="en-GB" sz="2800">
              <a:latin typeface="Verdana" charset="0"/>
            </a:endParaRPr>
          </a:p>
          <a:p>
            <a:pPr lvl="1" eaLnBrk="1" hangingPunct="1">
              <a:lnSpc>
                <a:spcPct val="90000"/>
              </a:lnSpc>
            </a:pPr>
            <a:r>
              <a:rPr lang="en-US" sz="2400">
                <a:latin typeface="Verdana" charset="0"/>
                <a:ea typeface="ＭＳ Ｐゴシック" charset="0"/>
              </a:rPr>
              <a:t>moving through a virtual environment or a physical space</a:t>
            </a:r>
            <a:endParaRPr lang="en-GB" sz="2400">
              <a:latin typeface="Verdana" charset="0"/>
              <a:ea typeface="ＭＳ Ｐゴシック" charset="0"/>
            </a:endParaRPr>
          </a:p>
        </p:txBody>
      </p:sp>
      <p:sp>
        <p:nvSpPr>
          <p:cNvPr id="44038" name="Rectangle 4"/>
          <p:cNvSpPr>
            <a:spLocks noChangeArrowheads="1"/>
          </p:cNvSpPr>
          <p:nvPr/>
        </p:nvSpPr>
        <p:spPr bwMode="auto">
          <a:xfrm>
            <a:off x="304800" y="1143000"/>
            <a:ext cx="112871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90000"/>
              </a:lnSpc>
              <a:spcBef>
                <a:spcPct val="20000"/>
              </a:spcBef>
            </a:pPr>
            <a:endParaRPr lang="en-GB" sz="2800" baseline="-25000">
              <a:latin typeface="Geneva" charset="0"/>
            </a:endParaRPr>
          </a:p>
          <a:p>
            <a:pPr lvl="1" eaLnBrk="0" hangingPunct="0">
              <a:lnSpc>
                <a:spcPct val="90000"/>
              </a:lnSpc>
              <a:spcBef>
                <a:spcPct val="20000"/>
              </a:spcBef>
              <a:buFontTx/>
              <a:buChar char="–"/>
            </a:pPr>
            <a:endParaRPr lang="en-GB" sz="2400" baseline="-25000">
              <a:latin typeface="Geneva" charset="0"/>
            </a:endParaRPr>
          </a:p>
        </p:txBody>
      </p:sp>
    </p:spTree>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570A59-E2ED-8845-B49E-97DFCF6F9355}" type="slidenum">
              <a:rPr lang="en-GB" sz="1200">
                <a:solidFill>
                  <a:srgbClr val="FF9900"/>
                </a:solidFill>
                <a:latin typeface="Verdana" charset="0"/>
              </a:rPr>
              <a:pPr eaLnBrk="1" hangingPunct="1"/>
              <a:t>22</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46084" name="Rectangle 2"/>
          <p:cNvSpPr>
            <a:spLocks noGrp="1" noChangeArrowheads="1"/>
          </p:cNvSpPr>
          <p:nvPr>
            <p:ph type="title" idx="4294967295"/>
          </p:nvPr>
        </p:nvSpPr>
        <p:spPr/>
        <p:txBody>
          <a:bodyPr/>
          <a:lstStyle/>
          <a:p>
            <a:pPr eaLnBrk="1" hangingPunct="1"/>
            <a:r>
              <a:rPr lang="en-GB">
                <a:solidFill>
                  <a:schemeClr val="accent2"/>
                </a:solidFill>
                <a:latin typeface="Verdana" charset="0"/>
              </a:rPr>
              <a:t>1. Instructing</a:t>
            </a:r>
            <a:endParaRPr lang="en-GB">
              <a:latin typeface="Verdana" charset="0"/>
            </a:endParaRPr>
          </a:p>
        </p:txBody>
      </p:sp>
      <p:sp>
        <p:nvSpPr>
          <p:cNvPr id="46085" name="Rectangle 3"/>
          <p:cNvSpPr>
            <a:spLocks noGrp="1" noChangeArrowheads="1"/>
          </p:cNvSpPr>
          <p:nvPr>
            <p:ph type="body" idx="4294967295"/>
          </p:nvPr>
        </p:nvSpPr>
        <p:spPr>
          <a:xfrm>
            <a:off x="685800" y="1600200"/>
            <a:ext cx="7772400" cy="4114800"/>
          </a:xfrm>
        </p:spPr>
        <p:txBody>
          <a:bodyPr/>
          <a:lstStyle/>
          <a:p>
            <a:pPr eaLnBrk="1" hangingPunct="1">
              <a:lnSpc>
                <a:spcPct val="90000"/>
              </a:lnSpc>
            </a:pPr>
            <a:r>
              <a:rPr lang="en-GB" sz="2800">
                <a:latin typeface="Verdana" charset="0"/>
              </a:rPr>
              <a:t>Where users instruct asystem and tell it what to do</a:t>
            </a:r>
          </a:p>
          <a:p>
            <a:pPr lvl="1" eaLnBrk="1" hangingPunct="1">
              <a:lnSpc>
                <a:spcPct val="90000"/>
              </a:lnSpc>
            </a:pPr>
            <a:r>
              <a:rPr lang="en-GB" sz="2400">
                <a:latin typeface="Verdana" charset="0"/>
                <a:ea typeface="ＭＳ Ｐゴシック" charset="0"/>
              </a:rPr>
              <a:t>e.g. tell the time, print a file, save a file</a:t>
            </a:r>
          </a:p>
          <a:p>
            <a:pPr eaLnBrk="1" hangingPunct="1">
              <a:lnSpc>
                <a:spcPct val="90000"/>
              </a:lnSpc>
            </a:pPr>
            <a:r>
              <a:rPr lang="en-GB" sz="2800">
                <a:latin typeface="Verdana" charset="0"/>
              </a:rPr>
              <a:t>Very common conceptual model, underlying a diversity of devices and systems</a:t>
            </a:r>
          </a:p>
          <a:p>
            <a:pPr lvl="1" eaLnBrk="1" hangingPunct="1">
              <a:lnSpc>
                <a:spcPct val="90000"/>
              </a:lnSpc>
            </a:pPr>
            <a:r>
              <a:rPr lang="en-GB" sz="2400">
                <a:latin typeface="Verdana" charset="0"/>
                <a:ea typeface="ＭＳ Ｐゴシック" charset="0"/>
              </a:rPr>
              <a:t>e.g. word processors, VCRs, vending machines</a:t>
            </a:r>
          </a:p>
          <a:p>
            <a:pPr eaLnBrk="1" hangingPunct="1">
              <a:lnSpc>
                <a:spcPct val="90000"/>
              </a:lnSpc>
            </a:pPr>
            <a:r>
              <a:rPr lang="en-GB" sz="2800">
                <a:latin typeface="Verdana" charset="0"/>
              </a:rPr>
              <a:t>Main benefit is that instructing supports quick and efficient interaction</a:t>
            </a:r>
          </a:p>
          <a:p>
            <a:pPr lvl="1" eaLnBrk="1" hangingPunct="1">
              <a:lnSpc>
                <a:spcPct val="90000"/>
              </a:lnSpc>
            </a:pPr>
            <a:r>
              <a:rPr lang="en-GB" sz="2400">
                <a:latin typeface="Verdana" charset="0"/>
                <a:ea typeface="ＭＳ Ｐゴシック" charset="0"/>
              </a:rPr>
              <a:t>good for repetitive kinds of actions performed on multiple objects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03C64A4-1EF0-1C44-A573-D96F9C427A9C}" type="slidenum">
              <a:rPr lang="en-GB" sz="1200">
                <a:solidFill>
                  <a:srgbClr val="FF9900"/>
                </a:solidFill>
                <a:latin typeface="Verdana" charset="0"/>
              </a:rPr>
              <a:pPr eaLnBrk="1" hangingPunct="1"/>
              <a:t>23</a:t>
            </a:fld>
            <a:endParaRPr lang="en-GB" sz="1200">
              <a:solidFill>
                <a:srgbClr val="FF9900"/>
              </a:solidFill>
              <a:latin typeface="Verdana" charset="0"/>
            </a:endParaRPr>
          </a:p>
        </p:txBody>
      </p:sp>
      <p:sp>
        <p:nvSpPr>
          <p:cNvPr id="8"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47110" name="Title 1"/>
          <p:cNvSpPr>
            <a:spLocks noGrp="1"/>
          </p:cNvSpPr>
          <p:nvPr>
            <p:ph type="title" idx="4294967295"/>
          </p:nvPr>
        </p:nvSpPr>
        <p:spPr/>
        <p:txBody>
          <a:bodyPr/>
          <a:lstStyle/>
          <a:p>
            <a:pPr eaLnBrk="1" hangingPunct="1"/>
            <a:r>
              <a:rPr lang="en-GB">
                <a:latin typeface="Verdana" charset="0"/>
              </a:rPr>
              <a:t>Which is easiest and why?</a:t>
            </a:r>
          </a:p>
        </p:txBody>
      </p:sp>
      <p:sp>
        <p:nvSpPr>
          <p:cNvPr id="47111" name="Content Placeholder 2"/>
          <p:cNvSpPr>
            <a:spLocks noGrp="1"/>
          </p:cNvSpPr>
          <p:nvPr>
            <p:ph idx="4294967295"/>
          </p:nvPr>
        </p:nvSpPr>
        <p:spPr/>
        <p:txBody>
          <a:bodyPr/>
          <a:lstStyle/>
          <a:p>
            <a:pPr eaLnBrk="1" hangingPunct="1"/>
            <a:endParaRPr lang="en-US">
              <a:latin typeface="Verdana" charset="0"/>
            </a:endParaRPr>
          </a:p>
        </p:txBody>
      </p:sp>
      <p:sp>
        <p:nvSpPr>
          <p:cNvPr id="47112" name="Slide Number Placeholder 3"/>
          <p:cNvSpPr txBox="1">
            <a:spLocks noGrp="1"/>
          </p:cNvSpPr>
          <p:nvPr/>
        </p:nvSpPr>
        <p:spPr bwMode="auto">
          <a:xfrm>
            <a:off x="214313" y="6423025"/>
            <a:ext cx="8686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sz="1200">
                <a:solidFill>
                  <a:srgbClr val="FF9900"/>
                </a:solidFill>
                <a:latin typeface="Verdana" charset="0"/>
              </a:rPr>
              <a:t>Id-book.com 			         </a:t>
            </a:r>
            <a:fld id="{D2F5B1EA-0C39-CF4F-AC4C-07A997547138}" type="slidenum">
              <a:rPr lang="en-GB" sz="1200">
                <a:solidFill>
                  <a:srgbClr val="FF9900"/>
                </a:solidFill>
                <a:latin typeface="Verdana" charset="0"/>
              </a:rPr>
              <a:pPr/>
              <a:t>23</a:t>
            </a:fld>
            <a:r>
              <a:rPr lang="en-GB" sz="1200">
                <a:solidFill>
                  <a:srgbClr val="FF9900"/>
                </a:solidFill>
                <a:latin typeface="Verdana" charset="0"/>
              </a:rPr>
              <a:t>		               		       ©2011</a:t>
            </a:r>
          </a:p>
        </p:txBody>
      </p:sp>
      <p:graphicFrame>
        <p:nvGraphicFramePr>
          <p:cNvPr id="47106" name="Object 2"/>
          <p:cNvGraphicFramePr>
            <a:graphicFrameLocks noChangeAspect="1"/>
          </p:cNvGraphicFramePr>
          <p:nvPr/>
        </p:nvGraphicFramePr>
        <p:xfrm>
          <a:off x="1676400" y="2514600"/>
          <a:ext cx="5486400" cy="3492500"/>
        </p:xfrm>
        <a:graphic>
          <a:graphicData uri="http://schemas.openxmlformats.org/presentationml/2006/ole">
            <mc:AlternateContent xmlns:mc="http://schemas.openxmlformats.org/markup-compatibility/2006">
              <mc:Choice xmlns:v="urn:schemas-microsoft-com:vml" Requires="v">
                <p:oleObj spid="_x0000_s47113" name="Document" r:id="rId4" imgW="5486400" imgH="3492500" progId="Word.Document.12">
                  <p:link updateAutomatic="1"/>
                </p:oleObj>
              </mc:Choice>
              <mc:Fallback>
                <p:oleObj name="Document" r:id="rId4" imgW="5486400" imgH="3492500" progId="Word.Document.12">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514600"/>
                        <a:ext cx="5486400"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7107" name="Object 3"/>
          <p:cNvGraphicFramePr>
            <a:graphicFrameLocks noChangeAspect="1"/>
          </p:cNvGraphicFramePr>
          <p:nvPr/>
        </p:nvGraphicFramePr>
        <p:xfrm>
          <a:off x="4953000" y="2590800"/>
          <a:ext cx="2159000" cy="3492500"/>
        </p:xfrm>
        <a:graphic>
          <a:graphicData uri="http://schemas.openxmlformats.org/presentationml/2006/ole">
            <mc:AlternateContent xmlns:mc="http://schemas.openxmlformats.org/markup-compatibility/2006">
              <mc:Choice xmlns:v="urn:schemas-microsoft-com:vml" Requires="v">
                <p:oleObj spid="_x0000_s47114" name="Document" r:id="rId6" imgW="2159000" imgH="3492500" progId="Word.Document.12">
                  <p:link updateAutomatic="1"/>
                </p:oleObj>
              </mc:Choice>
              <mc:Fallback>
                <p:oleObj name="Document" r:id="rId6" imgW="2159000" imgH="3492500" progId="Word.Document.12">
                  <p:link updateAutomatic="1"/>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2590800"/>
                        <a:ext cx="2159000"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6B5F46-5B4B-2F48-A1ED-EA324C205621}" type="slidenum">
              <a:rPr lang="en-GB" sz="1200">
                <a:solidFill>
                  <a:srgbClr val="FF9900"/>
                </a:solidFill>
                <a:latin typeface="Verdana" charset="0"/>
              </a:rPr>
              <a:pPr eaLnBrk="1" hangingPunct="1"/>
              <a:t>24</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49156" name="Rectangle 2"/>
          <p:cNvSpPr>
            <a:spLocks noGrp="1" noChangeArrowheads="1"/>
          </p:cNvSpPr>
          <p:nvPr>
            <p:ph type="title" idx="4294967295"/>
          </p:nvPr>
        </p:nvSpPr>
        <p:spPr>
          <a:xfrm>
            <a:off x="685800" y="381000"/>
            <a:ext cx="7772400" cy="1143000"/>
          </a:xfrm>
          <a:noFill/>
        </p:spPr>
        <p:txBody>
          <a:bodyPr lIns="90487" tIns="44450" rIns="90487" bIns="44450"/>
          <a:lstStyle/>
          <a:p>
            <a:pPr eaLnBrk="1" hangingPunct="1"/>
            <a:r>
              <a:rPr lang="en-GB">
                <a:solidFill>
                  <a:schemeClr val="accent2"/>
                </a:solidFill>
                <a:latin typeface="Verdana" charset="0"/>
              </a:rPr>
              <a:t>2. Conversing</a:t>
            </a:r>
            <a:endParaRPr lang="en-GB">
              <a:latin typeface="Verdana" charset="0"/>
            </a:endParaRPr>
          </a:p>
        </p:txBody>
      </p:sp>
      <p:sp>
        <p:nvSpPr>
          <p:cNvPr id="49157" name="Rectangle 3"/>
          <p:cNvSpPr>
            <a:spLocks noGrp="1" noChangeArrowheads="1"/>
          </p:cNvSpPr>
          <p:nvPr>
            <p:ph type="body" idx="4294967295"/>
          </p:nvPr>
        </p:nvSpPr>
        <p:spPr>
          <a:xfrm>
            <a:off x="685800" y="1524000"/>
            <a:ext cx="7772400" cy="4114800"/>
          </a:xfrm>
          <a:noFill/>
        </p:spPr>
        <p:txBody>
          <a:bodyPr lIns="90487" tIns="44450" rIns="90487" bIns="44450"/>
          <a:lstStyle/>
          <a:p>
            <a:pPr eaLnBrk="1" hangingPunct="1">
              <a:lnSpc>
                <a:spcPct val="90000"/>
              </a:lnSpc>
            </a:pPr>
            <a:r>
              <a:rPr lang="en-GB" sz="2400">
                <a:latin typeface="Verdana" charset="0"/>
              </a:rPr>
              <a:t>Underlying model of having a conversation with another human</a:t>
            </a:r>
          </a:p>
          <a:p>
            <a:pPr eaLnBrk="1" hangingPunct="1">
              <a:lnSpc>
                <a:spcPct val="90000"/>
              </a:lnSpc>
            </a:pPr>
            <a:endParaRPr lang="en-GB" sz="800">
              <a:latin typeface="Verdana" charset="0"/>
            </a:endParaRPr>
          </a:p>
          <a:p>
            <a:pPr eaLnBrk="1" hangingPunct="1">
              <a:lnSpc>
                <a:spcPct val="90000"/>
              </a:lnSpc>
            </a:pPr>
            <a:r>
              <a:rPr lang="en-GB" sz="2400">
                <a:latin typeface="Verdana" charset="0"/>
              </a:rPr>
              <a:t>Range from simple voice recognition menu-driven systems to more complex </a:t>
            </a:r>
            <a:r>
              <a:rPr lang="ja-JP" altLang="en-GB" sz="2400">
                <a:latin typeface="Verdana" charset="0"/>
              </a:rPr>
              <a:t>‘</a:t>
            </a:r>
            <a:r>
              <a:rPr lang="en-GB" sz="2400">
                <a:latin typeface="Verdana" charset="0"/>
              </a:rPr>
              <a:t>natural language</a:t>
            </a:r>
            <a:r>
              <a:rPr lang="ja-JP" altLang="en-GB" sz="2400">
                <a:latin typeface="Verdana" charset="0"/>
              </a:rPr>
              <a:t>’</a:t>
            </a:r>
            <a:r>
              <a:rPr lang="en-GB" sz="2400">
                <a:latin typeface="Verdana" charset="0"/>
              </a:rPr>
              <a:t> dialogs</a:t>
            </a:r>
          </a:p>
          <a:p>
            <a:pPr eaLnBrk="1" hangingPunct="1">
              <a:lnSpc>
                <a:spcPct val="90000"/>
              </a:lnSpc>
            </a:pPr>
            <a:endParaRPr lang="en-GB" sz="800">
              <a:latin typeface="Verdana" charset="0"/>
            </a:endParaRPr>
          </a:p>
          <a:p>
            <a:pPr eaLnBrk="1" hangingPunct="1">
              <a:lnSpc>
                <a:spcPct val="90000"/>
              </a:lnSpc>
            </a:pPr>
            <a:r>
              <a:rPr lang="en-GB" sz="2400">
                <a:latin typeface="Verdana" charset="0"/>
              </a:rPr>
              <a:t>Examples include timetables, search engines, advice-giving systems, help systems</a:t>
            </a:r>
          </a:p>
          <a:p>
            <a:pPr eaLnBrk="1" hangingPunct="1">
              <a:lnSpc>
                <a:spcPct val="90000"/>
              </a:lnSpc>
            </a:pPr>
            <a:endParaRPr lang="en-GB" sz="800">
              <a:latin typeface="Verdana" charset="0"/>
            </a:endParaRPr>
          </a:p>
          <a:p>
            <a:pPr eaLnBrk="1" hangingPunct="1">
              <a:lnSpc>
                <a:spcPct val="90000"/>
              </a:lnSpc>
            </a:pPr>
            <a:r>
              <a:rPr lang="en-GB" sz="2400">
                <a:latin typeface="Verdana" charset="0"/>
              </a:rPr>
              <a:t>Also virtual agents, toys and pet robots designed to converse with you</a:t>
            </a:r>
          </a:p>
          <a:p>
            <a:pPr lvl="1" eaLnBrk="1" hangingPunct="1">
              <a:lnSpc>
                <a:spcPct val="90000"/>
              </a:lnSpc>
            </a:pPr>
            <a:endParaRPr lang="en-GB" sz="2000">
              <a:latin typeface="Verdana" charset="0"/>
              <a:ea typeface="ＭＳ Ｐゴシック" charset="0"/>
            </a:endParaRPr>
          </a:p>
        </p:txBody>
      </p:sp>
    </p:spTree>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5B1938-41AA-4A49-B562-1BF785A76BBC}" type="slidenum">
              <a:rPr lang="en-GB" sz="1200">
                <a:solidFill>
                  <a:srgbClr val="FF9900"/>
                </a:solidFill>
                <a:latin typeface="Verdana" charset="0"/>
              </a:rPr>
              <a:pPr eaLnBrk="1" hangingPunct="1"/>
              <a:t>25</a:t>
            </a:fld>
            <a:endParaRPr lang="en-GB" sz="1200">
              <a:solidFill>
                <a:srgbClr val="FF9900"/>
              </a:solidFill>
              <a:latin typeface="Verdana" charset="0"/>
            </a:endParaRPr>
          </a:p>
        </p:txBody>
      </p:sp>
      <p:sp>
        <p:nvSpPr>
          <p:cNvPr id="7"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51205" name="Title 1"/>
          <p:cNvSpPr>
            <a:spLocks noGrp="1"/>
          </p:cNvSpPr>
          <p:nvPr>
            <p:ph type="title" idx="4294967295"/>
          </p:nvPr>
        </p:nvSpPr>
        <p:spPr/>
        <p:txBody>
          <a:bodyPr/>
          <a:lstStyle/>
          <a:p>
            <a:pPr eaLnBrk="1" hangingPunct="1"/>
            <a:r>
              <a:rPr lang="en-GB">
                <a:latin typeface="Verdana" charset="0"/>
              </a:rPr>
              <a:t>Would you talk with Anna?</a:t>
            </a:r>
          </a:p>
        </p:txBody>
      </p:sp>
      <p:sp>
        <p:nvSpPr>
          <p:cNvPr id="51206" name="Content Placeholder 2"/>
          <p:cNvSpPr>
            <a:spLocks noGrp="1"/>
          </p:cNvSpPr>
          <p:nvPr>
            <p:ph idx="4294967295"/>
          </p:nvPr>
        </p:nvSpPr>
        <p:spPr/>
        <p:txBody>
          <a:bodyPr/>
          <a:lstStyle/>
          <a:p>
            <a:pPr eaLnBrk="1" hangingPunct="1"/>
            <a:endParaRPr lang="en-US">
              <a:latin typeface="Verdana" charset="0"/>
            </a:endParaRPr>
          </a:p>
        </p:txBody>
      </p:sp>
      <p:sp>
        <p:nvSpPr>
          <p:cNvPr id="51207" name="Slide Number Placeholder 3"/>
          <p:cNvSpPr txBox="1">
            <a:spLocks noGrp="1"/>
          </p:cNvSpPr>
          <p:nvPr/>
        </p:nvSpPr>
        <p:spPr bwMode="auto">
          <a:xfrm>
            <a:off x="214313" y="6423025"/>
            <a:ext cx="8686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sz="1200">
                <a:solidFill>
                  <a:srgbClr val="FF9900"/>
                </a:solidFill>
                <a:latin typeface="Verdana" charset="0"/>
              </a:rPr>
              <a:t>Id-book.com 			         </a:t>
            </a:r>
            <a:fld id="{7DB4E153-EFD6-6A41-8EBB-9730341047ED}" type="slidenum">
              <a:rPr lang="en-GB" sz="1200">
                <a:solidFill>
                  <a:srgbClr val="FF9900"/>
                </a:solidFill>
                <a:latin typeface="Verdana" charset="0"/>
              </a:rPr>
              <a:pPr/>
              <a:t>25</a:t>
            </a:fld>
            <a:r>
              <a:rPr lang="en-GB" sz="1200">
                <a:solidFill>
                  <a:srgbClr val="FF9900"/>
                </a:solidFill>
                <a:latin typeface="Verdana" charset="0"/>
              </a:rPr>
              <a:t>		               		       ©2011</a:t>
            </a:r>
          </a:p>
        </p:txBody>
      </p:sp>
      <p:graphicFrame>
        <p:nvGraphicFramePr>
          <p:cNvPr id="51202" name="Object 2"/>
          <p:cNvGraphicFramePr>
            <a:graphicFrameLocks noChangeAspect="1"/>
          </p:cNvGraphicFramePr>
          <p:nvPr/>
        </p:nvGraphicFramePr>
        <p:xfrm>
          <a:off x="1295400" y="2133600"/>
          <a:ext cx="6467475" cy="3848100"/>
        </p:xfrm>
        <a:graphic>
          <a:graphicData uri="http://schemas.openxmlformats.org/presentationml/2006/ole">
            <mc:AlternateContent xmlns:mc="http://schemas.openxmlformats.org/markup-compatibility/2006">
              <mc:Choice xmlns:v="urn:schemas-microsoft-com:vml" Requires="v">
                <p:oleObj spid="_x0000_s51208" name="Document" r:id="rId3" imgW="4546600" imgH="2705100" progId="Word.Document.12">
                  <p:link updateAutomatic="1"/>
                </p:oleObj>
              </mc:Choice>
              <mc:Fallback>
                <p:oleObj name="Document" r:id="rId3" imgW="4546600" imgH="2705100" progId="Word.Document.12">
                  <p:link updateAutomatic="1"/>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133600"/>
                        <a:ext cx="6467475"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84BD15-5E66-0644-91DD-697819E58863}" type="slidenum">
              <a:rPr lang="en-GB" sz="1200">
                <a:solidFill>
                  <a:srgbClr val="FF9900"/>
                </a:solidFill>
                <a:latin typeface="Verdana" charset="0"/>
              </a:rPr>
              <a:pPr eaLnBrk="1" hangingPunct="1"/>
              <a:t>26</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52228" name="Rectangle 2"/>
          <p:cNvSpPr>
            <a:spLocks noGrp="1" noChangeArrowheads="1"/>
          </p:cNvSpPr>
          <p:nvPr>
            <p:ph type="title" idx="4294967295"/>
          </p:nvPr>
        </p:nvSpPr>
        <p:spPr>
          <a:xfrm>
            <a:off x="685800" y="457200"/>
            <a:ext cx="7772400" cy="1143000"/>
          </a:xfrm>
        </p:spPr>
        <p:txBody>
          <a:bodyPr/>
          <a:lstStyle/>
          <a:p>
            <a:pPr eaLnBrk="1" hangingPunct="1"/>
            <a:r>
              <a:rPr lang="en-GB" sz="3600">
                <a:latin typeface="Verdana" charset="0"/>
              </a:rPr>
              <a:t>Pros and cons of conversational model</a:t>
            </a:r>
          </a:p>
        </p:txBody>
      </p:sp>
      <p:sp>
        <p:nvSpPr>
          <p:cNvPr id="52229" name="Rectangle 3"/>
          <p:cNvSpPr>
            <a:spLocks noGrp="1" noChangeArrowheads="1"/>
          </p:cNvSpPr>
          <p:nvPr>
            <p:ph type="body" idx="4294967295"/>
          </p:nvPr>
        </p:nvSpPr>
        <p:spPr>
          <a:xfrm>
            <a:off x="685800" y="1752600"/>
            <a:ext cx="7772400" cy="4114800"/>
          </a:xfrm>
        </p:spPr>
        <p:txBody>
          <a:bodyPr/>
          <a:lstStyle/>
          <a:p>
            <a:pPr eaLnBrk="1" hangingPunct="1">
              <a:lnSpc>
                <a:spcPct val="90000"/>
              </a:lnSpc>
            </a:pPr>
            <a:r>
              <a:rPr lang="en-GB" sz="2400">
                <a:latin typeface="Verdana" charset="0"/>
              </a:rPr>
              <a:t>Allows users, especially novices and technophobes, to interact with the system in a way that is familiar</a:t>
            </a:r>
          </a:p>
          <a:p>
            <a:pPr lvl="1" eaLnBrk="1" hangingPunct="1">
              <a:lnSpc>
                <a:spcPct val="90000"/>
              </a:lnSpc>
            </a:pPr>
            <a:r>
              <a:rPr lang="en-GB" sz="2000">
                <a:latin typeface="Verdana" charset="0"/>
                <a:ea typeface="ＭＳ Ｐゴシック" charset="0"/>
              </a:rPr>
              <a:t>makes them feel comfortable, at ease and less scared</a:t>
            </a:r>
          </a:p>
          <a:p>
            <a:pPr lvl="1" eaLnBrk="1" hangingPunct="1">
              <a:lnSpc>
                <a:spcPct val="90000"/>
              </a:lnSpc>
            </a:pPr>
            <a:endParaRPr lang="en-GB" sz="2000">
              <a:latin typeface="Verdana" charset="0"/>
              <a:ea typeface="ＭＳ Ｐゴシック" charset="0"/>
            </a:endParaRPr>
          </a:p>
          <a:p>
            <a:pPr eaLnBrk="1" hangingPunct="1">
              <a:lnSpc>
                <a:spcPct val="90000"/>
              </a:lnSpc>
            </a:pPr>
            <a:r>
              <a:rPr lang="en-GB" sz="2400">
                <a:latin typeface="Verdana" charset="0"/>
              </a:rPr>
              <a:t>Misunderstandings can arise when the system does not know how to parse what the user says</a:t>
            </a:r>
          </a:p>
          <a:p>
            <a:pPr eaLnBrk="1" hangingPunct="1">
              <a:lnSpc>
                <a:spcPct val="90000"/>
              </a:lnSpc>
            </a:pPr>
            <a:endParaRPr lang="en-GB" sz="2400">
              <a:latin typeface="Verdana"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6BDA979-5F83-AB4A-986F-B4F576085E9E}" type="slidenum">
              <a:rPr lang="en-GB" sz="1200">
                <a:solidFill>
                  <a:srgbClr val="FF9900"/>
                </a:solidFill>
                <a:latin typeface="Verdana" charset="0"/>
              </a:rPr>
              <a:pPr eaLnBrk="1" hangingPunct="1"/>
              <a:t>27</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53252" name="Rectangle 2"/>
          <p:cNvSpPr>
            <a:spLocks noGrp="1" noChangeArrowheads="1"/>
          </p:cNvSpPr>
          <p:nvPr>
            <p:ph type="title" idx="4294967295"/>
          </p:nvPr>
        </p:nvSpPr>
        <p:spPr>
          <a:xfrm>
            <a:off x="304800" y="609600"/>
            <a:ext cx="8382000" cy="1143000"/>
          </a:xfrm>
          <a:noFill/>
        </p:spPr>
        <p:txBody>
          <a:bodyPr lIns="90487" tIns="44450" rIns="90487" bIns="44450"/>
          <a:lstStyle/>
          <a:p>
            <a:pPr eaLnBrk="1" hangingPunct="1"/>
            <a:r>
              <a:rPr lang="en-GB">
                <a:solidFill>
                  <a:schemeClr val="accent2"/>
                </a:solidFill>
                <a:latin typeface="Verdana" charset="0"/>
              </a:rPr>
              <a:t>3. Manipulating</a:t>
            </a:r>
            <a:endParaRPr lang="en-GB">
              <a:latin typeface="Verdana" charset="0"/>
            </a:endParaRPr>
          </a:p>
        </p:txBody>
      </p:sp>
      <p:sp>
        <p:nvSpPr>
          <p:cNvPr id="53253" name="Rectangle 3"/>
          <p:cNvSpPr>
            <a:spLocks noGrp="1" noChangeArrowheads="1"/>
          </p:cNvSpPr>
          <p:nvPr>
            <p:ph type="body" idx="4294967295"/>
          </p:nvPr>
        </p:nvSpPr>
        <p:spPr>
          <a:xfrm>
            <a:off x="533400" y="1905000"/>
            <a:ext cx="7772400" cy="4572000"/>
          </a:xfrm>
          <a:noFill/>
        </p:spPr>
        <p:txBody>
          <a:bodyPr lIns="90487" tIns="44450" rIns="90487" bIns="44450"/>
          <a:lstStyle/>
          <a:p>
            <a:pPr eaLnBrk="1" hangingPunct="1">
              <a:lnSpc>
                <a:spcPct val="90000"/>
              </a:lnSpc>
            </a:pPr>
            <a:r>
              <a:rPr lang="en-GB" sz="2400">
                <a:latin typeface="Verdana" charset="0"/>
              </a:rPr>
              <a:t>Involves dragging, selecting, opening, closing and zooming actions on virtual objects </a:t>
            </a:r>
          </a:p>
          <a:p>
            <a:pPr eaLnBrk="1" hangingPunct="1">
              <a:lnSpc>
                <a:spcPct val="90000"/>
              </a:lnSpc>
            </a:pPr>
            <a:endParaRPr lang="en-GB" sz="800">
              <a:latin typeface="Verdana" charset="0"/>
            </a:endParaRPr>
          </a:p>
          <a:p>
            <a:pPr eaLnBrk="1" hangingPunct="1">
              <a:lnSpc>
                <a:spcPct val="90000"/>
              </a:lnSpc>
            </a:pPr>
            <a:r>
              <a:rPr lang="en-GB" sz="2400">
                <a:latin typeface="Verdana" charset="0"/>
              </a:rPr>
              <a:t>Exploit</a:t>
            </a:r>
            <a:r>
              <a:rPr lang="ja-JP" altLang="en-GB" sz="2400">
                <a:latin typeface="Verdana" charset="0"/>
              </a:rPr>
              <a:t>’</a:t>
            </a:r>
            <a:r>
              <a:rPr lang="en-GB" sz="2400">
                <a:latin typeface="Verdana" charset="0"/>
              </a:rPr>
              <a:t>s users</a:t>
            </a:r>
            <a:r>
              <a:rPr lang="ja-JP" altLang="en-GB" sz="2400">
                <a:latin typeface="Verdana" charset="0"/>
              </a:rPr>
              <a:t>’</a:t>
            </a:r>
            <a:r>
              <a:rPr lang="en-GB" sz="2400">
                <a:latin typeface="Verdana" charset="0"/>
              </a:rPr>
              <a:t> knowledge of how they move and manipulate in the physical world</a:t>
            </a:r>
          </a:p>
          <a:p>
            <a:pPr eaLnBrk="1" hangingPunct="1">
              <a:lnSpc>
                <a:spcPct val="90000"/>
              </a:lnSpc>
            </a:pPr>
            <a:endParaRPr lang="en-GB" sz="800">
              <a:latin typeface="Verdana" charset="0"/>
            </a:endParaRPr>
          </a:p>
          <a:p>
            <a:pPr eaLnBrk="1" hangingPunct="1">
              <a:lnSpc>
                <a:spcPct val="90000"/>
              </a:lnSpc>
            </a:pPr>
            <a:r>
              <a:rPr lang="en-GB" sz="2400">
                <a:latin typeface="Verdana" charset="0"/>
              </a:rPr>
              <a:t>Can involve actions using physical controllers (e.g. Wii) or air gestures (e.g. Kinect) to control the movements of an on screen avatar</a:t>
            </a:r>
          </a:p>
          <a:p>
            <a:pPr eaLnBrk="1" hangingPunct="1">
              <a:lnSpc>
                <a:spcPct val="90000"/>
              </a:lnSpc>
            </a:pPr>
            <a:r>
              <a:rPr lang="en-US" sz="2400">
                <a:latin typeface="Verdana" charset="0"/>
              </a:rPr>
              <a:t>Tagged physical objects (e.g. balls) that are manipulated in a physical world result in physical/digital events (e.g. animation)</a:t>
            </a:r>
            <a:endParaRPr lang="en-GB" sz="2400">
              <a:latin typeface="Verdana" charset="0"/>
            </a:endParaRPr>
          </a:p>
        </p:txBody>
      </p:sp>
    </p:spTree>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AA6B0F7-25E8-F54B-AE13-91150B1A007C}" type="slidenum">
              <a:rPr lang="en-GB" sz="1200">
                <a:solidFill>
                  <a:srgbClr val="FF9900"/>
                </a:solidFill>
                <a:latin typeface="Verdana" charset="0"/>
              </a:rPr>
              <a:pPr eaLnBrk="1" hangingPunct="1"/>
              <a:t>28</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55300" name="Rectangle 2"/>
          <p:cNvSpPr>
            <a:spLocks noGrp="1" noChangeArrowheads="1"/>
          </p:cNvSpPr>
          <p:nvPr>
            <p:ph type="title" idx="4294967295"/>
          </p:nvPr>
        </p:nvSpPr>
        <p:spPr>
          <a:noFill/>
        </p:spPr>
        <p:txBody>
          <a:bodyPr lIns="90487" tIns="44450" rIns="90487" bIns="44450"/>
          <a:lstStyle/>
          <a:p>
            <a:pPr eaLnBrk="1" hangingPunct="1"/>
            <a:r>
              <a:rPr lang="en-GB">
                <a:latin typeface="Verdana" charset="0"/>
              </a:rPr>
              <a:t>Direct Manipulation</a:t>
            </a:r>
          </a:p>
        </p:txBody>
      </p:sp>
      <p:sp>
        <p:nvSpPr>
          <p:cNvPr id="55301" name="Rectangle 3"/>
          <p:cNvSpPr>
            <a:spLocks noGrp="1" noChangeArrowheads="1"/>
          </p:cNvSpPr>
          <p:nvPr>
            <p:ph type="body" idx="4294967295"/>
          </p:nvPr>
        </p:nvSpPr>
        <p:spPr>
          <a:noFill/>
        </p:spPr>
        <p:txBody>
          <a:bodyPr lIns="90487" tIns="44450" rIns="90487" bIns="44450"/>
          <a:lstStyle/>
          <a:p>
            <a:pPr eaLnBrk="1" hangingPunct="1">
              <a:lnSpc>
                <a:spcPct val="90000"/>
              </a:lnSpc>
            </a:pPr>
            <a:r>
              <a:rPr lang="en-GB" sz="2800">
                <a:latin typeface="Verdana" charset="0"/>
              </a:rPr>
              <a:t>Shneiderman (1983) coined the term DM, came from his fascination with computer games at the time</a:t>
            </a:r>
          </a:p>
          <a:p>
            <a:pPr eaLnBrk="1" hangingPunct="1">
              <a:lnSpc>
                <a:spcPct val="90000"/>
              </a:lnSpc>
            </a:pPr>
            <a:endParaRPr lang="en-GB" sz="2800">
              <a:latin typeface="Verdana" charset="0"/>
            </a:endParaRPr>
          </a:p>
          <a:p>
            <a:pPr lvl="1" eaLnBrk="1" hangingPunct="1">
              <a:lnSpc>
                <a:spcPct val="90000"/>
              </a:lnSpc>
            </a:pPr>
            <a:r>
              <a:rPr lang="en-GB" sz="2400">
                <a:latin typeface="Verdana" charset="0"/>
                <a:ea typeface="ＭＳ Ｐゴシック" charset="0"/>
              </a:rPr>
              <a:t>Continuous representation of objects and actions of interest</a:t>
            </a:r>
          </a:p>
          <a:p>
            <a:pPr lvl="1" eaLnBrk="1" hangingPunct="1">
              <a:lnSpc>
                <a:spcPct val="90000"/>
              </a:lnSpc>
            </a:pPr>
            <a:r>
              <a:rPr lang="en-GB" sz="2400">
                <a:latin typeface="Verdana" charset="0"/>
                <a:ea typeface="ＭＳ Ｐゴシック" charset="0"/>
              </a:rPr>
              <a:t>Physical actions and button pressing instead of issuing commands with complex syntax</a:t>
            </a:r>
          </a:p>
          <a:p>
            <a:pPr lvl="1" eaLnBrk="1" hangingPunct="1">
              <a:lnSpc>
                <a:spcPct val="90000"/>
              </a:lnSpc>
            </a:pPr>
            <a:r>
              <a:rPr lang="en-GB" sz="2400">
                <a:latin typeface="Verdana" charset="0"/>
                <a:ea typeface="ＭＳ Ｐゴシック" charset="0"/>
              </a:rPr>
              <a:t>Rapid reversible actions with immediate feedback on object of interest</a:t>
            </a:r>
          </a:p>
        </p:txBody>
      </p:sp>
    </p:spTree>
  </p:cSld>
  <p:clrMapOvr>
    <a:masterClrMapping/>
  </p:clrMapOvr>
  <p:transition xmlns:p14="http://schemas.microsoft.com/office/powerpoint/2010/mai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D2C72AF-AFB3-3242-90ED-A9C022E4CC18}" type="slidenum">
              <a:rPr lang="en-GB" sz="1200">
                <a:solidFill>
                  <a:srgbClr val="FF9900"/>
                </a:solidFill>
                <a:latin typeface="Verdana" charset="0"/>
              </a:rPr>
              <a:pPr eaLnBrk="1" hangingPunct="1"/>
              <a:t>29</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57348" name="Rectangle 2"/>
          <p:cNvSpPr>
            <a:spLocks noGrp="1" noChangeArrowheads="1"/>
          </p:cNvSpPr>
          <p:nvPr>
            <p:ph type="title" idx="4294967295"/>
          </p:nvPr>
        </p:nvSpPr>
        <p:spPr>
          <a:xfrm>
            <a:off x="685800" y="304800"/>
            <a:ext cx="7772400" cy="1143000"/>
          </a:xfrm>
          <a:noFill/>
        </p:spPr>
        <p:txBody>
          <a:bodyPr lIns="90487" tIns="44450" rIns="90487" bIns="44450"/>
          <a:lstStyle/>
          <a:p>
            <a:pPr eaLnBrk="1" hangingPunct="1"/>
            <a:r>
              <a:rPr lang="en-GB" sz="3600">
                <a:latin typeface="Verdana" charset="0"/>
              </a:rPr>
              <a:t>Why are DM interfaces so enjoyable?</a:t>
            </a:r>
          </a:p>
        </p:txBody>
      </p:sp>
      <p:sp>
        <p:nvSpPr>
          <p:cNvPr id="57349" name="Rectangle 3"/>
          <p:cNvSpPr>
            <a:spLocks noGrp="1" noChangeArrowheads="1"/>
          </p:cNvSpPr>
          <p:nvPr>
            <p:ph type="body" idx="4294967295"/>
          </p:nvPr>
        </p:nvSpPr>
        <p:spPr>
          <a:xfrm>
            <a:off x="533400" y="1524000"/>
            <a:ext cx="8305800" cy="4114800"/>
          </a:xfrm>
          <a:noFill/>
        </p:spPr>
        <p:txBody>
          <a:bodyPr lIns="90487" tIns="44450" rIns="90487" bIns="44450"/>
          <a:lstStyle/>
          <a:p>
            <a:pPr eaLnBrk="1" hangingPunct="1"/>
            <a:r>
              <a:rPr lang="en-GB" sz="2400">
                <a:latin typeface="Verdana" charset="0"/>
              </a:rPr>
              <a:t>Novices can learn the basic functionality quickly</a:t>
            </a:r>
          </a:p>
          <a:p>
            <a:pPr eaLnBrk="1" hangingPunct="1"/>
            <a:r>
              <a:rPr lang="en-GB" sz="2400">
                <a:latin typeface="Verdana" charset="0"/>
              </a:rPr>
              <a:t>Experienced users can work extremely rapidly to carry out a wide range of tasks, even defining new functions </a:t>
            </a:r>
          </a:p>
          <a:p>
            <a:pPr eaLnBrk="1" hangingPunct="1"/>
            <a:r>
              <a:rPr lang="en-GB" sz="2400">
                <a:latin typeface="Verdana" charset="0"/>
              </a:rPr>
              <a:t>Intermittent users can retain operational concepts over time</a:t>
            </a:r>
          </a:p>
          <a:p>
            <a:pPr eaLnBrk="1" hangingPunct="1"/>
            <a:r>
              <a:rPr lang="en-GB" sz="2400">
                <a:latin typeface="Verdana" charset="0"/>
              </a:rPr>
              <a:t>Error messages rarely needed</a:t>
            </a:r>
          </a:p>
          <a:p>
            <a:pPr eaLnBrk="1" hangingPunct="1"/>
            <a:r>
              <a:rPr lang="en-GB" sz="2400">
                <a:latin typeface="Verdana" charset="0"/>
              </a:rPr>
              <a:t>Users can immediately see if their actions are furthering their goals and if not do something else</a:t>
            </a:r>
          </a:p>
          <a:p>
            <a:pPr eaLnBrk="1" hangingPunct="1"/>
            <a:r>
              <a:rPr lang="en-GB" sz="2400">
                <a:latin typeface="Verdana" charset="0"/>
              </a:rPr>
              <a:t>Users experience less anxiety</a:t>
            </a:r>
          </a:p>
          <a:p>
            <a:pPr eaLnBrk="1" hangingPunct="1"/>
            <a:r>
              <a:rPr lang="en-GB" sz="2400">
                <a:latin typeface="Verdana" charset="0"/>
              </a:rPr>
              <a:t>Users gain confidence and mastery and feel in control</a:t>
            </a:r>
          </a:p>
        </p:txBody>
      </p:sp>
    </p:spTree>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924BF7-F6E4-4845-9318-BA3AE7DE073A}" type="slidenum">
              <a:rPr lang="en-GB" sz="1200">
                <a:solidFill>
                  <a:srgbClr val="FF9900"/>
                </a:solidFill>
                <a:latin typeface="Verdana" charset="0"/>
              </a:rPr>
              <a:pPr eaLnBrk="1" hangingPunct="1"/>
              <a:t>3</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17412" name="Rectangle 2"/>
          <p:cNvSpPr>
            <a:spLocks noGrp="1" noChangeArrowheads="1"/>
          </p:cNvSpPr>
          <p:nvPr>
            <p:ph type="title" idx="4294967295"/>
          </p:nvPr>
        </p:nvSpPr>
        <p:spPr/>
        <p:txBody>
          <a:bodyPr/>
          <a:lstStyle/>
          <a:p>
            <a:pPr eaLnBrk="1" hangingPunct="1"/>
            <a:r>
              <a:rPr lang="en-GB">
                <a:latin typeface="Verdana" charset="0"/>
              </a:rPr>
              <a:t>Understanding the problem space</a:t>
            </a:r>
          </a:p>
        </p:txBody>
      </p:sp>
      <p:sp>
        <p:nvSpPr>
          <p:cNvPr id="17413" name="Rectangle 3"/>
          <p:cNvSpPr>
            <a:spLocks noGrp="1" noChangeArrowheads="1"/>
          </p:cNvSpPr>
          <p:nvPr>
            <p:ph type="body" idx="4294967295"/>
          </p:nvPr>
        </p:nvSpPr>
        <p:spPr/>
        <p:txBody>
          <a:bodyPr/>
          <a:lstStyle/>
          <a:p>
            <a:pPr eaLnBrk="1" hangingPunct="1"/>
            <a:endParaRPr lang="en-GB">
              <a:latin typeface="Verdana" charset="0"/>
            </a:endParaRPr>
          </a:p>
          <a:p>
            <a:pPr lvl="1" eaLnBrk="1" hangingPunct="1"/>
            <a:r>
              <a:rPr lang="en-GB">
                <a:latin typeface="Verdana" charset="0"/>
                <a:ea typeface="ＭＳ Ｐゴシック" charset="0"/>
              </a:rPr>
              <a:t>What do you want to create?</a:t>
            </a:r>
          </a:p>
          <a:p>
            <a:pPr lvl="1" eaLnBrk="1" hangingPunct="1"/>
            <a:r>
              <a:rPr lang="en-GB">
                <a:latin typeface="Verdana" charset="0"/>
                <a:ea typeface="ＭＳ Ｐゴシック" charset="0"/>
              </a:rPr>
              <a:t>What are your assumptions?</a:t>
            </a:r>
          </a:p>
          <a:p>
            <a:pPr lvl="1" eaLnBrk="1" hangingPunct="1"/>
            <a:r>
              <a:rPr lang="en-GB">
                <a:latin typeface="Verdana" charset="0"/>
                <a:ea typeface="ＭＳ Ｐゴシック" charset="0"/>
              </a:rPr>
              <a:t>Will it achieve what you hope it will?</a:t>
            </a:r>
          </a:p>
          <a:p>
            <a:pPr lvl="1" eaLnBrk="1" hangingPunct="1"/>
            <a:endParaRPr lang="en-GB">
              <a:latin typeface="Verdana" charset="0"/>
              <a:ea typeface="ＭＳ Ｐゴシック"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32676EB-3418-A34D-A84D-4F3AB968C44B}" type="slidenum">
              <a:rPr lang="en-GB" sz="1200">
                <a:solidFill>
                  <a:srgbClr val="FF9900"/>
                </a:solidFill>
                <a:latin typeface="Verdana" charset="0"/>
              </a:rPr>
              <a:pPr eaLnBrk="1" hangingPunct="1"/>
              <a:t>30</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59396" name="Rectangle 2"/>
          <p:cNvSpPr>
            <a:spLocks noGrp="1" noChangeArrowheads="1"/>
          </p:cNvSpPr>
          <p:nvPr>
            <p:ph type="title" idx="4294967295"/>
          </p:nvPr>
        </p:nvSpPr>
        <p:spPr>
          <a:noFill/>
        </p:spPr>
        <p:txBody>
          <a:bodyPr lIns="90487" tIns="44450" rIns="90487" bIns="44450"/>
          <a:lstStyle/>
          <a:p>
            <a:pPr eaLnBrk="1" hangingPunct="1"/>
            <a:r>
              <a:rPr lang="en-GB">
                <a:latin typeface="Verdana" charset="0"/>
              </a:rPr>
              <a:t>What are the disadvantages with DM?</a:t>
            </a:r>
          </a:p>
        </p:txBody>
      </p:sp>
      <p:sp>
        <p:nvSpPr>
          <p:cNvPr id="59397" name="Rectangle 3"/>
          <p:cNvSpPr>
            <a:spLocks noGrp="1" noChangeArrowheads="1"/>
          </p:cNvSpPr>
          <p:nvPr>
            <p:ph type="body" idx="4294967295"/>
          </p:nvPr>
        </p:nvSpPr>
        <p:spPr>
          <a:noFill/>
        </p:spPr>
        <p:txBody>
          <a:bodyPr lIns="90487" tIns="44450" rIns="90487" bIns="44450"/>
          <a:lstStyle/>
          <a:p>
            <a:pPr eaLnBrk="1" hangingPunct="1"/>
            <a:r>
              <a:rPr lang="en-GB" sz="2400">
                <a:latin typeface="Verdana" charset="0"/>
              </a:rPr>
              <a:t>Some people take the metaphor of direct manipulation too literally</a:t>
            </a:r>
          </a:p>
          <a:p>
            <a:pPr eaLnBrk="1" hangingPunct="1"/>
            <a:r>
              <a:rPr lang="en-GB" sz="2400">
                <a:latin typeface="Verdana" charset="0"/>
              </a:rPr>
              <a:t>Not all tasks can be described by objects and not all actions can be done directly</a:t>
            </a:r>
          </a:p>
          <a:p>
            <a:pPr eaLnBrk="1" hangingPunct="1"/>
            <a:r>
              <a:rPr lang="en-GB" sz="2400">
                <a:latin typeface="Verdana" charset="0"/>
              </a:rPr>
              <a:t>Some tasks are better achieved through delegating</a:t>
            </a:r>
          </a:p>
          <a:p>
            <a:pPr lvl="1" eaLnBrk="1" hangingPunct="1"/>
            <a:r>
              <a:rPr lang="en-GB" sz="2400">
                <a:latin typeface="Verdana" charset="0"/>
                <a:ea typeface="ＭＳ Ｐゴシック" charset="0"/>
              </a:rPr>
              <a:t>e.g. spell checking</a:t>
            </a:r>
          </a:p>
          <a:p>
            <a:pPr eaLnBrk="1" hangingPunct="1"/>
            <a:r>
              <a:rPr lang="en-GB" sz="2400">
                <a:latin typeface="Verdana" charset="0"/>
              </a:rPr>
              <a:t>Can become screen space </a:t>
            </a:r>
            <a:r>
              <a:rPr lang="ja-JP" altLang="en-GB" sz="2400">
                <a:latin typeface="Verdana" charset="0"/>
              </a:rPr>
              <a:t>‘</a:t>
            </a:r>
            <a:r>
              <a:rPr lang="en-GB" sz="2400">
                <a:latin typeface="Verdana" charset="0"/>
              </a:rPr>
              <a:t>gobblers</a:t>
            </a:r>
            <a:r>
              <a:rPr lang="ja-JP" altLang="en-GB" sz="2400">
                <a:latin typeface="Verdana" charset="0"/>
              </a:rPr>
              <a:t>’</a:t>
            </a:r>
            <a:endParaRPr lang="en-GB" sz="2400">
              <a:latin typeface="Verdana" charset="0"/>
            </a:endParaRPr>
          </a:p>
          <a:p>
            <a:pPr eaLnBrk="1" hangingPunct="1"/>
            <a:r>
              <a:rPr lang="en-GB" sz="2400">
                <a:latin typeface="Verdana" charset="0"/>
              </a:rPr>
              <a:t>Moving a mouse around the screen can be slower than pressing function keys to do same actions</a:t>
            </a:r>
          </a:p>
        </p:txBody>
      </p:sp>
    </p:spTree>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E54664-3602-6046-B927-9CD2101C5898}" type="slidenum">
              <a:rPr lang="en-GB" sz="1200">
                <a:solidFill>
                  <a:srgbClr val="FF9900"/>
                </a:solidFill>
                <a:latin typeface="Verdana" charset="0"/>
              </a:rPr>
              <a:pPr eaLnBrk="1" hangingPunct="1"/>
              <a:t>31</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61444" name="Rectangle 2"/>
          <p:cNvSpPr>
            <a:spLocks noGrp="1" noChangeArrowheads="1"/>
          </p:cNvSpPr>
          <p:nvPr>
            <p:ph type="title" idx="4294967295"/>
          </p:nvPr>
        </p:nvSpPr>
        <p:spPr/>
        <p:txBody>
          <a:bodyPr/>
          <a:lstStyle/>
          <a:p>
            <a:pPr eaLnBrk="1" hangingPunct="1"/>
            <a:r>
              <a:rPr lang="en-GB">
                <a:solidFill>
                  <a:schemeClr val="accent2"/>
                </a:solidFill>
                <a:latin typeface="Verdana" charset="0"/>
              </a:rPr>
              <a:t>4. Exploring</a:t>
            </a:r>
            <a:endParaRPr lang="en-GB">
              <a:latin typeface="Verdana" charset="0"/>
            </a:endParaRPr>
          </a:p>
        </p:txBody>
      </p:sp>
      <p:sp>
        <p:nvSpPr>
          <p:cNvPr id="61445" name="Rectangle 3"/>
          <p:cNvSpPr>
            <a:spLocks noGrp="1" noChangeArrowheads="1"/>
          </p:cNvSpPr>
          <p:nvPr>
            <p:ph type="body" idx="4294967295"/>
          </p:nvPr>
        </p:nvSpPr>
        <p:spPr/>
        <p:txBody>
          <a:bodyPr/>
          <a:lstStyle/>
          <a:p>
            <a:pPr eaLnBrk="1" hangingPunct="1">
              <a:lnSpc>
                <a:spcPct val="90000"/>
              </a:lnSpc>
            </a:pPr>
            <a:r>
              <a:rPr lang="en-US" sz="2800">
                <a:latin typeface="Verdana" charset="0"/>
              </a:rPr>
              <a:t>Involves users moving through virtual or physical environments</a:t>
            </a:r>
          </a:p>
          <a:p>
            <a:pPr eaLnBrk="1" hangingPunct="1">
              <a:lnSpc>
                <a:spcPct val="90000"/>
              </a:lnSpc>
            </a:pPr>
            <a:endParaRPr lang="en-US" sz="2800">
              <a:latin typeface="Verdana" charset="0"/>
            </a:endParaRPr>
          </a:p>
          <a:p>
            <a:pPr eaLnBrk="1" hangingPunct="1">
              <a:lnSpc>
                <a:spcPct val="90000"/>
              </a:lnSpc>
            </a:pPr>
            <a:r>
              <a:rPr lang="en-GB" sz="2800">
                <a:latin typeface="Verdana" charset="0"/>
              </a:rPr>
              <a:t>Physical environments with embedded sensor technologies</a:t>
            </a:r>
          </a:p>
          <a:p>
            <a:pPr lvl="1" eaLnBrk="1" hangingPunct="1">
              <a:lnSpc>
                <a:spcPct val="90000"/>
              </a:lnSpc>
            </a:pPr>
            <a:r>
              <a:rPr lang="en-GB" sz="2400">
                <a:latin typeface="Verdana" charset="0"/>
                <a:ea typeface="ＭＳ Ｐゴシック" charset="0"/>
              </a:rPr>
              <a:t>Context aware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5BA16F-EFFD-9742-AE96-6FDE574B03E9}" type="slidenum">
              <a:rPr lang="en-GB" sz="1200">
                <a:solidFill>
                  <a:srgbClr val="FF9900"/>
                </a:solidFill>
                <a:latin typeface="Verdana" charset="0"/>
              </a:rPr>
              <a:pPr eaLnBrk="1" hangingPunct="1"/>
              <a:t>32</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62468" name="Rectangle 2"/>
          <p:cNvSpPr>
            <a:spLocks noGrp="1" noChangeArrowheads="1"/>
          </p:cNvSpPr>
          <p:nvPr>
            <p:ph type="title" idx="4294967295"/>
          </p:nvPr>
        </p:nvSpPr>
        <p:spPr>
          <a:noFill/>
        </p:spPr>
        <p:txBody>
          <a:bodyPr lIns="90487" tIns="44450" rIns="90487" bIns="44450"/>
          <a:lstStyle/>
          <a:p>
            <a:pPr eaLnBrk="1" hangingPunct="1"/>
            <a:r>
              <a:rPr lang="en-GB">
                <a:latin typeface="Verdana" charset="0"/>
              </a:rPr>
              <a:t>Which conceptual model is best?</a:t>
            </a:r>
          </a:p>
        </p:txBody>
      </p:sp>
      <p:sp>
        <p:nvSpPr>
          <p:cNvPr id="62469" name="Rectangle 3"/>
          <p:cNvSpPr>
            <a:spLocks noGrp="1" noChangeArrowheads="1"/>
          </p:cNvSpPr>
          <p:nvPr>
            <p:ph type="body" idx="4294967295"/>
          </p:nvPr>
        </p:nvSpPr>
        <p:spPr>
          <a:noFill/>
        </p:spPr>
        <p:txBody>
          <a:bodyPr lIns="90487" tIns="44450" rIns="90487" bIns="44450"/>
          <a:lstStyle/>
          <a:p>
            <a:pPr eaLnBrk="1" hangingPunct="1">
              <a:lnSpc>
                <a:spcPct val="90000"/>
              </a:lnSpc>
            </a:pPr>
            <a:r>
              <a:rPr lang="en-GB" sz="2400">
                <a:latin typeface="Verdana" charset="0"/>
              </a:rPr>
              <a:t>Direct manipulation is good for </a:t>
            </a:r>
            <a:r>
              <a:rPr lang="ja-JP" altLang="en-GB" sz="2400">
                <a:latin typeface="Verdana" charset="0"/>
              </a:rPr>
              <a:t>‘</a:t>
            </a:r>
            <a:r>
              <a:rPr lang="en-GB" sz="2400">
                <a:latin typeface="Verdana" charset="0"/>
              </a:rPr>
              <a:t>doing</a:t>
            </a:r>
            <a:r>
              <a:rPr lang="ja-JP" altLang="en-GB" sz="2400">
                <a:latin typeface="Verdana" charset="0"/>
              </a:rPr>
              <a:t>’</a:t>
            </a:r>
            <a:r>
              <a:rPr lang="en-GB" sz="2400">
                <a:latin typeface="Verdana" charset="0"/>
              </a:rPr>
              <a:t> types of tasks, e.g. designing, drawing, flying, driving, sizing windows</a:t>
            </a:r>
          </a:p>
          <a:p>
            <a:pPr eaLnBrk="1" hangingPunct="1">
              <a:lnSpc>
                <a:spcPct val="90000"/>
              </a:lnSpc>
            </a:pPr>
            <a:r>
              <a:rPr lang="en-GB" sz="2400">
                <a:latin typeface="Verdana" charset="0"/>
              </a:rPr>
              <a:t>Issuing instructions is good for repetitive tasks, e.g. spell-checking,  file management </a:t>
            </a:r>
          </a:p>
          <a:p>
            <a:pPr eaLnBrk="1" hangingPunct="1">
              <a:lnSpc>
                <a:spcPct val="90000"/>
              </a:lnSpc>
            </a:pPr>
            <a:r>
              <a:rPr lang="en-GB" sz="2400">
                <a:latin typeface="Verdana" charset="0"/>
              </a:rPr>
              <a:t>Having a conversation is good for children, computer-phobic, disabled users and specialised applications (e.g. phone services)</a:t>
            </a:r>
          </a:p>
          <a:p>
            <a:pPr eaLnBrk="1" hangingPunct="1">
              <a:lnSpc>
                <a:spcPct val="90000"/>
              </a:lnSpc>
            </a:pPr>
            <a:r>
              <a:rPr lang="en-GB" sz="2400">
                <a:latin typeface="Verdana" charset="0"/>
              </a:rPr>
              <a:t>Hybrid conceptual models are often employed, where different ways of carrying out the same actions is supported at the interface - but can take longer to learn</a:t>
            </a:r>
          </a:p>
        </p:txBody>
      </p:sp>
    </p:spTree>
  </p:cSld>
  <p:clrMapOvr>
    <a:masterClrMapping/>
  </p:clrMapOvr>
  <p:transition xmlns:p14="http://schemas.microsoft.com/office/powerpoint/2010/mai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924E4A-EB60-9E44-813F-7DA8A2ABD3F5}" type="slidenum">
              <a:rPr lang="en-GB" sz="1200">
                <a:solidFill>
                  <a:srgbClr val="FF9900"/>
                </a:solidFill>
                <a:latin typeface="Verdana" charset="0"/>
              </a:rPr>
              <a:pPr eaLnBrk="1" hangingPunct="1"/>
              <a:t>33</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64516" name="Rectangle 1026"/>
          <p:cNvSpPr>
            <a:spLocks noGrp="1" noChangeArrowheads="1"/>
          </p:cNvSpPr>
          <p:nvPr>
            <p:ph type="title" idx="4294967295"/>
          </p:nvPr>
        </p:nvSpPr>
        <p:spPr/>
        <p:txBody>
          <a:bodyPr/>
          <a:lstStyle/>
          <a:p>
            <a:pPr eaLnBrk="1" hangingPunct="1"/>
            <a:r>
              <a:rPr lang="en-GB">
                <a:latin typeface="Verdana" charset="0"/>
              </a:rPr>
              <a:t>Conceptual models: interaction and interface</a:t>
            </a:r>
          </a:p>
        </p:txBody>
      </p:sp>
      <p:sp>
        <p:nvSpPr>
          <p:cNvPr id="64517" name="Rectangle 1027"/>
          <p:cNvSpPr>
            <a:spLocks noGrp="1" noChangeArrowheads="1"/>
          </p:cNvSpPr>
          <p:nvPr>
            <p:ph type="body" idx="4294967295"/>
          </p:nvPr>
        </p:nvSpPr>
        <p:spPr/>
        <p:txBody>
          <a:bodyPr/>
          <a:lstStyle/>
          <a:p>
            <a:pPr eaLnBrk="1" hangingPunct="1"/>
            <a:r>
              <a:rPr lang="en-GB" sz="2800">
                <a:solidFill>
                  <a:schemeClr val="accent2"/>
                </a:solidFill>
                <a:latin typeface="Verdana" charset="0"/>
              </a:rPr>
              <a:t>Interaction type:</a:t>
            </a:r>
            <a:r>
              <a:rPr lang="en-GB" sz="2800">
                <a:latin typeface="Verdana" charset="0"/>
              </a:rPr>
              <a:t> </a:t>
            </a:r>
          </a:p>
          <a:p>
            <a:pPr lvl="1" eaLnBrk="1" hangingPunct="1"/>
            <a:r>
              <a:rPr lang="en-GB" sz="2400">
                <a:latin typeface="Verdana" charset="0"/>
                <a:ea typeface="ＭＳ Ｐゴシック" charset="0"/>
              </a:rPr>
              <a:t>what the user is doing when interacting with a system, e.g. instructing, talking, browsing or other</a:t>
            </a:r>
          </a:p>
          <a:p>
            <a:pPr eaLnBrk="1" hangingPunct="1"/>
            <a:r>
              <a:rPr lang="en-GB" sz="2800">
                <a:solidFill>
                  <a:schemeClr val="accent2"/>
                </a:solidFill>
                <a:latin typeface="Verdana" charset="0"/>
              </a:rPr>
              <a:t>Interface type:</a:t>
            </a:r>
            <a:endParaRPr lang="en-GB" sz="2800">
              <a:latin typeface="Verdana" charset="0"/>
            </a:endParaRPr>
          </a:p>
          <a:p>
            <a:pPr lvl="1" eaLnBrk="1" hangingPunct="1"/>
            <a:r>
              <a:rPr lang="en-GB" sz="2400">
                <a:latin typeface="Verdana" charset="0"/>
                <a:ea typeface="ＭＳ Ｐゴシック" charset="0"/>
              </a:rPr>
              <a:t>the kind of interface used to support the mode, e.g. speech, menu-based, gesture</a:t>
            </a:r>
          </a:p>
          <a:p>
            <a:pPr eaLnBrk="1" hangingPunct="1"/>
            <a:endParaRPr lang="en-GB" sz="2800">
              <a:latin typeface="Verdana"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490562-821C-A146-8C65-92A7CD077A26}" type="slidenum">
              <a:rPr lang="en-GB" sz="1200">
                <a:solidFill>
                  <a:srgbClr val="FF9900"/>
                </a:solidFill>
                <a:latin typeface="Verdana" charset="0"/>
              </a:rPr>
              <a:pPr eaLnBrk="1" hangingPunct="1"/>
              <a:t>34</a:t>
            </a:fld>
            <a:endParaRPr lang="en-GB" sz="1200">
              <a:solidFill>
                <a:srgbClr val="FF9900"/>
              </a:solidFill>
              <a:latin typeface="Verdana" charset="0"/>
            </a:endParaRPr>
          </a:p>
        </p:txBody>
      </p:sp>
      <p:sp>
        <p:nvSpPr>
          <p:cNvPr id="6"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65540" name="Rectangle 2"/>
          <p:cNvSpPr>
            <a:spLocks noGrp="1" noChangeArrowheads="1"/>
          </p:cNvSpPr>
          <p:nvPr>
            <p:ph type="title" idx="4294967295"/>
          </p:nvPr>
        </p:nvSpPr>
        <p:spPr>
          <a:xfrm>
            <a:off x="762000" y="228600"/>
            <a:ext cx="7772400" cy="1143000"/>
          </a:xfrm>
        </p:spPr>
        <p:txBody>
          <a:bodyPr/>
          <a:lstStyle/>
          <a:p>
            <a:pPr eaLnBrk="1" hangingPunct="1"/>
            <a:r>
              <a:rPr lang="en-GB">
                <a:latin typeface="Verdana" charset="0"/>
              </a:rPr>
              <a:t>Many kinds of interface types available…</a:t>
            </a:r>
          </a:p>
        </p:txBody>
      </p:sp>
      <p:sp>
        <p:nvSpPr>
          <p:cNvPr id="65541" name="Rectangle 3"/>
          <p:cNvSpPr>
            <a:spLocks noGrp="1" noChangeArrowheads="1"/>
          </p:cNvSpPr>
          <p:nvPr>
            <p:ph type="body" idx="4294967295"/>
          </p:nvPr>
        </p:nvSpPr>
        <p:spPr>
          <a:xfrm>
            <a:off x="533400" y="1524000"/>
            <a:ext cx="7772400" cy="4114800"/>
          </a:xfrm>
        </p:spPr>
        <p:txBody>
          <a:bodyPr/>
          <a:lstStyle/>
          <a:p>
            <a:pPr eaLnBrk="1" hangingPunct="1">
              <a:lnSpc>
                <a:spcPct val="90000"/>
              </a:lnSpc>
            </a:pPr>
            <a:r>
              <a:rPr lang="en-GB" sz="2800">
                <a:latin typeface="Verdana" charset="0"/>
              </a:rPr>
              <a:t>Command</a:t>
            </a:r>
          </a:p>
          <a:p>
            <a:pPr eaLnBrk="1" hangingPunct="1">
              <a:lnSpc>
                <a:spcPct val="90000"/>
              </a:lnSpc>
            </a:pPr>
            <a:r>
              <a:rPr lang="en-GB" sz="2800">
                <a:latin typeface="Verdana" charset="0"/>
              </a:rPr>
              <a:t>Speech</a:t>
            </a:r>
          </a:p>
          <a:p>
            <a:pPr eaLnBrk="1" hangingPunct="1">
              <a:lnSpc>
                <a:spcPct val="90000"/>
              </a:lnSpc>
            </a:pPr>
            <a:r>
              <a:rPr lang="en-GB" sz="2800">
                <a:latin typeface="Verdana" charset="0"/>
              </a:rPr>
              <a:t>Data-entry</a:t>
            </a:r>
          </a:p>
          <a:p>
            <a:pPr eaLnBrk="1" hangingPunct="1">
              <a:lnSpc>
                <a:spcPct val="90000"/>
              </a:lnSpc>
            </a:pPr>
            <a:r>
              <a:rPr lang="en-GB" sz="2800">
                <a:latin typeface="Verdana" charset="0"/>
              </a:rPr>
              <a:t>Form fill-in</a:t>
            </a:r>
          </a:p>
          <a:p>
            <a:pPr eaLnBrk="1" hangingPunct="1">
              <a:lnSpc>
                <a:spcPct val="90000"/>
              </a:lnSpc>
            </a:pPr>
            <a:r>
              <a:rPr lang="en-GB" sz="2800">
                <a:latin typeface="Verdana" charset="0"/>
              </a:rPr>
              <a:t>Query</a:t>
            </a:r>
          </a:p>
          <a:p>
            <a:pPr eaLnBrk="1" hangingPunct="1">
              <a:lnSpc>
                <a:spcPct val="90000"/>
              </a:lnSpc>
            </a:pPr>
            <a:r>
              <a:rPr lang="en-GB" sz="2800">
                <a:latin typeface="Verdana" charset="0"/>
              </a:rPr>
              <a:t>Graphical</a:t>
            </a:r>
          </a:p>
          <a:p>
            <a:pPr eaLnBrk="1" hangingPunct="1">
              <a:lnSpc>
                <a:spcPct val="90000"/>
              </a:lnSpc>
            </a:pPr>
            <a:r>
              <a:rPr lang="en-GB" sz="2800">
                <a:latin typeface="Verdana" charset="0"/>
              </a:rPr>
              <a:t>Web</a:t>
            </a:r>
          </a:p>
          <a:p>
            <a:pPr eaLnBrk="1" hangingPunct="1">
              <a:lnSpc>
                <a:spcPct val="90000"/>
              </a:lnSpc>
            </a:pPr>
            <a:r>
              <a:rPr lang="en-GB" sz="2800">
                <a:latin typeface="Verdana" charset="0"/>
              </a:rPr>
              <a:t>Pen</a:t>
            </a:r>
          </a:p>
          <a:p>
            <a:pPr eaLnBrk="1" hangingPunct="1">
              <a:lnSpc>
                <a:spcPct val="90000"/>
              </a:lnSpc>
            </a:pPr>
            <a:r>
              <a:rPr lang="en-GB" sz="2800">
                <a:latin typeface="Verdana" charset="0"/>
              </a:rPr>
              <a:t>Augmented reality</a:t>
            </a:r>
          </a:p>
          <a:p>
            <a:pPr eaLnBrk="1" hangingPunct="1">
              <a:lnSpc>
                <a:spcPct val="90000"/>
              </a:lnSpc>
            </a:pPr>
            <a:r>
              <a:rPr lang="en-GB" sz="2800">
                <a:latin typeface="Verdana" charset="0"/>
              </a:rPr>
              <a:t>Gesture       </a:t>
            </a:r>
          </a:p>
          <a:p>
            <a:pPr lvl="1" eaLnBrk="1" hangingPunct="1">
              <a:lnSpc>
                <a:spcPct val="90000"/>
              </a:lnSpc>
              <a:buFontTx/>
              <a:buNone/>
            </a:pPr>
            <a:r>
              <a:rPr lang="en-GB" sz="1600">
                <a:latin typeface="Verdana" charset="0"/>
                <a:ea typeface="ＭＳ Ｐゴシック" charset="0"/>
              </a:rPr>
              <a:t>(for more see chapter 6)</a:t>
            </a:r>
          </a:p>
        </p:txBody>
      </p:sp>
      <p:pic>
        <p:nvPicPr>
          <p:cNvPr id="65542" name="Picture 4" descr="Figure 3(Augreality).jpg                                       00067F98new G3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981200"/>
            <a:ext cx="28956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7511B31-A73A-804A-9838-D7B9FD2E25F4}" type="slidenum">
              <a:rPr lang="en-GB" sz="1200">
                <a:solidFill>
                  <a:srgbClr val="FF9900"/>
                </a:solidFill>
                <a:latin typeface="Verdana" charset="0"/>
              </a:rPr>
              <a:pPr eaLnBrk="1" hangingPunct="1"/>
              <a:t>35</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66564" name="Rectangle 2"/>
          <p:cNvSpPr>
            <a:spLocks noGrp="1" noChangeArrowheads="1"/>
          </p:cNvSpPr>
          <p:nvPr>
            <p:ph type="title" idx="4294967295"/>
          </p:nvPr>
        </p:nvSpPr>
        <p:spPr/>
        <p:txBody>
          <a:bodyPr/>
          <a:lstStyle/>
          <a:p>
            <a:pPr eaLnBrk="1" hangingPunct="1"/>
            <a:r>
              <a:rPr lang="en-GB">
                <a:latin typeface="Verdana" charset="0"/>
              </a:rPr>
              <a:t>Which interaction type to choose?</a:t>
            </a:r>
          </a:p>
        </p:txBody>
      </p:sp>
      <p:sp>
        <p:nvSpPr>
          <p:cNvPr id="66565" name="Rectangle 3"/>
          <p:cNvSpPr>
            <a:spLocks noGrp="1" noChangeArrowheads="1"/>
          </p:cNvSpPr>
          <p:nvPr>
            <p:ph type="body" idx="4294967295"/>
          </p:nvPr>
        </p:nvSpPr>
        <p:spPr/>
        <p:txBody>
          <a:bodyPr/>
          <a:lstStyle/>
          <a:p>
            <a:pPr eaLnBrk="1" hangingPunct="1">
              <a:lnSpc>
                <a:spcPct val="90000"/>
              </a:lnSpc>
            </a:pPr>
            <a:r>
              <a:rPr lang="en-GB" sz="2800">
                <a:latin typeface="Verdana" charset="0"/>
              </a:rPr>
              <a:t>Need to determine requirements and user needs</a:t>
            </a:r>
          </a:p>
          <a:p>
            <a:pPr eaLnBrk="1" hangingPunct="1">
              <a:lnSpc>
                <a:spcPct val="90000"/>
              </a:lnSpc>
            </a:pPr>
            <a:r>
              <a:rPr lang="en-GB" sz="2800">
                <a:latin typeface="Verdana" charset="0"/>
              </a:rPr>
              <a:t>Take budget and other constraints into account</a:t>
            </a:r>
          </a:p>
          <a:p>
            <a:pPr eaLnBrk="1" hangingPunct="1">
              <a:lnSpc>
                <a:spcPct val="90000"/>
              </a:lnSpc>
            </a:pPr>
            <a:r>
              <a:rPr lang="en-GB" sz="2800">
                <a:latin typeface="Verdana" charset="0"/>
              </a:rPr>
              <a:t>Also will depend on suitability of technology for activity being supported </a:t>
            </a:r>
          </a:p>
          <a:p>
            <a:pPr eaLnBrk="1" hangingPunct="1">
              <a:lnSpc>
                <a:spcPct val="90000"/>
              </a:lnSpc>
            </a:pPr>
            <a:r>
              <a:rPr lang="en-GB" sz="2800">
                <a:latin typeface="Verdana" charset="0"/>
              </a:rPr>
              <a:t>This is covered in course when designing  conceptual models</a:t>
            </a:r>
          </a:p>
          <a:p>
            <a:pPr eaLnBrk="1" hangingPunct="1">
              <a:lnSpc>
                <a:spcPct val="90000"/>
              </a:lnSpc>
            </a:pPr>
            <a:endParaRPr lang="en-GB" sz="2800">
              <a:latin typeface="Verdana"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EF0E54-ADEC-9646-BD49-35909A4D7580}" type="slidenum">
              <a:rPr lang="en-GB" sz="1200">
                <a:solidFill>
                  <a:srgbClr val="FF9900"/>
                </a:solidFill>
                <a:latin typeface="Verdana" charset="0"/>
              </a:rPr>
              <a:pPr eaLnBrk="1" hangingPunct="1"/>
              <a:t>36</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67588" name="Rectangle 2"/>
          <p:cNvSpPr>
            <a:spLocks noGrp="1" noChangeArrowheads="1"/>
          </p:cNvSpPr>
          <p:nvPr>
            <p:ph type="title" idx="4294967295"/>
          </p:nvPr>
        </p:nvSpPr>
        <p:spPr/>
        <p:txBody>
          <a:bodyPr/>
          <a:lstStyle/>
          <a:p>
            <a:pPr eaLnBrk="1" hangingPunct="1"/>
            <a:r>
              <a:rPr lang="en-GB">
                <a:latin typeface="Verdana" charset="0"/>
              </a:rPr>
              <a:t>Paradigm</a:t>
            </a:r>
          </a:p>
        </p:txBody>
      </p:sp>
      <p:sp>
        <p:nvSpPr>
          <p:cNvPr id="67589" name="Rectangle 3"/>
          <p:cNvSpPr>
            <a:spLocks noGrp="1" noChangeArrowheads="1"/>
          </p:cNvSpPr>
          <p:nvPr>
            <p:ph type="body" idx="4294967295"/>
          </p:nvPr>
        </p:nvSpPr>
        <p:spPr/>
        <p:txBody>
          <a:bodyPr/>
          <a:lstStyle/>
          <a:p>
            <a:pPr eaLnBrk="1" hangingPunct="1"/>
            <a:r>
              <a:rPr lang="en-GB">
                <a:latin typeface="Verdana" charset="0"/>
              </a:rPr>
              <a:t>Inspiration for a conceptual model</a:t>
            </a:r>
          </a:p>
          <a:p>
            <a:pPr eaLnBrk="1" hangingPunct="1"/>
            <a:r>
              <a:rPr lang="en-GB">
                <a:latin typeface="Verdana" charset="0"/>
              </a:rPr>
              <a:t>General approach adopted by a community for carrying out research </a:t>
            </a:r>
          </a:p>
          <a:p>
            <a:pPr lvl="1" eaLnBrk="1" hangingPunct="1"/>
            <a:r>
              <a:rPr lang="en-GB">
                <a:latin typeface="Verdana" charset="0"/>
                <a:ea typeface="ＭＳ Ｐゴシック" charset="0"/>
              </a:rPr>
              <a:t>shared assumptions, concepts, values, and practices </a:t>
            </a:r>
          </a:p>
          <a:p>
            <a:pPr lvl="1" eaLnBrk="1" hangingPunct="1"/>
            <a:r>
              <a:rPr lang="en-GB">
                <a:latin typeface="Verdana" charset="0"/>
                <a:ea typeface="ＭＳ Ｐゴシック" charset="0"/>
              </a:rPr>
              <a:t>e.g. desktop, ubiquitous computing, in the wild</a:t>
            </a:r>
          </a:p>
          <a:p>
            <a:pPr lvl="1" eaLnBrk="1" hangingPunct="1">
              <a:buFontTx/>
              <a:buNone/>
            </a:pPr>
            <a:r>
              <a:rPr lang="en-GB">
                <a:latin typeface="Verdana" charset="0"/>
                <a:ea typeface="ＭＳ Ｐゴシック" charset="0"/>
              </a:rPr>
              <a:t/>
            </a:r>
            <a:br>
              <a:rPr lang="en-GB">
                <a:latin typeface="Verdana" charset="0"/>
                <a:ea typeface="ＭＳ Ｐゴシック" charset="0"/>
              </a:rPr>
            </a:br>
            <a:endParaRPr lang="en-GB">
              <a:latin typeface="Verdana" charset="0"/>
              <a:ea typeface="ＭＳ Ｐゴシック" charset="0"/>
            </a:endParaRPr>
          </a:p>
          <a:p>
            <a:pPr lvl="1" eaLnBrk="1" hangingPunct="1"/>
            <a:endParaRPr lang="en-GB">
              <a:latin typeface="Verdana" charset="0"/>
              <a:ea typeface="ＭＳ Ｐゴシック"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AFA8AB-A87D-DA45-A8B6-103647DE7FAC}" type="slidenum">
              <a:rPr lang="en-GB" sz="1200">
                <a:solidFill>
                  <a:srgbClr val="FF9900"/>
                </a:solidFill>
                <a:latin typeface="Verdana" charset="0"/>
              </a:rPr>
              <a:pPr eaLnBrk="1" hangingPunct="1"/>
              <a:t>37</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68612" name="Rectangle 2"/>
          <p:cNvSpPr>
            <a:spLocks noGrp="1" noChangeArrowheads="1"/>
          </p:cNvSpPr>
          <p:nvPr>
            <p:ph type="title" idx="4294967295"/>
          </p:nvPr>
        </p:nvSpPr>
        <p:spPr/>
        <p:txBody>
          <a:bodyPr/>
          <a:lstStyle/>
          <a:p>
            <a:pPr eaLnBrk="1" hangingPunct="1"/>
            <a:r>
              <a:rPr lang="en-GB">
                <a:latin typeface="Verdana" charset="0"/>
              </a:rPr>
              <a:t>Examples of new paradigms</a:t>
            </a:r>
          </a:p>
        </p:txBody>
      </p:sp>
      <p:sp>
        <p:nvSpPr>
          <p:cNvPr id="68613" name="Rectangle 3"/>
          <p:cNvSpPr>
            <a:spLocks noGrp="1" noChangeArrowheads="1"/>
          </p:cNvSpPr>
          <p:nvPr>
            <p:ph type="body" idx="4294967295"/>
          </p:nvPr>
        </p:nvSpPr>
        <p:spPr/>
        <p:txBody>
          <a:bodyPr/>
          <a:lstStyle/>
          <a:p>
            <a:pPr eaLnBrk="1" hangingPunct="1"/>
            <a:r>
              <a:rPr lang="en-GB" sz="2800">
                <a:latin typeface="Verdana" charset="0"/>
              </a:rPr>
              <a:t>Ubiquitous computing (mother of them all)</a:t>
            </a:r>
          </a:p>
          <a:p>
            <a:pPr eaLnBrk="1" hangingPunct="1"/>
            <a:r>
              <a:rPr lang="en-GB" sz="2800">
                <a:latin typeface="Verdana" charset="0"/>
              </a:rPr>
              <a:t>Pervasive computing</a:t>
            </a:r>
          </a:p>
          <a:p>
            <a:pPr eaLnBrk="1" hangingPunct="1"/>
            <a:r>
              <a:rPr lang="en-GB" sz="2800">
                <a:latin typeface="Verdana" charset="0"/>
              </a:rPr>
              <a:t>Wearable computing</a:t>
            </a:r>
          </a:p>
          <a:p>
            <a:pPr eaLnBrk="1" hangingPunct="1"/>
            <a:r>
              <a:rPr lang="en-GB" sz="2800">
                <a:latin typeface="Verdana" charset="0"/>
              </a:rPr>
              <a:t>Tangible bits, augmented reality</a:t>
            </a:r>
          </a:p>
          <a:p>
            <a:pPr eaLnBrk="1" hangingPunct="1"/>
            <a:r>
              <a:rPr lang="en-GB" sz="2800">
                <a:latin typeface="Verdana" charset="0"/>
              </a:rPr>
              <a:t>Attentive environments</a:t>
            </a:r>
          </a:p>
          <a:p>
            <a:pPr eaLnBrk="1" hangingPunct="1"/>
            <a:r>
              <a:rPr lang="en-GB" sz="2800">
                <a:latin typeface="Verdana" charset="0"/>
              </a:rPr>
              <a:t>Transparent computing</a:t>
            </a:r>
          </a:p>
          <a:p>
            <a:pPr lvl="1" eaLnBrk="1" hangingPunct="1"/>
            <a:r>
              <a:rPr lang="en-GB" sz="2400">
                <a:latin typeface="Verdana" charset="0"/>
                <a:ea typeface="ＭＳ Ｐゴシック" charset="0"/>
              </a:rPr>
              <a:t>and many more….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81AF38-919D-0A4D-A747-6AF3D86DF7CB}" type="slidenum">
              <a:rPr lang="en-GB" sz="1200">
                <a:solidFill>
                  <a:srgbClr val="FF9900"/>
                </a:solidFill>
                <a:latin typeface="Verdana" charset="0"/>
              </a:rPr>
              <a:pPr eaLnBrk="1" hangingPunct="1"/>
              <a:t>38</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69636" name="Title 1"/>
          <p:cNvSpPr>
            <a:spLocks noGrp="1"/>
          </p:cNvSpPr>
          <p:nvPr>
            <p:ph type="title" idx="4294967295"/>
          </p:nvPr>
        </p:nvSpPr>
        <p:spPr/>
        <p:txBody>
          <a:bodyPr/>
          <a:lstStyle/>
          <a:p>
            <a:pPr eaLnBrk="1" hangingPunct="1"/>
            <a:r>
              <a:rPr lang="en-GB">
                <a:latin typeface="Verdana" charset="0"/>
              </a:rPr>
              <a:t>Theory</a:t>
            </a:r>
          </a:p>
        </p:txBody>
      </p:sp>
      <p:sp>
        <p:nvSpPr>
          <p:cNvPr id="69637" name="Content Placeholder 2"/>
          <p:cNvSpPr>
            <a:spLocks noGrp="1"/>
          </p:cNvSpPr>
          <p:nvPr>
            <p:ph idx="4294967295"/>
          </p:nvPr>
        </p:nvSpPr>
        <p:spPr/>
        <p:txBody>
          <a:bodyPr/>
          <a:lstStyle/>
          <a:p>
            <a:pPr eaLnBrk="1" hangingPunct="1"/>
            <a:r>
              <a:rPr lang="en-GB">
                <a:latin typeface="Verdana" charset="0"/>
              </a:rPr>
              <a:t>Explanation of a phenomenon</a:t>
            </a:r>
          </a:p>
          <a:p>
            <a:pPr lvl="1" eaLnBrk="1" hangingPunct="1"/>
            <a:r>
              <a:rPr lang="en-GB">
                <a:latin typeface="Verdana" charset="0"/>
                <a:ea typeface="ＭＳ Ｐゴシック" charset="0"/>
              </a:rPr>
              <a:t>e.g. information processing that explains how the mind, or some aspect of it, is assumed to work</a:t>
            </a:r>
          </a:p>
          <a:p>
            <a:pPr eaLnBrk="1" hangingPunct="1"/>
            <a:r>
              <a:rPr lang="en-GB">
                <a:latin typeface="Verdana" charset="0"/>
              </a:rPr>
              <a:t>Can help identify factors </a:t>
            </a:r>
          </a:p>
          <a:p>
            <a:pPr lvl="1" eaLnBrk="1" hangingPunct="1"/>
            <a:r>
              <a:rPr lang="en-GB">
                <a:latin typeface="Verdana" charset="0"/>
                <a:ea typeface="ＭＳ Ｐゴシック" charset="0"/>
              </a:rPr>
              <a:t>e.g. cognitive, social, and affective, relevant to the design and evaluation of interactive products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BDC8B6-E21F-3341-AD02-992B97EF725A}" type="slidenum">
              <a:rPr lang="en-GB" sz="1200">
                <a:solidFill>
                  <a:srgbClr val="FF9900"/>
                </a:solidFill>
                <a:latin typeface="Verdana" charset="0"/>
              </a:rPr>
              <a:pPr eaLnBrk="1" hangingPunct="1"/>
              <a:t>39</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70660" name="Title 1"/>
          <p:cNvSpPr>
            <a:spLocks noGrp="1"/>
          </p:cNvSpPr>
          <p:nvPr>
            <p:ph type="title" idx="4294967295"/>
          </p:nvPr>
        </p:nvSpPr>
        <p:spPr/>
        <p:txBody>
          <a:bodyPr/>
          <a:lstStyle/>
          <a:p>
            <a:pPr eaLnBrk="1" hangingPunct="1"/>
            <a:r>
              <a:rPr lang="en-GB">
                <a:latin typeface="Verdana" charset="0"/>
              </a:rPr>
              <a:t>Models</a:t>
            </a:r>
          </a:p>
        </p:txBody>
      </p:sp>
      <p:sp>
        <p:nvSpPr>
          <p:cNvPr id="70661" name="Content Placeholder 2"/>
          <p:cNvSpPr>
            <a:spLocks noGrp="1"/>
          </p:cNvSpPr>
          <p:nvPr>
            <p:ph idx="4294967295"/>
          </p:nvPr>
        </p:nvSpPr>
        <p:spPr/>
        <p:txBody>
          <a:bodyPr/>
          <a:lstStyle/>
          <a:p>
            <a:pPr eaLnBrk="1" hangingPunct="1"/>
            <a:r>
              <a:rPr lang="en-GB">
                <a:latin typeface="Verdana" charset="0"/>
              </a:rPr>
              <a:t>A simplification of an HCI  phenomenon</a:t>
            </a:r>
          </a:p>
          <a:p>
            <a:pPr lvl="1" eaLnBrk="1" hangingPunct="1"/>
            <a:r>
              <a:rPr lang="en-GB">
                <a:latin typeface="Verdana" charset="0"/>
                <a:ea typeface="ＭＳ Ｐゴシック" charset="0"/>
              </a:rPr>
              <a:t>intended to make it easier for designers to predict and evaluate alternative designs </a:t>
            </a:r>
          </a:p>
          <a:p>
            <a:pPr lvl="1" eaLnBrk="1" hangingPunct="1"/>
            <a:r>
              <a:rPr lang="en-GB">
                <a:latin typeface="Verdana" charset="0"/>
                <a:ea typeface="ＭＳ Ｐゴシック" charset="0"/>
              </a:rPr>
              <a:t>abstracted from a theory coming from a contributing discipline, e.g. psychology, e.g. keystroke model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3843E5-F8A7-AB40-ADF4-D9EEB63B2D62}" type="slidenum">
              <a:rPr lang="en-GB" sz="1200">
                <a:solidFill>
                  <a:srgbClr val="FF9900"/>
                </a:solidFill>
                <a:latin typeface="Verdana" charset="0"/>
              </a:rPr>
              <a:pPr eaLnBrk="1" hangingPunct="1"/>
              <a:t>4</a:t>
            </a:fld>
            <a:endParaRPr lang="en-GB" sz="1200">
              <a:solidFill>
                <a:srgbClr val="FF9900"/>
              </a:solidFill>
              <a:latin typeface="Verdana" charset="0"/>
            </a:endParaRPr>
          </a:p>
        </p:txBody>
      </p:sp>
      <p:sp>
        <p:nvSpPr>
          <p:cNvPr id="6"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19460" name="Title 1"/>
          <p:cNvSpPr>
            <a:spLocks noGrp="1"/>
          </p:cNvSpPr>
          <p:nvPr>
            <p:ph type="title" idx="4294967295"/>
          </p:nvPr>
        </p:nvSpPr>
        <p:spPr/>
        <p:txBody>
          <a:bodyPr/>
          <a:lstStyle/>
          <a:p>
            <a:pPr eaLnBrk="1" hangingPunct="1"/>
            <a:r>
              <a:rPr lang="en-GB">
                <a:latin typeface="Verdana" charset="0"/>
              </a:rPr>
              <a:t>What is an assumption?</a:t>
            </a:r>
          </a:p>
        </p:txBody>
      </p:sp>
      <p:sp>
        <p:nvSpPr>
          <p:cNvPr id="19461" name="Content Placeholder 2"/>
          <p:cNvSpPr>
            <a:spLocks noGrp="1"/>
          </p:cNvSpPr>
          <p:nvPr>
            <p:ph idx="4294967295"/>
          </p:nvPr>
        </p:nvSpPr>
        <p:spPr/>
        <p:txBody>
          <a:bodyPr/>
          <a:lstStyle/>
          <a:p>
            <a:pPr eaLnBrk="1" hangingPunct="1"/>
            <a:r>
              <a:rPr lang="en-GB">
                <a:latin typeface="Verdana" charset="0"/>
              </a:rPr>
              <a:t>taking something for granted when it needs further investigation</a:t>
            </a:r>
          </a:p>
          <a:p>
            <a:pPr lvl="1" eaLnBrk="1" hangingPunct="1"/>
            <a:r>
              <a:rPr lang="en-GB">
                <a:latin typeface="Verdana" charset="0"/>
                <a:ea typeface="ＭＳ Ｐゴシック" charset="0"/>
              </a:rPr>
              <a:t>e.g. people will want to watch TV while driving  </a:t>
            </a:r>
          </a:p>
        </p:txBody>
      </p:sp>
      <p:pic>
        <p:nvPicPr>
          <p:cNvPr id="19462" name="Picture 4" descr="Figure 2.1a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733800"/>
            <a:ext cx="4495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6" descr="fig_02_01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733800"/>
            <a:ext cx="350520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A3BE74-CCD4-0043-B121-A08BD7F679CA}" type="slidenum">
              <a:rPr lang="en-GB" sz="1200">
                <a:solidFill>
                  <a:srgbClr val="FF9900"/>
                </a:solidFill>
                <a:latin typeface="Verdana" charset="0"/>
              </a:rPr>
              <a:pPr eaLnBrk="1" hangingPunct="1"/>
              <a:t>40</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71684" name="Title 1"/>
          <p:cNvSpPr>
            <a:spLocks noGrp="1"/>
          </p:cNvSpPr>
          <p:nvPr>
            <p:ph type="title" idx="4294967295"/>
          </p:nvPr>
        </p:nvSpPr>
        <p:spPr/>
        <p:txBody>
          <a:bodyPr/>
          <a:lstStyle/>
          <a:p>
            <a:pPr eaLnBrk="1" hangingPunct="1"/>
            <a:r>
              <a:rPr lang="en-GB">
                <a:latin typeface="Verdana" charset="0"/>
              </a:rPr>
              <a:t>Framework</a:t>
            </a:r>
          </a:p>
        </p:txBody>
      </p:sp>
      <p:sp>
        <p:nvSpPr>
          <p:cNvPr id="71685" name="Content Placeholder 2"/>
          <p:cNvSpPr>
            <a:spLocks noGrp="1"/>
          </p:cNvSpPr>
          <p:nvPr>
            <p:ph idx="4294967295"/>
          </p:nvPr>
        </p:nvSpPr>
        <p:spPr/>
        <p:txBody>
          <a:bodyPr/>
          <a:lstStyle/>
          <a:p>
            <a:pPr eaLnBrk="1" hangingPunct="1"/>
            <a:r>
              <a:rPr lang="en-GB" sz="2800">
                <a:latin typeface="Verdana" charset="0"/>
              </a:rPr>
              <a:t>Set of interrelated concepts and/or specific questions for </a:t>
            </a:r>
            <a:r>
              <a:rPr lang="ja-JP" altLang="en-GB" sz="2800">
                <a:latin typeface="Verdana" charset="0"/>
              </a:rPr>
              <a:t>‘</a:t>
            </a:r>
            <a:r>
              <a:rPr lang="en-GB" sz="2800">
                <a:latin typeface="Verdana" charset="0"/>
              </a:rPr>
              <a:t>what to look for</a:t>
            </a:r>
            <a:r>
              <a:rPr lang="ja-JP" altLang="en-GB" sz="2800">
                <a:latin typeface="Verdana" charset="0"/>
              </a:rPr>
              <a:t>’</a:t>
            </a:r>
            <a:endParaRPr lang="en-GB" sz="2400">
              <a:latin typeface="Verdana" charset="0"/>
            </a:endParaRPr>
          </a:p>
          <a:p>
            <a:pPr eaLnBrk="1" hangingPunct="1"/>
            <a:r>
              <a:rPr lang="en-GB" sz="2800">
                <a:latin typeface="Verdana" charset="0"/>
              </a:rPr>
              <a:t>Many in interaction design</a:t>
            </a:r>
          </a:p>
          <a:p>
            <a:pPr lvl="1" eaLnBrk="1" hangingPunct="1"/>
            <a:r>
              <a:rPr lang="en-GB" sz="2400">
                <a:latin typeface="Verdana" charset="0"/>
                <a:ea typeface="ＭＳ Ｐゴシック" charset="0"/>
              </a:rPr>
              <a:t>e.g. Norman</a:t>
            </a:r>
            <a:r>
              <a:rPr lang="ja-JP" altLang="en-GB" sz="2400">
                <a:latin typeface="Verdana" charset="0"/>
                <a:ea typeface="ＭＳ Ｐゴシック" charset="0"/>
              </a:rPr>
              <a:t>’</a:t>
            </a:r>
            <a:r>
              <a:rPr lang="en-GB" sz="2400">
                <a:latin typeface="Verdana" charset="0"/>
                <a:ea typeface="ＭＳ Ｐゴシック" charset="0"/>
              </a:rPr>
              <a:t>s conceptual models, Benford</a:t>
            </a:r>
            <a:r>
              <a:rPr lang="ja-JP" altLang="en-GB" sz="2400">
                <a:latin typeface="Verdana" charset="0"/>
                <a:ea typeface="ＭＳ Ｐゴシック" charset="0"/>
              </a:rPr>
              <a:t>’</a:t>
            </a:r>
            <a:r>
              <a:rPr lang="en-GB" sz="2400">
                <a:latin typeface="Verdana" charset="0"/>
                <a:ea typeface="ＭＳ Ｐゴシック" charset="0"/>
              </a:rPr>
              <a:t>s trajectories</a:t>
            </a:r>
          </a:p>
          <a:p>
            <a:pPr eaLnBrk="1" hangingPunct="1"/>
            <a:r>
              <a:rPr lang="en-GB" sz="2800">
                <a:latin typeface="Verdana" charset="0"/>
              </a:rPr>
              <a:t>Provide advice on how to design </a:t>
            </a:r>
          </a:p>
          <a:p>
            <a:pPr lvl="1" eaLnBrk="1" hangingPunct="1"/>
            <a:r>
              <a:rPr lang="en-GB">
                <a:latin typeface="Verdana" charset="0"/>
                <a:ea typeface="ＭＳ Ｐゴシック" charset="0"/>
              </a:rPr>
              <a:t>e.g. steps, questions, concepts, challenges, principles, tactics and dimensions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7C5433E-ADA4-104F-B865-B917B5AA080D}" type="slidenum">
              <a:rPr lang="en-GB" sz="1200">
                <a:solidFill>
                  <a:srgbClr val="FF9900"/>
                </a:solidFill>
                <a:latin typeface="Verdana" charset="0"/>
              </a:rPr>
              <a:pPr eaLnBrk="1" hangingPunct="1"/>
              <a:t>41</a:t>
            </a:fld>
            <a:endParaRPr lang="en-GB" sz="1200">
              <a:solidFill>
                <a:srgbClr val="FF9900"/>
              </a:solidFill>
              <a:latin typeface="Verdana" charset="0"/>
            </a:endParaRPr>
          </a:p>
        </p:txBody>
      </p:sp>
      <p:sp>
        <p:nvSpPr>
          <p:cNvPr id="3" name="Date Placeholder 2"/>
          <p:cNvSpPr>
            <a:spLocks noGrp="1"/>
          </p:cNvSpPr>
          <p:nvPr>
            <p:ph type="dt" sz="quarter" idx="11"/>
          </p:nvPr>
        </p:nvSpPr>
        <p:spPr/>
        <p:txBody>
          <a:bodyPr/>
          <a:lstStyle/>
          <a:p>
            <a:pPr>
              <a:defRPr/>
            </a:pPr>
            <a:r>
              <a:rPr lang="en-GB" smtClean="0"/>
              <a:t>www.id-book.com</a:t>
            </a:r>
          </a:p>
        </p:txBody>
      </p:sp>
      <p:pic>
        <p:nvPicPr>
          <p:cNvPr id="72708" name="Picture 3" descr="table_02_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7634288"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36A196-82B5-384D-A857-4248BC8FD0B4}" type="slidenum">
              <a:rPr lang="en-GB" sz="1200">
                <a:solidFill>
                  <a:srgbClr val="FF9900"/>
                </a:solidFill>
                <a:latin typeface="Verdana" charset="0"/>
              </a:rPr>
              <a:pPr eaLnBrk="1" hangingPunct="1"/>
              <a:t>42</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73732" name="Rectangle 2"/>
          <p:cNvSpPr>
            <a:spLocks noGrp="1" noChangeArrowheads="1"/>
          </p:cNvSpPr>
          <p:nvPr>
            <p:ph type="title" idx="4294967295"/>
          </p:nvPr>
        </p:nvSpPr>
        <p:spPr/>
        <p:txBody>
          <a:bodyPr/>
          <a:lstStyle/>
          <a:p>
            <a:pPr eaLnBrk="1" hangingPunct="1"/>
            <a:r>
              <a:rPr lang="en-GB">
                <a:latin typeface="Verdana" charset="0"/>
              </a:rPr>
              <a:t>Summary</a:t>
            </a:r>
          </a:p>
        </p:txBody>
      </p:sp>
      <p:sp>
        <p:nvSpPr>
          <p:cNvPr id="73733" name="Rectangle 3"/>
          <p:cNvSpPr>
            <a:spLocks noGrp="1" noChangeArrowheads="1"/>
          </p:cNvSpPr>
          <p:nvPr>
            <p:ph type="body" idx="4294967295"/>
          </p:nvPr>
        </p:nvSpPr>
        <p:spPr/>
        <p:txBody>
          <a:bodyPr/>
          <a:lstStyle/>
          <a:p>
            <a:pPr eaLnBrk="1" hangingPunct="1">
              <a:lnSpc>
                <a:spcPct val="90000"/>
              </a:lnSpc>
            </a:pPr>
            <a:r>
              <a:rPr lang="en-GB" sz="2400">
                <a:latin typeface="Verdana" charset="0"/>
              </a:rPr>
              <a:t>Important to have a good understanding of the problem space</a:t>
            </a:r>
          </a:p>
          <a:p>
            <a:pPr eaLnBrk="1" hangingPunct="1">
              <a:lnSpc>
                <a:spcPct val="90000"/>
              </a:lnSpc>
            </a:pPr>
            <a:r>
              <a:rPr lang="en-GB" sz="2400">
                <a:latin typeface="Verdana" charset="0"/>
              </a:rPr>
              <a:t>Fundamental aspect of interaction design is to develop a conceptual model</a:t>
            </a:r>
          </a:p>
          <a:p>
            <a:pPr eaLnBrk="1" hangingPunct="1">
              <a:lnSpc>
                <a:spcPct val="90000"/>
              </a:lnSpc>
            </a:pPr>
            <a:r>
              <a:rPr lang="en-GB" sz="2400">
                <a:latin typeface="Verdana" charset="0"/>
              </a:rPr>
              <a:t>Interaction modes and interface metaphors provide a structure for thinking about which kind of conceptual model to develop</a:t>
            </a:r>
          </a:p>
          <a:p>
            <a:pPr eaLnBrk="1" hangingPunct="1">
              <a:lnSpc>
                <a:spcPct val="90000"/>
              </a:lnSpc>
            </a:pPr>
            <a:r>
              <a:rPr lang="en-GB" sz="2400">
                <a:latin typeface="Verdana" charset="0"/>
              </a:rPr>
              <a:t>Interaction styles are specific kinds of interfaces that are instantiated as part of the conceptual model</a:t>
            </a:r>
          </a:p>
          <a:p>
            <a:pPr eaLnBrk="1" hangingPunct="1">
              <a:lnSpc>
                <a:spcPct val="90000"/>
              </a:lnSpc>
            </a:pPr>
            <a:r>
              <a:rPr lang="en-GB" sz="2400">
                <a:latin typeface="Verdana" charset="0"/>
              </a:rPr>
              <a:t>Paradigms, theories, models and frameworks can also shape a conceptual model</a:t>
            </a:r>
            <a:endParaRPr lang="en-GB" sz="2800">
              <a:latin typeface="Verdana"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BD571C-80E1-1A40-9C61-188EB9ECDBF1}" type="slidenum">
              <a:rPr lang="en-GB" sz="1200">
                <a:solidFill>
                  <a:srgbClr val="FF9900"/>
                </a:solidFill>
                <a:latin typeface="Verdana" charset="0"/>
              </a:rPr>
              <a:pPr eaLnBrk="1" hangingPunct="1"/>
              <a:t>5</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20484" name="Title 1"/>
          <p:cNvSpPr>
            <a:spLocks noGrp="1"/>
          </p:cNvSpPr>
          <p:nvPr>
            <p:ph type="title" idx="4294967295"/>
          </p:nvPr>
        </p:nvSpPr>
        <p:spPr/>
        <p:txBody>
          <a:bodyPr/>
          <a:lstStyle/>
          <a:p>
            <a:pPr eaLnBrk="1" hangingPunct="1"/>
            <a:r>
              <a:rPr lang="en-GB">
                <a:latin typeface="Verdana" charset="0"/>
              </a:rPr>
              <a:t>What is a claim?</a:t>
            </a:r>
          </a:p>
        </p:txBody>
      </p:sp>
      <p:sp>
        <p:nvSpPr>
          <p:cNvPr id="20485" name="Content Placeholder 2"/>
          <p:cNvSpPr>
            <a:spLocks noGrp="1"/>
          </p:cNvSpPr>
          <p:nvPr>
            <p:ph idx="4294967295"/>
          </p:nvPr>
        </p:nvSpPr>
        <p:spPr/>
        <p:txBody>
          <a:bodyPr/>
          <a:lstStyle/>
          <a:p>
            <a:pPr eaLnBrk="1" hangingPunct="1"/>
            <a:r>
              <a:rPr lang="en-GB">
                <a:latin typeface="Verdana" charset="0"/>
              </a:rPr>
              <a:t>stating something to be true when it is still open to question</a:t>
            </a:r>
          </a:p>
          <a:p>
            <a:pPr lvl="1" eaLnBrk="1" hangingPunct="1"/>
            <a:r>
              <a:rPr lang="en-GB">
                <a:latin typeface="Verdana" charset="0"/>
                <a:ea typeface="ＭＳ Ｐゴシック" charset="0"/>
              </a:rPr>
              <a:t>e.g. a multimodal style of interaction for controlling GPS — one that involves speaking while driving — is safe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44982C-13B9-1849-935E-C573B13C0708}" type="slidenum">
              <a:rPr lang="en-GB" sz="1200">
                <a:solidFill>
                  <a:srgbClr val="FF9900"/>
                </a:solidFill>
                <a:latin typeface="Verdana" charset="0"/>
              </a:rPr>
              <a:pPr eaLnBrk="1" hangingPunct="1"/>
              <a:t>6</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22532" name="Rectangle 2"/>
          <p:cNvSpPr>
            <a:spLocks noGrp="1" noChangeArrowheads="1"/>
          </p:cNvSpPr>
          <p:nvPr>
            <p:ph type="title" idx="4294967295"/>
          </p:nvPr>
        </p:nvSpPr>
        <p:spPr>
          <a:xfrm>
            <a:off x="609600" y="228600"/>
            <a:ext cx="7772400" cy="1143000"/>
          </a:xfrm>
        </p:spPr>
        <p:txBody>
          <a:bodyPr/>
          <a:lstStyle/>
          <a:p>
            <a:pPr eaLnBrk="1" hangingPunct="1"/>
            <a:r>
              <a:rPr lang="en-GB">
                <a:latin typeface="Verdana" charset="0"/>
              </a:rPr>
              <a:t>A framework for analysing the problem space</a:t>
            </a:r>
          </a:p>
        </p:txBody>
      </p:sp>
      <p:sp>
        <p:nvSpPr>
          <p:cNvPr id="22533" name="Rectangle 3"/>
          <p:cNvSpPr>
            <a:spLocks noGrp="1" noChangeArrowheads="1"/>
          </p:cNvSpPr>
          <p:nvPr>
            <p:ph type="body" idx="4294967295"/>
          </p:nvPr>
        </p:nvSpPr>
        <p:spPr>
          <a:xfrm>
            <a:off x="685800" y="1752600"/>
            <a:ext cx="7772400" cy="4114800"/>
          </a:xfrm>
        </p:spPr>
        <p:txBody>
          <a:bodyPr/>
          <a:lstStyle/>
          <a:p>
            <a:pPr eaLnBrk="1" hangingPunct="1"/>
            <a:r>
              <a:rPr lang="en-GB" sz="2800">
                <a:latin typeface="Verdana" charset="0"/>
              </a:rPr>
              <a:t>Are there problems with an existing product or user experience? If so, what are they?</a:t>
            </a:r>
          </a:p>
          <a:p>
            <a:pPr eaLnBrk="1" hangingPunct="1"/>
            <a:r>
              <a:rPr lang="en-GB" sz="2800">
                <a:latin typeface="Verdana" charset="0"/>
              </a:rPr>
              <a:t>Why do you think there are problems?</a:t>
            </a:r>
          </a:p>
          <a:p>
            <a:pPr eaLnBrk="1" hangingPunct="1"/>
            <a:r>
              <a:rPr lang="en-GB" sz="2800">
                <a:latin typeface="Verdana" charset="0"/>
              </a:rPr>
              <a:t>How do you think your proposed design ideas might overcome these?</a:t>
            </a:r>
          </a:p>
          <a:p>
            <a:pPr eaLnBrk="1" hangingPunct="1"/>
            <a:r>
              <a:rPr lang="en-GB" sz="2800">
                <a:latin typeface="Verdana" charset="0"/>
              </a:rPr>
              <a:t>If you are designing for a new user experience how do you think your proposed design ideas support, change, or extend current ways of doing things?</a:t>
            </a:r>
          </a:p>
          <a:p>
            <a:pPr eaLnBrk="1" hangingPunct="1">
              <a:lnSpc>
                <a:spcPct val="90000"/>
              </a:lnSpc>
            </a:pPr>
            <a:endParaRPr lang="en-GB" sz="2800">
              <a:latin typeface="Verdana"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DF05C7-94EC-2347-B913-F2D7098A73DD}" type="slidenum">
              <a:rPr lang="en-GB" sz="1200">
                <a:solidFill>
                  <a:srgbClr val="FF9900"/>
                </a:solidFill>
                <a:latin typeface="Verdana" charset="0"/>
              </a:rPr>
              <a:pPr eaLnBrk="1" hangingPunct="1"/>
              <a:t>7</a:t>
            </a:fld>
            <a:endParaRPr lang="en-GB" sz="1200">
              <a:solidFill>
                <a:srgbClr val="FF9900"/>
              </a:solidFill>
              <a:latin typeface="Verdana" charset="0"/>
            </a:endParaRPr>
          </a:p>
        </p:txBody>
      </p:sp>
      <p:sp>
        <p:nvSpPr>
          <p:cNvPr id="6"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23556" name="Rectangle 2"/>
          <p:cNvSpPr>
            <a:spLocks noGrp="1" noChangeArrowheads="1"/>
          </p:cNvSpPr>
          <p:nvPr>
            <p:ph type="title" idx="4294967295"/>
          </p:nvPr>
        </p:nvSpPr>
        <p:spPr/>
        <p:txBody>
          <a:bodyPr/>
          <a:lstStyle/>
          <a:p>
            <a:pPr eaLnBrk="1" hangingPunct="1"/>
            <a:r>
              <a:rPr lang="en-GB">
                <a:latin typeface="Verdana" charset="0"/>
              </a:rPr>
              <a:t> Activity</a:t>
            </a:r>
          </a:p>
        </p:txBody>
      </p:sp>
      <p:sp>
        <p:nvSpPr>
          <p:cNvPr id="23557" name="Rectangle 3"/>
          <p:cNvSpPr>
            <a:spLocks noGrp="1" noChangeArrowheads="1"/>
          </p:cNvSpPr>
          <p:nvPr>
            <p:ph type="body" idx="4294967295"/>
          </p:nvPr>
        </p:nvSpPr>
        <p:spPr/>
        <p:txBody>
          <a:bodyPr/>
          <a:lstStyle/>
          <a:p>
            <a:pPr eaLnBrk="1" hangingPunct="1"/>
            <a:r>
              <a:rPr lang="en-GB">
                <a:latin typeface="Verdana" charset="0"/>
              </a:rPr>
              <a:t>What are the assumptions and claims made about 3D TV?</a:t>
            </a:r>
          </a:p>
          <a:p>
            <a:pPr eaLnBrk="1" hangingPunct="1"/>
            <a:endParaRPr lang="en-GB">
              <a:latin typeface="Verdana" charset="0"/>
            </a:endParaRPr>
          </a:p>
          <a:p>
            <a:pPr lvl="1" eaLnBrk="1" hangingPunct="1"/>
            <a:endParaRPr lang="en-GB">
              <a:latin typeface="Verdana" charset="0"/>
              <a:ea typeface="ＭＳ Ｐゴシック" charset="0"/>
            </a:endParaRPr>
          </a:p>
        </p:txBody>
      </p:sp>
      <p:pic>
        <p:nvPicPr>
          <p:cNvPr id="23558" name="Picture 4" descr="3d t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352800"/>
            <a:ext cx="35814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9BEF8AF-19B0-0045-BC27-17E4D45075F1}" type="slidenum">
              <a:rPr lang="en-GB" sz="1200">
                <a:solidFill>
                  <a:srgbClr val="FF9900"/>
                </a:solidFill>
                <a:latin typeface="Verdana" charset="0"/>
              </a:rPr>
              <a:pPr eaLnBrk="1" hangingPunct="1"/>
              <a:t>8</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25604" name="Rectangle 2"/>
          <p:cNvSpPr>
            <a:spLocks noGrp="1" noChangeArrowheads="1"/>
          </p:cNvSpPr>
          <p:nvPr>
            <p:ph type="title" idx="4294967295"/>
          </p:nvPr>
        </p:nvSpPr>
        <p:spPr>
          <a:xfrm>
            <a:off x="685800" y="457200"/>
            <a:ext cx="7772400" cy="1143000"/>
          </a:xfrm>
        </p:spPr>
        <p:txBody>
          <a:bodyPr/>
          <a:lstStyle/>
          <a:p>
            <a:pPr eaLnBrk="1" hangingPunct="1"/>
            <a:r>
              <a:rPr lang="en-GB">
                <a:latin typeface="Verdana" charset="0"/>
              </a:rPr>
              <a:t>Assumptions: realistic or wish-list?</a:t>
            </a:r>
          </a:p>
        </p:txBody>
      </p:sp>
      <p:sp>
        <p:nvSpPr>
          <p:cNvPr id="25605" name="Rectangle 3"/>
          <p:cNvSpPr>
            <a:spLocks noGrp="1" noChangeArrowheads="1"/>
          </p:cNvSpPr>
          <p:nvPr>
            <p:ph type="body" idx="4294967295"/>
          </p:nvPr>
        </p:nvSpPr>
        <p:spPr>
          <a:xfrm>
            <a:off x="685800" y="1676400"/>
            <a:ext cx="7772400" cy="4114800"/>
          </a:xfrm>
        </p:spPr>
        <p:txBody>
          <a:bodyPr/>
          <a:lstStyle/>
          <a:p>
            <a:pPr eaLnBrk="1" hangingPunct="1">
              <a:lnSpc>
                <a:spcPct val="90000"/>
              </a:lnSpc>
            </a:pPr>
            <a:r>
              <a:rPr lang="en-US" sz="2400">
                <a:solidFill>
                  <a:srgbClr val="000099"/>
                </a:solidFill>
                <a:latin typeface="Verdana" charset="0"/>
              </a:rPr>
              <a:t>People would not mind wearing the glasses that are needed to see in 3D in their living rooms </a:t>
            </a:r>
            <a:r>
              <a:rPr lang="en-GB" sz="2400">
                <a:solidFill>
                  <a:srgbClr val="000099"/>
                </a:solidFill>
                <a:latin typeface="Verdana" charset="0"/>
              </a:rPr>
              <a:t>- reasonable</a:t>
            </a:r>
          </a:p>
          <a:p>
            <a:pPr eaLnBrk="1" hangingPunct="1">
              <a:lnSpc>
                <a:spcPct val="90000"/>
              </a:lnSpc>
            </a:pPr>
            <a:r>
              <a:rPr lang="en-GB" sz="2400">
                <a:latin typeface="Verdana" charset="0"/>
              </a:rPr>
              <a:t>People would not </a:t>
            </a:r>
            <a:r>
              <a:rPr lang="en-US" sz="2400">
                <a:latin typeface="Verdana" charset="0"/>
              </a:rPr>
              <a:t>mind paying a lot more for a new 3D-enabled TV screen</a:t>
            </a:r>
            <a:r>
              <a:rPr lang="en-GB" sz="2400">
                <a:solidFill>
                  <a:srgbClr val="000099"/>
                </a:solidFill>
                <a:latin typeface="Verdana" charset="0"/>
              </a:rPr>
              <a:t>- not reasonable</a:t>
            </a:r>
          </a:p>
          <a:p>
            <a:pPr eaLnBrk="1" hangingPunct="1">
              <a:lnSpc>
                <a:spcPct val="90000"/>
              </a:lnSpc>
            </a:pPr>
            <a:r>
              <a:rPr lang="en-GB" sz="2400">
                <a:latin typeface="Verdana" charset="0"/>
              </a:rPr>
              <a:t>People would </a:t>
            </a:r>
            <a:r>
              <a:rPr lang="en-US" sz="2400">
                <a:latin typeface="Verdana" charset="0"/>
              </a:rPr>
              <a:t>really enjoy the enhanced clarity and color detail provided by 3D </a:t>
            </a:r>
            <a:r>
              <a:rPr lang="en-GB" sz="2400">
                <a:solidFill>
                  <a:srgbClr val="000099"/>
                </a:solidFill>
                <a:latin typeface="Verdana" charset="0"/>
              </a:rPr>
              <a:t>- reasonable</a:t>
            </a:r>
          </a:p>
          <a:p>
            <a:pPr eaLnBrk="1" hangingPunct="1">
              <a:lnSpc>
                <a:spcPct val="90000"/>
              </a:lnSpc>
            </a:pPr>
            <a:r>
              <a:rPr lang="en-GB" sz="2400">
                <a:latin typeface="Verdana" charset="0"/>
              </a:rPr>
              <a:t>People will be happy carrying around their own special glasses </a:t>
            </a:r>
            <a:r>
              <a:rPr lang="en-GB" sz="2400">
                <a:solidFill>
                  <a:srgbClr val="000099"/>
                </a:solidFill>
                <a:latin typeface="Verdana" charset="0"/>
              </a:rPr>
              <a:t>- reasonable only for a very select bunch of users</a:t>
            </a:r>
          </a:p>
          <a:p>
            <a:pPr eaLnBrk="1" hangingPunct="1">
              <a:lnSpc>
                <a:spcPct val="90000"/>
              </a:lnSpc>
            </a:pPr>
            <a:endParaRPr lang="en-GB" sz="2400">
              <a:solidFill>
                <a:srgbClr val="000099"/>
              </a:solidFill>
              <a:latin typeface="Verdana"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47F5F5-80B1-5A4B-82FC-96EDA28C973F}" type="slidenum">
              <a:rPr lang="en-GB" sz="1200">
                <a:solidFill>
                  <a:srgbClr val="FF9900"/>
                </a:solidFill>
                <a:latin typeface="Verdana" charset="0"/>
              </a:rPr>
              <a:pPr eaLnBrk="1" hangingPunct="1"/>
              <a:t>9</a:t>
            </a:fld>
            <a:endParaRPr lang="en-GB" sz="1200">
              <a:solidFill>
                <a:srgbClr val="FF9900"/>
              </a:solidFill>
              <a:latin typeface="Verdana" charset="0"/>
            </a:endParaRPr>
          </a:p>
        </p:txBody>
      </p:sp>
      <p:sp>
        <p:nvSpPr>
          <p:cNvPr id="6"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27652" name="Title 1"/>
          <p:cNvSpPr>
            <a:spLocks noGrp="1"/>
          </p:cNvSpPr>
          <p:nvPr>
            <p:ph type="title" idx="4294967295"/>
          </p:nvPr>
        </p:nvSpPr>
        <p:spPr/>
        <p:txBody>
          <a:bodyPr/>
          <a:lstStyle/>
          <a:p>
            <a:pPr eaLnBrk="1" hangingPunct="1"/>
            <a:r>
              <a:rPr lang="en-GB">
                <a:latin typeface="Verdana" charset="0"/>
              </a:rPr>
              <a:t>Benefits of conceptualising</a:t>
            </a:r>
          </a:p>
        </p:txBody>
      </p:sp>
      <p:sp>
        <p:nvSpPr>
          <p:cNvPr id="27653" name="Content Placeholder 2"/>
          <p:cNvSpPr>
            <a:spLocks noGrp="1"/>
          </p:cNvSpPr>
          <p:nvPr>
            <p:ph idx="4294967295"/>
          </p:nvPr>
        </p:nvSpPr>
        <p:spPr>
          <a:xfrm>
            <a:off x="685800" y="1828800"/>
            <a:ext cx="7772400" cy="4114800"/>
          </a:xfrm>
        </p:spPr>
        <p:txBody>
          <a:bodyPr/>
          <a:lstStyle/>
          <a:p>
            <a:pPr eaLnBrk="1" hangingPunct="1"/>
            <a:r>
              <a:rPr lang="en-GB">
                <a:latin typeface="Verdana" charset="0"/>
              </a:rPr>
              <a:t>Orientation  </a:t>
            </a:r>
          </a:p>
          <a:p>
            <a:pPr lvl="1" eaLnBrk="1" hangingPunct="1"/>
            <a:r>
              <a:rPr lang="en-GB" sz="2400">
                <a:latin typeface="Verdana" charset="0"/>
                <a:ea typeface="ＭＳ Ｐゴシック" charset="0"/>
              </a:rPr>
              <a:t>enables design teams to ask specific questions about how the conceptual model will be understood</a:t>
            </a:r>
          </a:p>
          <a:p>
            <a:pPr eaLnBrk="1" hangingPunct="1"/>
            <a:r>
              <a:rPr lang="en-GB">
                <a:latin typeface="Verdana" charset="0"/>
              </a:rPr>
              <a:t>Open-minded  </a:t>
            </a:r>
          </a:p>
          <a:p>
            <a:pPr lvl="1" eaLnBrk="1" hangingPunct="1"/>
            <a:r>
              <a:rPr lang="en-GB" sz="2400">
                <a:latin typeface="Verdana" charset="0"/>
                <a:ea typeface="ＭＳ Ｐゴシック" charset="0"/>
              </a:rPr>
              <a:t>prevents design teams from becoming narrowly focused early on</a:t>
            </a:r>
          </a:p>
          <a:p>
            <a:pPr eaLnBrk="1" hangingPunct="1"/>
            <a:r>
              <a:rPr lang="en-GB">
                <a:latin typeface="Verdana" charset="0"/>
              </a:rPr>
              <a:t>Common ground </a:t>
            </a:r>
          </a:p>
          <a:p>
            <a:pPr lvl="1" eaLnBrk="1" hangingPunct="1"/>
            <a:r>
              <a:rPr lang="en-GB" sz="2400">
                <a:latin typeface="Verdana" charset="0"/>
                <a:ea typeface="ＭＳ Ｐゴシック" charset="0"/>
              </a:rPr>
              <a:t>allows design teams to establish a set of commonly agreed terms</a:t>
            </a:r>
          </a:p>
        </p:txBody>
      </p:sp>
      <p:sp>
        <p:nvSpPr>
          <p:cNvPr id="27654" name="Slide Number Placeholder 3"/>
          <p:cNvSpPr txBox="1">
            <a:spLocks noGrp="1"/>
          </p:cNvSpPr>
          <p:nvPr/>
        </p:nvSpPr>
        <p:spPr bwMode="auto">
          <a:xfrm>
            <a:off x="214313" y="6423025"/>
            <a:ext cx="8686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sz="1200">
                <a:solidFill>
                  <a:srgbClr val="FF9900"/>
                </a:solidFill>
                <a:latin typeface="Verdana" charset="0"/>
              </a:rPr>
              <a:t>Id-book.com 			         </a:t>
            </a:r>
            <a:fld id="{5C6BBCC1-085A-874A-9BEF-6609A905E573}" type="slidenum">
              <a:rPr lang="en-GB" sz="1200">
                <a:solidFill>
                  <a:srgbClr val="FF9900"/>
                </a:solidFill>
                <a:latin typeface="Verdana" charset="0"/>
              </a:rPr>
              <a:pPr/>
              <a:t>9</a:t>
            </a:fld>
            <a:r>
              <a:rPr lang="en-GB" sz="1200">
                <a:solidFill>
                  <a:srgbClr val="FF9900"/>
                </a:solidFill>
                <a:latin typeface="Verdana" charset="0"/>
              </a:rPr>
              <a:t>		               		       ©2011</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TotalTime>
  <Words>3364</Words>
  <Application>Microsoft Macintosh PowerPoint</Application>
  <PresentationFormat>On-screen Show (4:3)</PresentationFormat>
  <Paragraphs>360</Paragraphs>
  <Slides>42</Slides>
  <Notes>17</Notes>
  <HiddenSlides>0</HiddenSlides>
  <MMClips>0</MMClips>
  <ScaleCrop>false</ScaleCrop>
  <HeadingPairs>
    <vt:vector size="8" baseType="variant">
      <vt:variant>
        <vt:lpstr>Fonts Used</vt:lpstr>
      </vt:variant>
      <vt:variant>
        <vt:i4>5</vt:i4>
      </vt:variant>
      <vt:variant>
        <vt:lpstr>Theme</vt:lpstr>
      </vt:variant>
      <vt:variant>
        <vt:i4>1</vt:i4>
      </vt:variant>
      <vt:variant>
        <vt:lpstr>Links</vt:lpstr>
      </vt:variant>
      <vt:variant>
        <vt:i4>4</vt:i4>
      </vt:variant>
      <vt:variant>
        <vt:lpstr>Slide Titles</vt:lpstr>
      </vt:variant>
      <vt:variant>
        <vt:i4>42</vt:i4>
      </vt:variant>
    </vt:vector>
  </HeadingPairs>
  <TitlesOfParts>
    <vt:vector size="52" baseType="lpstr">
      <vt:lpstr>Arial</vt:lpstr>
      <vt:lpstr>ＭＳ Ｐゴシック</vt:lpstr>
      <vt:lpstr>Verdana</vt:lpstr>
      <vt:lpstr>Geneva</vt:lpstr>
      <vt:lpstr>Times</vt:lpstr>
      <vt:lpstr>Default Design</vt:lpstr>
      <vt:lpstr>\\localhost\Users\andrewd\teaching\cpsc414\overheads\!OLE_LINK1</vt:lpstr>
      <vt:lpstr>\\localhost\Users\andrewd\teaching\cpsc414\overheads\!OLE_LINK2</vt:lpstr>
      <vt:lpstr>\\localhost\Users\andrewd\teaching\cpsc414\overheads\!OLE_LINK3</vt:lpstr>
      <vt:lpstr>\\localhost\Users\andrewd\teaching\cpsc414\overheads\!OLE_LINK4</vt:lpstr>
      <vt:lpstr>PowerPoint Presentation</vt:lpstr>
      <vt:lpstr>Recap</vt:lpstr>
      <vt:lpstr>Understanding the problem space</vt:lpstr>
      <vt:lpstr>What is an assumption?</vt:lpstr>
      <vt:lpstr>What is a claim?</vt:lpstr>
      <vt:lpstr>A framework for analysing the problem space</vt:lpstr>
      <vt:lpstr> Activity</vt:lpstr>
      <vt:lpstr>Assumptions: realistic or wish-list?</vt:lpstr>
      <vt:lpstr>Benefits of conceptualising</vt:lpstr>
      <vt:lpstr>From problem space to design space</vt:lpstr>
      <vt:lpstr>Conceptual model</vt:lpstr>
      <vt:lpstr>Components</vt:lpstr>
      <vt:lpstr>First steps in formulating a conceptual model</vt:lpstr>
      <vt:lpstr>Conceptual models</vt:lpstr>
      <vt:lpstr>Interface metaphors</vt:lpstr>
      <vt:lpstr>Interface metaphors</vt:lpstr>
      <vt:lpstr>Activity</vt:lpstr>
      <vt:lpstr>Interface metaphors</vt:lpstr>
      <vt:lpstr>Benefits of interface metaphors</vt:lpstr>
      <vt:lpstr>Problems with interface metaphors </vt:lpstr>
      <vt:lpstr>Interaction types</vt:lpstr>
      <vt:lpstr>1. Instructing</vt:lpstr>
      <vt:lpstr>Which is easiest and why?</vt:lpstr>
      <vt:lpstr>2. Conversing</vt:lpstr>
      <vt:lpstr>Would you talk with Anna?</vt:lpstr>
      <vt:lpstr>Pros and cons of conversational model</vt:lpstr>
      <vt:lpstr>3. Manipulating</vt:lpstr>
      <vt:lpstr>Direct Manipulation</vt:lpstr>
      <vt:lpstr>Why are DM interfaces so enjoyable?</vt:lpstr>
      <vt:lpstr>What are the disadvantages with DM?</vt:lpstr>
      <vt:lpstr>4. Exploring</vt:lpstr>
      <vt:lpstr>Which conceptual model is best?</vt:lpstr>
      <vt:lpstr>Conceptual models: interaction and interface</vt:lpstr>
      <vt:lpstr>Many kinds of interface types available…</vt:lpstr>
      <vt:lpstr>Which interaction type to choose?</vt:lpstr>
      <vt:lpstr>Paradigm</vt:lpstr>
      <vt:lpstr>Examples of new paradigms</vt:lpstr>
      <vt:lpstr>Theory</vt:lpstr>
      <vt:lpstr>Models</vt:lpstr>
      <vt:lpstr>Framework</vt:lpstr>
      <vt:lpstr>PowerPoint Presentation</vt:lpstr>
      <vt:lpstr>Summary</vt:lpstr>
    </vt:vector>
  </TitlesOfParts>
  <Company>Open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Rien Sach</dc:creator>
  <cp:lastModifiedBy>Andrew Duchowski</cp:lastModifiedBy>
  <cp:revision>10</cp:revision>
  <dcterms:created xsi:type="dcterms:W3CDTF">2011-05-23T14:30:47Z</dcterms:created>
  <dcterms:modified xsi:type="dcterms:W3CDTF">2014-01-16T14:42:25Z</dcterms:modified>
</cp:coreProperties>
</file>