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1pPr>
    <a:lvl2pPr marL="0" marR="0" indent="3429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2pPr>
    <a:lvl3pPr marL="0" marR="0" indent="6858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3pPr>
    <a:lvl4pPr marL="0" marR="0" indent="10287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4pPr>
    <a:lvl5pPr marL="0" marR="0" indent="13716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5pPr>
    <a:lvl6pPr marL="0" marR="0" indent="17145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6pPr>
    <a:lvl7pPr marL="0" marR="0" indent="20574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7pPr>
    <a:lvl8pPr marL="0" marR="0" indent="24003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8pPr>
    <a:lvl9pPr marL="0" marR="0" indent="2743200" algn="ctr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4A5C6B"/>
      </a:buClr>
      <a:buSzTx/>
      <a:buFont typeface="Linux Biolinum O"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inux Biolinum 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inux Biolinum O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3543331"/>
            <a:ext cx="14716126" cy="187316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 txBox="1"/>
          <p:nvPr>
            <p:ph type="body" sz="quarter" idx="2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2" name="“Type a quote here.”"/>
          <p:cNvSpPr txBox="1"/>
          <p:nvPr>
            <p:ph type="body" sz="quarter" idx="22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/>
          <p:nvPr>
            <p:ph type="pic" idx="21"/>
          </p:nvPr>
        </p:nvSpPr>
        <p:spPr>
          <a:xfrm>
            <a:off x="1905000" y="0"/>
            <a:ext cx="21420093" cy="142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idx="1"/>
          </p:nvPr>
        </p:nvSpPr>
        <p:spPr>
          <a:xfrm>
            <a:off x="3709160" y="3661171"/>
            <a:ext cx="16965681" cy="8840392"/>
          </a:xfrm>
          <a:prstGeom prst="rect">
            <a:avLst/>
          </a:prstGeom>
        </p:spPr>
        <p:txBody>
          <a:bodyPr/>
          <a:lstStyle>
            <a:lvl1pPr marL="611187" indent="-611187"/>
            <a:lvl2pPr marL="1259416" indent="-814916">
              <a:defRPr sz="6600"/>
            </a:lvl2pPr>
            <a:lvl3pPr marL="1481666" indent="-592666">
              <a:defRPr sz="2400"/>
            </a:lvl3pPr>
            <a:lvl4pPr marL="1926166" indent="-592666">
              <a:defRPr sz="2400"/>
            </a:lvl4pPr>
            <a:lvl5pPr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mage"/>
          <p:cNvSpPr/>
          <p:nvPr>
            <p:ph type="pic" sz="half" idx="21"/>
          </p:nvPr>
        </p:nvSpPr>
        <p:spPr>
          <a:xfrm>
            <a:off x="5307210" y="892968"/>
            <a:ext cx="13751720" cy="91725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1963550" y="13001625"/>
            <a:ext cx="439040" cy="4857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mage"/>
          <p:cNvSpPr/>
          <p:nvPr>
            <p:ph type="pic" idx="21"/>
          </p:nvPr>
        </p:nvSpPr>
        <p:spPr>
          <a:xfrm>
            <a:off x="6869906" y="892968"/>
            <a:ext cx="17377173" cy="115847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Body Level One…"/>
          <p:cNvSpPr txBox="1"/>
          <p:nvPr>
            <p:ph type="body" sz="half" idx="1"/>
          </p:nvPr>
        </p:nvSpPr>
        <p:spPr>
          <a:xfrm>
            <a:off x="339746" y="2819907"/>
            <a:ext cx="8532784" cy="9982714"/>
          </a:xfrm>
          <a:prstGeom prst="rect">
            <a:avLst/>
          </a:prstGeom>
        </p:spPr>
        <p:txBody>
          <a:bodyPr anchor="t"/>
          <a:lstStyle>
            <a:lvl1pPr marL="333374" indent="-333374"/>
            <a:lvl2pPr marL="889000" indent="-444500"/>
            <a:lvl3pPr marL="1373909" indent="-484909"/>
            <a:lvl4pPr marL="2000250" indent="-666750"/>
            <a:lvl5pPr marL="2420937" indent="-642937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8441531" y="513827"/>
            <a:ext cx="7500938" cy="1630727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4387453" y="213062"/>
            <a:ext cx="15609094" cy="17979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/>
          <p:nvPr>
            <p:ph type="pic" sz="half" idx="21"/>
          </p:nvPr>
        </p:nvSpPr>
        <p:spPr>
          <a:xfrm>
            <a:off x="9423796" y="3661171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xfrm>
            <a:off x="4387453" y="204717"/>
            <a:ext cx="15609094" cy="18031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500356" y="1946671"/>
            <a:ext cx="8368313" cy="8840392"/>
          </a:xfrm>
          <a:prstGeom prst="rect">
            <a:avLst/>
          </a:prstGeom>
        </p:spPr>
        <p:txBody>
          <a:bodyPr/>
          <a:lstStyle>
            <a:lvl1pPr marL="611187" indent="-611187">
              <a:spcBef>
                <a:spcPts val="4500"/>
              </a:spcBef>
            </a:lvl1pPr>
            <a:lvl2pPr marL="1061861" indent="-617361">
              <a:spcBef>
                <a:spcPts val="4500"/>
              </a:spcBef>
              <a:defRPr sz="5000"/>
            </a:lvl2pPr>
            <a:lvl3pPr marL="1481666" indent="-592666">
              <a:spcBef>
                <a:spcPts val="4500"/>
              </a:spcBef>
              <a:defRPr sz="4400"/>
            </a:lvl3pPr>
            <a:lvl4pPr marL="2362868" indent="-1029368">
              <a:spcBef>
                <a:spcPts val="4500"/>
              </a:spcBef>
              <a:defRPr sz="4200"/>
            </a:lvl4pPr>
            <a:lvl5pPr marL="2186214" indent="-408214">
              <a:spcBef>
                <a:spcPts val="45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/>
          <p:nvPr>
            <p:ph type="body" idx="1"/>
          </p:nvPr>
        </p:nvSpPr>
        <p:spPr>
          <a:xfrm>
            <a:off x="1399017" y="1785937"/>
            <a:ext cx="21585967" cy="10144126"/>
          </a:xfrm>
          <a:prstGeom prst="rect">
            <a:avLst/>
          </a:prstGeom>
        </p:spPr>
        <p:txBody>
          <a:bodyPr/>
          <a:lstStyle>
            <a:lvl1pPr marL="407458" indent="-407458"/>
            <a:lvl2pPr marL="1037166" indent="-592666"/>
            <a:lvl3pPr marL="1481666" indent="-592666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sz="quarter" idx="21"/>
          </p:nvPr>
        </p:nvSpPr>
        <p:spPr>
          <a:xfrm>
            <a:off x="12442031" y="7069144"/>
            <a:ext cx="8518923" cy="5682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Image"/>
          <p:cNvSpPr/>
          <p:nvPr>
            <p:ph type="pic" sz="quarter" idx="22"/>
          </p:nvPr>
        </p:nvSpPr>
        <p:spPr>
          <a:xfrm>
            <a:off x="12192000" y="1246988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Image"/>
          <p:cNvSpPr/>
          <p:nvPr>
            <p:ph type="pic" idx="23"/>
          </p:nvPr>
        </p:nvSpPr>
        <p:spPr>
          <a:xfrm>
            <a:off x="-291704" y="1250156"/>
            <a:ext cx="16841392" cy="11227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368346" y="2762733"/>
            <a:ext cx="21647308" cy="1013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2pPr marL="839611" indent="-395111">
              <a:buChar char="-"/>
              <a:defRPr sz="4400"/>
            </a:lvl2pPr>
            <a:lvl3pPr marL="1320030" indent="-431030">
              <a:buSzPct val="50000"/>
              <a:defRPr sz="4200"/>
            </a:lvl3pPr>
            <a:lvl4pPr marL="1926166" indent="-592666">
              <a:buSzPct val="50000"/>
              <a:buChar char="-"/>
              <a:defRPr sz="3800"/>
            </a:lvl4pPr>
            <a:lvl5pPr marL="2349500" indent="-571500">
              <a:buSzPct val="250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387453" y="217819"/>
            <a:ext cx="15609094" cy="178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3550" y="13010554"/>
            <a:ext cx="439040" cy="485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defTabSz="821531">
              <a:buClrTx/>
              <a:buFontTx/>
              <a:defRPr sz="2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Linux Biolinum O"/>
        </a:defRPr>
      </a:lvl9pPr>
    </p:titleStyle>
    <p:bodyStyle>
      <a:lvl1pPr marL="296333" marR="0" indent="-296333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1pPr>
      <a:lvl2pPr marL="12594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2pPr>
      <a:lvl3pPr marL="17039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3pPr>
      <a:lvl4pPr marL="21484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4pPr>
      <a:lvl5pPr marL="25929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5pPr>
      <a:lvl6pPr marL="30374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6pPr>
      <a:lvl7pPr marL="34819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7pPr>
      <a:lvl8pPr marL="39264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8pPr>
      <a:lvl9pPr marL="4370916" marR="0" indent="-814916" algn="l" defTabSz="821531" latinLnBrk="0">
        <a:lnSpc>
          <a:spcPct val="100000"/>
        </a:lnSpc>
        <a:spcBef>
          <a:spcPts val="28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6600" u="none">
          <a:solidFill>
            <a:srgbClr val="000000"/>
          </a:solidFill>
          <a:uFillTx/>
          <a:latin typeface="Linux Libertine O"/>
          <a:ea typeface="Linux Libertine O"/>
          <a:cs typeface="Linux Libertine O"/>
          <a:sym typeface="Linux Libertine O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Linux Biolinum 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3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.jpeg"/><Relationship Id="rId6" Type="http://schemas.openxmlformats.org/officeDocument/2006/relationships/image" Target="../media/image19.png"/><Relationship Id="rId7" Type="http://schemas.openxmlformats.org/officeDocument/2006/relationships/image" Target="../media/image3.jpeg"/><Relationship Id="rId8" Type="http://schemas.openxmlformats.org/officeDocument/2006/relationships/image" Target="../media/image20.png"/><Relationship Id="rId9" Type="http://schemas.openxmlformats.org/officeDocument/2006/relationships/image" Target="../media/image4.jpeg"/><Relationship Id="rId10" Type="http://schemas.openxmlformats.org/officeDocument/2006/relationships/image" Target="../media/image21.png"/><Relationship Id="rId11" Type="http://schemas.openxmlformats.org/officeDocument/2006/relationships/image" Target="../media/image5.jpeg"/><Relationship Id="rId12" Type="http://schemas.openxmlformats.org/officeDocument/2006/relationships/image" Target="../media/image22.png"/><Relationship Id="rId13" Type="http://schemas.openxmlformats.org/officeDocument/2006/relationships/image" Target="../media/image6.jpeg"/><Relationship Id="rId14" Type="http://schemas.openxmlformats.org/officeDocument/2006/relationships/image" Target="../media/image23.png"/><Relationship Id="rId15" Type="http://schemas.openxmlformats.org/officeDocument/2006/relationships/image" Target="../media/image7.jpeg"/><Relationship Id="rId16" Type="http://schemas.openxmlformats.org/officeDocument/2006/relationships/image" Target="../media/image24.png"/><Relationship Id="rId1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ntropy of Eye Movements While Reading Code or Text"/>
          <p:cNvSpPr txBox="1"/>
          <p:nvPr>
            <p:ph type="ctrTitle"/>
          </p:nvPr>
        </p:nvSpPr>
        <p:spPr>
          <a:xfrm>
            <a:off x="2628048" y="714713"/>
            <a:ext cx="20248201" cy="1347002"/>
          </a:xfrm>
          <a:prstGeom prst="rect">
            <a:avLst/>
          </a:prstGeom>
        </p:spPr>
        <p:txBody>
          <a:bodyPr/>
          <a:lstStyle>
            <a:lvl1pPr defTabSz="451842">
              <a:defRPr b="1" sz="6160"/>
            </a:lvl1pPr>
          </a:lstStyle>
          <a:p>
            <a:pPr/>
            <a:r>
              <a:t>Entropy of Eye Movements While Reading Code or Text</a:t>
            </a:r>
          </a:p>
        </p:txBody>
      </p:sp>
      <p:sp>
        <p:nvSpPr>
          <p:cNvPr id="127" name="Krzysztof Krejtz, Katarzyna Wisiecka, Izabela Krejtz…"/>
          <p:cNvSpPr txBox="1"/>
          <p:nvPr/>
        </p:nvSpPr>
        <p:spPr>
          <a:xfrm>
            <a:off x="1243808" y="9134001"/>
            <a:ext cx="12028400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Krzysztof Krejtz, Katarzyna Wisiecka, Izabela Krejtz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SWPS University of Social Sciences and Humanities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Warsaw, Poland</a:t>
            </a:r>
          </a:p>
        </p:txBody>
      </p:sp>
      <p:sp>
        <p:nvSpPr>
          <p:cNvPr id="128" name="Andrew T. Duchowski…"/>
          <p:cNvSpPr txBox="1"/>
          <p:nvPr/>
        </p:nvSpPr>
        <p:spPr>
          <a:xfrm>
            <a:off x="15520898" y="9134001"/>
            <a:ext cx="5275860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Andrew T. Duchowski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Clemson University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Clemson, SC, USA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9257" y="11745437"/>
            <a:ext cx="11585486" cy="1832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teaser1.pdf" descr="teaser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6645" y="2623023"/>
            <a:ext cx="9962726" cy="5604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teaser2.pdf" descr="teaser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77465" y="2623023"/>
            <a:ext cx="9962727" cy="5604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ixed experimental design with within-subjects reading task (code vs. text) and between-subjects prior experience with R (yes vs. no)…"/>
          <p:cNvSpPr txBox="1"/>
          <p:nvPr>
            <p:ph type="body" sz="half" idx="1"/>
          </p:nvPr>
        </p:nvSpPr>
        <p:spPr>
          <a:xfrm>
            <a:off x="727204" y="9699428"/>
            <a:ext cx="22929592" cy="3417264"/>
          </a:xfrm>
          <a:prstGeom prst="rect">
            <a:avLst/>
          </a:prstGeom>
        </p:spPr>
        <p:txBody>
          <a:bodyPr/>
          <a:lstStyle/>
          <a:p>
            <a:pPr lvl="1"/>
            <a:r>
              <a:t>          mixed experimental design with within-subjects reading task (code vs. text) and between-subjects prior experience with R (yes vs. no)</a:t>
            </a:r>
          </a:p>
          <a:p>
            <a:pPr lvl="1"/>
            <a:r>
              <a:t>Experimental sample N = 22 (17 F) social science students</a:t>
            </a:r>
          </a:p>
          <a:p>
            <a:pPr lvl="1"/>
            <a:r>
              <a:t>Reading tasks (code vs text syllogism) assumed logical reasoning processes involved</a:t>
            </a:r>
          </a:p>
        </p:txBody>
      </p:sp>
      <p:sp>
        <p:nvSpPr>
          <p:cNvPr id="211" name="Metho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sz="4592"/>
            </a:pPr>
            <a:r>
              <a:rPr b="1"/>
              <a:t>Method</a:t>
            </a:r>
            <a:r>
              <a:t>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Experimental Design, Stimuli &amp; AOI definitions</a:t>
            </a:r>
          </a:p>
        </p:txBody>
      </p:sp>
      <p:pic>
        <p:nvPicPr>
          <p:cNvPr id="212" name="tcq04.pdf" descr="tcq04.pdf"/>
          <p:cNvPicPr>
            <a:picLocks noChangeAspect="1"/>
          </p:cNvPicPr>
          <p:nvPr/>
        </p:nvPicPr>
        <p:blipFill>
          <a:blip r:embed="rId2">
            <a:extLst/>
          </a:blip>
          <a:srcRect l="11236" t="24308" r="24203" b="29040"/>
          <a:stretch>
            <a:fillRect/>
          </a:stretch>
        </p:blipFill>
        <p:spPr>
          <a:xfrm>
            <a:off x="896659" y="4299235"/>
            <a:ext cx="9829564" cy="399535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13" name="tsq02.pdf" descr="tsq02.pdf"/>
          <p:cNvPicPr>
            <a:picLocks noChangeAspect="1"/>
          </p:cNvPicPr>
          <p:nvPr/>
        </p:nvPicPr>
        <p:blipFill>
          <a:blip r:embed="rId3">
            <a:extLst/>
          </a:blip>
          <a:srcRect l="8267" t="21896" r="11459" b="20413"/>
          <a:stretch>
            <a:fillRect/>
          </a:stretch>
        </p:blipFill>
        <p:spPr>
          <a:xfrm>
            <a:off x="12723379" y="4299235"/>
            <a:ext cx="9883436" cy="399541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214" name="Text (logical proposition) reading task exemplary stimuli with AOIs"/>
          <p:cNvSpPr txBox="1"/>
          <p:nvPr/>
        </p:nvSpPr>
        <p:spPr>
          <a:xfrm>
            <a:off x="13439578" y="2911538"/>
            <a:ext cx="8450981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228600" defTabSz="821531">
              <a:spcBef>
                <a:spcPts val="2800"/>
              </a:spcBef>
              <a:buClrTx/>
              <a:buFontTx/>
              <a:defRPr b="1" sz="3600">
                <a:solidFill>
                  <a:srgbClr val="53585F"/>
                </a:solidFill>
                <a:uFillTx/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Text </a:t>
            </a:r>
            <a:r>
              <a:rPr b="0"/>
              <a:t>(logical proposition) reading task exemplary stimuli with AOIs</a:t>
            </a:r>
          </a:p>
        </p:txBody>
      </p:sp>
      <p:sp>
        <p:nvSpPr>
          <p:cNvPr id="215" name="Code (R language for statistical analysis) reading task exemplary stimuli with AOIs"/>
          <p:cNvSpPr txBox="1"/>
          <p:nvPr/>
        </p:nvSpPr>
        <p:spPr>
          <a:xfrm>
            <a:off x="738200" y="2911538"/>
            <a:ext cx="10146321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228600" defTabSz="821531">
              <a:spcBef>
                <a:spcPts val="2800"/>
              </a:spcBef>
              <a:buClrTx/>
              <a:buFontTx/>
              <a:defRPr b="1" sz="3600">
                <a:solidFill>
                  <a:srgbClr val="53585F"/>
                </a:solidFill>
                <a:uFillTx/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Code </a:t>
            </a:r>
            <a:r>
              <a:rPr b="0"/>
              <a:t>(R language for statistical analysis) reading task exemplary stimuli with AOIs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9986" y="9891760"/>
            <a:ext cx="1193801" cy="38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able-mounted eye tracker (Gazepoint HD)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Table-mounted eye tracker (Gazepoint HD)</a:t>
            </a:r>
          </a:p>
          <a:p>
            <a:pPr lvl="1"/>
            <a:r>
              <a:t>150 Hz sampling rate,                       screen</a:t>
            </a:r>
          </a:p>
          <a:p>
            <a:pPr lvl="1"/>
            <a:r>
              <a:t>procedure implemented in PsychoPy</a:t>
            </a:r>
          </a:p>
          <a:p>
            <a:pPr lvl="1"/>
            <a:r>
              <a:t>fixation target, reading task, questionnaire</a:t>
            </a:r>
          </a:p>
        </p:txBody>
      </p:sp>
      <p:sp>
        <p:nvSpPr>
          <p:cNvPr id="219" name="Methodology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Methodology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Apparatus</a:t>
            </a:r>
          </a:p>
        </p:txBody>
      </p:sp>
      <p:pic>
        <p:nvPicPr>
          <p:cNvPr id="220" name="set1.jpeg" descr="set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8890" y="1871291"/>
            <a:ext cx="7653284" cy="5739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et2.jpeg" descr="set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4110" y="1871291"/>
            <a:ext cx="7653285" cy="5739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2077" y="9804712"/>
            <a:ext cx="2844801" cy="39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etho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sz="4592"/>
            </a:pPr>
            <a:r>
              <a:rPr b="1"/>
              <a:t>Method</a:t>
            </a:r>
            <a:r>
              <a:t>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Procedure and experimental settings</a:t>
            </a:r>
          </a:p>
        </p:txBody>
      </p:sp>
      <p:pic>
        <p:nvPicPr>
          <p:cNvPr id="225" name="procedure.pdf" descr="procedur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1230" y="1864951"/>
            <a:ext cx="20901540" cy="117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able-mounted Gazepoint HD eye tracker (150 Hz),…"/>
          <p:cNvSpPr txBox="1"/>
          <p:nvPr/>
        </p:nvSpPr>
        <p:spPr>
          <a:xfrm>
            <a:off x="7464860" y="2007129"/>
            <a:ext cx="7736613" cy="95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2800"/>
            </a:pPr>
            <a:r>
              <a:t>Table-mounted Gazepoint HD eye tracker (150 Hz), </a:t>
            </a:r>
          </a:p>
          <a:p>
            <a:pPr algn="l">
              <a:defRPr sz="2800"/>
            </a:pPr>
            <a:r>
              <a:t>1980 x 1080 screen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sponse accuracy:…"/>
          <p:cNvSpPr txBox="1"/>
          <p:nvPr>
            <p:ph type="body" sz="half" idx="1"/>
          </p:nvPr>
        </p:nvSpPr>
        <p:spPr>
          <a:xfrm>
            <a:off x="515758" y="8315362"/>
            <a:ext cx="23782180" cy="5089197"/>
          </a:xfrm>
          <a:prstGeom prst="rect">
            <a:avLst/>
          </a:prstGeom>
        </p:spPr>
        <p:txBody>
          <a:bodyPr/>
          <a:lstStyle/>
          <a:p>
            <a:pPr marL="213359" indent="-213359" defTabSz="591502">
              <a:spcBef>
                <a:spcPts val="2000"/>
              </a:spcBef>
              <a:defRPr sz="4752"/>
            </a:pPr>
            <a:r>
              <a:t>Response accuracy:</a:t>
            </a:r>
          </a:p>
          <a:p>
            <a:pPr lvl="1" marL="604520" indent="-284480" defTabSz="591502">
              <a:spcBef>
                <a:spcPts val="2000"/>
              </a:spcBef>
              <a:defRPr sz="3168"/>
            </a:pPr>
            <a:r>
              <a:t>significantly higher in text reading than in code reading</a:t>
            </a:r>
          </a:p>
          <a:p>
            <a:pPr marL="213359" indent="-213359" defTabSz="591502">
              <a:spcBef>
                <a:spcPts val="2000"/>
              </a:spcBef>
              <a:defRPr sz="4752"/>
            </a:pPr>
            <a:r>
              <a:t>Response time:</a:t>
            </a:r>
          </a:p>
          <a:p>
            <a:pPr lvl="1" marL="604520" indent="-284480" defTabSz="591502">
              <a:spcBef>
                <a:spcPts val="2000"/>
              </a:spcBef>
              <a:defRPr sz="3168"/>
            </a:pPr>
            <a:r>
              <a:t>significantly lower when the response was accurate than  hen it was not. </a:t>
            </a:r>
          </a:p>
          <a:p>
            <a:pPr marL="213359" indent="-213359" defTabSz="591502">
              <a:spcBef>
                <a:spcPts val="2000"/>
              </a:spcBef>
              <a:defRPr sz="4752"/>
            </a:pPr>
            <a:r>
              <a:t>Increase in average fixation duration and number of fixations predicts longer response time. </a:t>
            </a:r>
          </a:p>
          <a:p>
            <a:pPr marL="213359" indent="-213359" defTabSz="591502">
              <a:spcBef>
                <a:spcPts val="2000"/>
              </a:spcBef>
              <a:defRPr sz="4752"/>
            </a:pPr>
            <a:r>
              <a:t>Entropy is inversely related to response time (greater entropy reduces response time). </a:t>
            </a:r>
          </a:p>
        </p:txBody>
      </p:sp>
      <p:sp>
        <p:nvSpPr>
          <p:cNvPr id="229" name="Results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sz="4592"/>
            </a:pPr>
            <a:r>
              <a:rPr b="1"/>
              <a:t>Results</a:t>
            </a:r>
            <a:r>
              <a:t>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Response accuracy &amp; time (main effects)</a:t>
            </a:r>
          </a:p>
        </p:txBody>
      </p:sp>
      <p:pic>
        <p:nvPicPr>
          <p:cNvPr id="230" name="rt_ent.pdf" descr="rt_en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27398" y="1822876"/>
            <a:ext cx="6388101" cy="63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rt_fdur.pdf" descr="rt_fdu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8501" y="1822876"/>
            <a:ext cx="6388101" cy="63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t_nfix.pdf" descr="rt_nfi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7950" y="1822876"/>
            <a:ext cx="6388100" cy="638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Increase in fixations predicts longer code reading (but not text)…"/>
          <p:cNvSpPr txBox="1"/>
          <p:nvPr>
            <p:ph type="body" sz="half" idx="1"/>
          </p:nvPr>
        </p:nvSpPr>
        <p:spPr>
          <a:xfrm>
            <a:off x="1114346" y="10070992"/>
            <a:ext cx="22929592" cy="3723033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Increase in fixations predicts longer code reading (but not text)</a:t>
            </a:r>
          </a:p>
          <a:p>
            <a:pPr>
              <a:defRPr sz="4800"/>
            </a:pPr>
            <a:r>
              <a:t>Decrease in entropy predicts shorter code reading </a:t>
            </a:r>
          </a:p>
          <a:p>
            <a:pPr>
              <a:defRPr sz="4800"/>
            </a:pPr>
            <a:r>
              <a:t>Increase entropy reduces response time but only for code reading</a:t>
            </a:r>
          </a:p>
        </p:txBody>
      </p:sp>
      <p:sp>
        <p:nvSpPr>
          <p:cNvPr id="235" name="Results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Results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Predicting response time in text and code reading tasks </a:t>
            </a:r>
          </a:p>
        </p:txBody>
      </p:sp>
      <p:pic>
        <p:nvPicPr>
          <p:cNvPr id="236" name="rt_entrXblock.pdf" descr="rt_entrXbloc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7826" y="2457876"/>
            <a:ext cx="7860448" cy="7860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rt_nfixXblock.pdf" descr="rt_nfixXbloc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7593" y="2457876"/>
            <a:ext cx="7860448" cy="7860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Interaction between task, gaze, and entropy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Interaction between task, gaze, and entropy</a:t>
            </a:r>
          </a:p>
          <a:p>
            <a:pPr lvl="1"/>
            <a:r>
              <a:t>increase in fixations predicts longer code reading (but not text)</a:t>
            </a:r>
          </a:p>
          <a:p>
            <a:pPr lvl="1"/>
            <a:r>
              <a:t>decrease in entropy predicts shorter code reading (but not text)</a:t>
            </a:r>
          </a:p>
          <a:p>
            <a:pPr lvl="1"/>
            <a:r>
              <a:t>greater entropy reduces response time but only for code reading, not text</a:t>
            </a:r>
          </a:p>
        </p:txBody>
      </p:sp>
      <p:pic>
        <p:nvPicPr>
          <p:cNvPr id="240" name="rt_entrXblock.pdf" descr="rt_entrXbloc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7826" y="1822876"/>
            <a:ext cx="6388101" cy="63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rt_nfixXblock.pdf" descr="rt_nfixXbloc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8074" y="1822876"/>
            <a:ext cx="6388101" cy="63881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Discussion &amp; Conclusions"/>
          <p:cNvSpPr txBox="1"/>
          <p:nvPr/>
        </p:nvSpPr>
        <p:spPr>
          <a:xfrm>
            <a:off x="824138" y="217819"/>
            <a:ext cx="10566130" cy="1457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algn="l" defTabSz="336827">
              <a:buClrTx/>
              <a:buFontTx/>
              <a:defRPr b="1" sz="4592">
                <a:uFillTx/>
              </a:defRPr>
            </a:lvl1pPr>
          </a:lstStyle>
          <a:p>
            <a:pPr/>
            <a:r>
              <a:t>Discussion &amp; Conclusions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Implications of word span entropy for code reading…"/>
          <p:cNvSpPr txBox="1"/>
          <p:nvPr>
            <p:ph type="body" idx="1"/>
          </p:nvPr>
        </p:nvSpPr>
        <p:spPr>
          <a:xfrm>
            <a:off x="727204" y="3903562"/>
            <a:ext cx="22929592" cy="9119997"/>
          </a:xfrm>
          <a:prstGeom prst="rect">
            <a:avLst/>
          </a:prstGeom>
        </p:spPr>
        <p:txBody>
          <a:bodyPr/>
          <a:lstStyle/>
          <a:p>
            <a:pPr/>
            <a:r>
              <a:t>Implications of word span entropy for code reading</a:t>
            </a:r>
          </a:p>
          <a:p>
            <a:pPr lvl="1"/>
            <a:r>
              <a:t>greater word span entropy can possibly lead to better comprehension of code</a:t>
            </a:r>
          </a:p>
          <a:p>
            <a:pPr lvl="1"/>
            <a:r>
              <a:t>greater gaze switching strategy seems applicable to reading code, which differs from text</a:t>
            </a:r>
          </a:p>
          <a:p>
            <a:pPr lvl="1"/>
            <a:r>
              <a:t>gaze switching over code could give reader better sense of structure (of the code)</a:t>
            </a:r>
          </a:p>
          <a:p>
            <a:pPr/>
            <a:r>
              <a:t>Word span entropy</a:t>
            </a:r>
          </a:p>
          <a:p>
            <a:pPr lvl="1"/>
            <a:r>
              <a:t>promising measure of the reading process</a:t>
            </a:r>
          </a:p>
          <a:p>
            <a:pPr lvl="1"/>
            <a:r>
              <a:t>second-order metric that is easy to implement</a:t>
            </a:r>
          </a:p>
          <a:p>
            <a:pPr lvl="1"/>
            <a:r>
              <a:t>future studies should consider differences between experts and novices </a:t>
            </a:r>
          </a:p>
        </p:txBody>
      </p:sp>
      <p:sp>
        <p:nvSpPr>
          <p:cNvPr id="245" name="Discussion &amp; Conclusions"/>
          <p:cNvSpPr txBox="1"/>
          <p:nvPr/>
        </p:nvSpPr>
        <p:spPr>
          <a:xfrm>
            <a:off x="824138" y="217819"/>
            <a:ext cx="10566130" cy="1457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algn="l" defTabSz="336827">
              <a:buClrTx/>
              <a:buFontTx/>
              <a:defRPr b="1" sz="4592">
                <a:uFillTx/>
              </a:defRPr>
            </a:lvl1pPr>
          </a:lstStyle>
          <a:p>
            <a:pPr/>
            <a:r>
              <a:t>Discussion &amp; Conclusions</a:t>
            </a:r>
          </a:p>
        </p:txBody>
      </p:sp>
      <p:pic>
        <p:nvPicPr>
          <p:cNvPr id="246" name="WM_tcq01_P04.pdf" descr="WM_tcq01_P04.pdf"/>
          <p:cNvPicPr>
            <a:picLocks noChangeAspect="1"/>
          </p:cNvPicPr>
          <p:nvPr/>
        </p:nvPicPr>
        <p:blipFill>
          <a:blip r:embed="rId2">
            <a:extLst/>
          </a:blip>
          <a:srcRect l="0" t="17953" r="0" b="0"/>
          <a:stretch>
            <a:fillRect/>
          </a:stretch>
        </p:blipFill>
        <p:spPr>
          <a:xfrm>
            <a:off x="162520" y="1744901"/>
            <a:ext cx="24058917" cy="2322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ntropy of Eye Movements While Reading Code or Text"/>
          <p:cNvSpPr txBox="1"/>
          <p:nvPr>
            <p:ph type="ctrTitle"/>
          </p:nvPr>
        </p:nvSpPr>
        <p:spPr>
          <a:xfrm>
            <a:off x="2628048" y="714713"/>
            <a:ext cx="20248201" cy="1347002"/>
          </a:xfrm>
          <a:prstGeom prst="rect">
            <a:avLst/>
          </a:prstGeom>
        </p:spPr>
        <p:txBody>
          <a:bodyPr/>
          <a:lstStyle>
            <a:lvl1pPr defTabSz="451842">
              <a:defRPr b="1" sz="6160"/>
            </a:lvl1pPr>
          </a:lstStyle>
          <a:p>
            <a:pPr/>
            <a:r>
              <a:t>Entropy of Eye Movements While Reading Code or Text</a:t>
            </a:r>
          </a:p>
        </p:txBody>
      </p:sp>
      <p:sp>
        <p:nvSpPr>
          <p:cNvPr id="249" name="Krzysztof Krejtz, Katarzyna Wisiecka, Izabela Krejtz…"/>
          <p:cNvSpPr txBox="1"/>
          <p:nvPr/>
        </p:nvSpPr>
        <p:spPr>
          <a:xfrm>
            <a:off x="1243808" y="9134001"/>
            <a:ext cx="12028400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Krzysztof Krejtz, Katarzyna Wisiecka, Izabela Krejtz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SWPS University of Social Sciences and Humanities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Warsaw, Poland</a:t>
            </a:r>
          </a:p>
        </p:txBody>
      </p:sp>
      <p:sp>
        <p:nvSpPr>
          <p:cNvPr id="250" name="Andrew T. Duchowski…"/>
          <p:cNvSpPr txBox="1"/>
          <p:nvPr/>
        </p:nvSpPr>
        <p:spPr>
          <a:xfrm>
            <a:off x="15520898" y="9134001"/>
            <a:ext cx="5275860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Andrew T. Duchowski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Clemson University</a:t>
            </a:r>
          </a:p>
          <a:p>
            <a:pPr>
              <a:defRPr sz="3800">
                <a:solidFill>
                  <a:srgbClr val="53585F"/>
                </a:solid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Clemson, SC, USA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9257" y="11745437"/>
            <a:ext cx="11585486" cy="1832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teaser1.pdf" descr="teaser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6645" y="2623023"/>
            <a:ext cx="9962726" cy="5604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teaser2.pdf" descr="teaser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77465" y="2623023"/>
            <a:ext cx="9962727" cy="5604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nsf1.jpg" descr="ns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2587" y="3555879"/>
            <a:ext cx="2484073" cy="249903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Funding…"/>
          <p:cNvSpPr txBox="1"/>
          <p:nvPr/>
        </p:nvSpPr>
        <p:spPr>
          <a:xfrm>
            <a:off x="9553819" y="4383363"/>
            <a:ext cx="14195826" cy="375547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>
            <a:normAutofit fontScale="100000" lnSpcReduction="0"/>
          </a:bodyPr>
          <a:lstStyle/>
          <a:p>
            <a:pPr algn="just" defTabSz="1002982">
              <a:lnSpc>
                <a:spcPct val="90000"/>
              </a:lnSpc>
              <a:spcBef>
                <a:spcPts val="1000"/>
              </a:spcBef>
              <a:buClrTx/>
              <a:buFontTx/>
              <a:defRPr sz="5148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Funding</a:t>
            </a:r>
          </a:p>
          <a:p>
            <a:pPr lvl="1" marL="982344" indent="-635634" algn="just" defTabSz="1002982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•"/>
              <a:defRPr sz="5148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National Science Foundation (grant IIS-1748380)</a:t>
            </a:r>
          </a:p>
          <a:p>
            <a:pPr lvl="1" marL="982344" indent="-635634" algn="just" defTabSz="1002982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•"/>
              <a:defRPr sz="5148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Linux Libertine O"/>
                <a:ea typeface="Linux Libertine O"/>
                <a:cs typeface="Linux Libertine O"/>
                <a:sym typeface="Linux Libertine O"/>
              </a:defRPr>
            </a:pPr>
            <a:r>
              <a:t>Polish National Science Center, PRELUDIUM 11 grant (2016/21/N/HS6/02845)</a:t>
            </a:r>
          </a:p>
        </p:txBody>
      </p:sp>
      <p:pic>
        <p:nvPicPr>
          <p:cNvPr id="135" name="nvidia-logo.png" descr="nvidia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8594" y="9105193"/>
            <a:ext cx="2912059" cy="232964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Donations…"/>
          <p:cNvSpPr txBox="1"/>
          <p:nvPr/>
        </p:nvSpPr>
        <p:spPr>
          <a:xfrm>
            <a:off x="9466185" y="9167914"/>
            <a:ext cx="11745017" cy="2499037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>
            <a:normAutofit fontScale="100000" lnSpcReduction="0"/>
          </a:bodyPr>
          <a:lstStyle>
            <a:lvl1pPr algn="just">
              <a:lnSpc>
                <a:spcPct val="90000"/>
              </a:lnSpc>
              <a:spcBef>
                <a:spcPts val="1400"/>
              </a:spcBef>
              <a:buClrTx/>
              <a:buFontTx/>
              <a:defRPr sz="660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Linux Libertine O"/>
                <a:ea typeface="Linux Libertine O"/>
                <a:cs typeface="Linux Libertine O"/>
                <a:sym typeface="Linux Libertine O"/>
              </a:defRPr>
            </a:lvl1pPr>
            <a:lvl2pPr marL="1259416" indent="-814916" algn="just">
              <a:lnSpc>
                <a:spcPct val="90000"/>
              </a:lnSpc>
              <a:spcBef>
                <a:spcPts val="1400"/>
              </a:spcBef>
              <a:buClrTx/>
              <a:buSzPct val="75000"/>
              <a:buFontTx/>
              <a:buChar char="•"/>
              <a:defRPr sz="660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Linux Libertine O"/>
                <a:ea typeface="Linux Libertine O"/>
                <a:cs typeface="Linux Libertine O"/>
                <a:sym typeface="Linux Libertine O"/>
              </a:defRPr>
            </a:lvl2pPr>
          </a:lstStyle>
          <a:p>
            <a:pPr/>
            <a:r>
              <a:t>Donations</a:t>
            </a:r>
          </a:p>
          <a:p>
            <a:pPr lvl="1"/>
            <a:r>
              <a:t>NVidia Corp</a:t>
            </a:r>
          </a:p>
        </p:txBody>
      </p:sp>
      <p:pic>
        <p:nvPicPr>
          <p:cNvPr id="137" name="Screenshot 2022-04-28 at 15.58.56.png" descr="Screenshot 2022-04-28 at 15.58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7123" y="6498382"/>
            <a:ext cx="5715001" cy="7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Acknowledgements"/>
          <p:cNvSpPr txBox="1"/>
          <p:nvPr/>
        </p:nvSpPr>
        <p:spPr>
          <a:xfrm>
            <a:off x="824138" y="217819"/>
            <a:ext cx="22735724" cy="1457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algn="l" defTabSz="336827">
              <a:buClrTx/>
              <a:buFontTx/>
              <a:defRPr b="1" sz="4592">
                <a:uFillTx/>
              </a:defRPr>
            </a:lvl1pPr>
          </a:lstStyle>
          <a:p>
            <a:pPr/>
            <a:r>
              <a:t>Acknowledgements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ates back at least to Crosby and Stelovsky [1990]…"/>
          <p:cNvSpPr txBox="1"/>
          <p:nvPr>
            <p:ph type="body" sz="half" idx="1"/>
          </p:nvPr>
        </p:nvSpPr>
        <p:spPr>
          <a:xfrm>
            <a:off x="1368346" y="7807362"/>
            <a:ext cx="21647308" cy="5089197"/>
          </a:xfrm>
          <a:prstGeom prst="rect">
            <a:avLst/>
          </a:prstGeom>
        </p:spPr>
        <p:txBody>
          <a:bodyPr/>
          <a:lstStyle/>
          <a:p>
            <a:pPr/>
            <a:r>
              <a:t>Dates back at least to Crosby and Stelovsky [1990]</a:t>
            </a:r>
          </a:p>
          <a:p>
            <a:pPr lvl="1"/>
            <a:r>
              <a:t>used Pascal and English description of binary search algorithm</a:t>
            </a:r>
          </a:p>
          <a:p>
            <a:pPr lvl="1"/>
            <a:r>
              <a:t>found visual scanning differences in code- vs. comment-oriented participants</a:t>
            </a:r>
          </a:p>
          <a:p>
            <a:pPr lvl="1"/>
            <a:r>
              <a:t>compared expert/novice programmers (former looked more at complex statements)</a:t>
            </a:r>
          </a:p>
        </p:txBody>
      </p:sp>
      <p:sp>
        <p:nvSpPr>
          <p:cNvPr id="141" name="Introduction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Introduction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Eye Movements in Programming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123" y="1987688"/>
            <a:ext cx="9319826" cy="550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3051" y="1987688"/>
            <a:ext cx="9319826" cy="550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ore recently Sharafi et al. [2015] review various metrics…"/>
          <p:cNvSpPr txBox="1"/>
          <p:nvPr>
            <p:ph type="body" sz="half" idx="1"/>
          </p:nvPr>
        </p:nvSpPr>
        <p:spPr>
          <a:xfrm>
            <a:off x="1368346" y="7807362"/>
            <a:ext cx="21647308" cy="5089197"/>
          </a:xfrm>
          <a:prstGeom prst="rect">
            <a:avLst/>
          </a:prstGeom>
        </p:spPr>
        <p:txBody>
          <a:bodyPr/>
          <a:lstStyle/>
          <a:p>
            <a:pPr/>
            <a:r>
              <a:t>More recently Sharafi et al. [2015] review various metrics</a:t>
            </a:r>
          </a:p>
          <a:p>
            <a:pPr lvl="1"/>
            <a:r>
              <a:t>traditional metrics include fixations, fixation durations, pupil size, blink rate</a:t>
            </a:r>
          </a:p>
          <a:p>
            <a:pPr lvl="1"/>
            <a:r>
              <a:t>scanpath comparison including Levenshtein distance also available</a:t>
            </a:r>
          </a:p>
          <a:p>
            <a:pPr lvl="1"/>
            <a:r>
              <a:t>collectively, except for Levenshtein similarity, these are </a:t>
            </a:r>
            <a:r>
              <a:rPr i="1"/>
              <a:t>first-order analyses</a:t>
            </a:r>
          </a:p>
        </p:txBody>
      </p:sp>
      <p:sp>
        <p:nvSpPr>
          <p:cNvPr id="146" name="Introduction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Introduction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Eye Movements in Programming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506" y="1796289"/>
            <a:ext cx="15998988" cy="5889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aze-transition entropy [Krejtz et al. 2015]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Gaze-transition entropy [Krejtz et al. 2015]</a:t>
            </a:r>
          </a:p>
          <a:p>
            <a:pPr lvl="1"/>
            <a:r>
              <a:t>typically used to represent 2D gaze transitions between source     and destination    AOIs</a:t>
            </a:r>
          </a:p>
          <a:p>
            <a:pPr lvl="1"/>
            <a:r>
              <a:t>uniform grids or other sensibly defined AOIs suffice</a:t>
            </a:r>
          </a:p>
          <a:p>
            <a:pPr lvl="1"/>
            <a:r>
              <a:t>gaze transition probabilities       yield transition matrices from which entropy is computed</a:t>
            </a:r>
          </a:p>
        </p:txBody>
      </p:sp>
      <p:sp>
        <p:nvSpPr>
          <p:cNvPr id="150" name="Backgroun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Background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Gaze-transition Entropy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1705" y="9873085"/>
            <a:ext cx="1651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29652" y="9822285"/>
            <a:ext cx="2413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6502" y="1924818"/>
            <a:ext cx="11576245" cy="6284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1180" t="1660" r="21180" b="1660"/>
          <a:stretch>
            <a:fillRect/>
          </a:stretch>
        </p:blipFill>
        <p:spPr>
          <a:xfrm>
            <a:off x="15817113" y="2059970"/>
            <a:ext cx="4980570" cy="601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83963" y="11879877"/>
            <a:ext cx="6350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aze-transition entropy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Gaze-transition entropy</a:t>
            </a:r>
          </a:p>
          <a:p>
            <a:pPr lvl="1"/>
            <a:r>
              <a:t>transition matrices are intuitively easy to understand</a:t>
            </a:r>
          </a:p>
          <a:p>
            <a:pPr lvl="1"/>
            <a:r>
              <a:t>they are also useful for gaze synthesis [Duchowski et al. 2019]</a:t>
            </a:r>
          </a:p>
          <a:p>
            <a:pPr lvl="1"/>
            <a:r>
              <a:t>                                                        defines normalized entropy for set of AOIs</a:t>
            </a:r>
          </a:p>
        </p:txBody>
      </p:sp>
      <p:sp>
        <p:nvSpPr>
          <p:cNvPr id="158" name="Backgroun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Background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Gaze-transition Entropy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5784" y="11332974"/>
            <a:ext cx="75946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33288" y="11796524"/>
            <a:ext cx="3416301" cy="57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Group"/>
          <p:cNvGrpSpPr/>
          <p:nvPr/>
        </p:nvGrpSpPr>
        <p:grpSpPr>
          <a:xfrm>
            <a:off x="5298545" y="1692049"/>
            <a:ext cx="2608876" cy="5771140"/>
            <a:chOff x="0" y="0"/>
            <a:chExt cx="2608874" cy="5771139"/>
          </a:xfrm>
        </p:grpSpPr>
        <p:pic>
          <p:nvPicPr>
            <p:cNvPr id="161" name="TM_pilot_emotion_disgusted.pdf" descr="TM_pilot_emotion_disgusted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162264"/>
              <a:ext cx="2608875" cy="260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F01_disgusted.jpg" descr="F01_disgusted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5026" y="0"/>
              <a:ext cx="2158823" cy="2927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" name="Group"/>
          <p:cNvGrpSpPr/>
          <p:nvPr/>
        </p:nvGrpSpPr>
        <p:grpSpPr>
          <a:xfrm>
            <a:off x="16532815" y="1706108"/>
            <a:ext cx="2608876" cy="5771141"/>
            <a:chOff x="0" y="0"/>
            <a:chExt cx="2608874" cy="5771139"/>
          </a:xfrm>
        </p:grpSpPr>
        <p:pic>
          <p:nvPicPr>
            <p:cNvPr id="164" name="TM_pilot_emotion_sad.pdf" descr="TM_pilot_emotion_sad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162264"/>
              <a:ext cx="2608875" cy="260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F02_sad.jpg" descr="F02_sad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5026" y="0"/>
              <a:ext cx="2158823" cy="2927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9" name="Group"/>
          <p:cNvGrpSpPr/>
          <p:nvPr/>
        </p:nvGrpSpPr>
        <p:grpSpPr>
          <a:xfrm>
            <a:off x="13710189" y="1677990"/>
            <a:ext cx="2665113" cy="5799258"/>
            <a:chOff x="0" y="0"/>
            <a:chExt cx="2665111" cy="5799257"/>
          </a:xfrm>
        </p:grpSpPr>
        <p:pic>
          <p:nvPicPr>
            <p:cNvPr id="167" name="TM_pilot_emotion_neutral.pdf" descr="TM_pilot_emotion_neutral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3134145"/>
              <a:ext cx="2665112" cy="2665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F04_neutral.jpg" descr="F04_neutral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53145" y="0"/>
              <a:ext cx="2158823" cy="2927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" name="Group"/>
          <p:cNvGrpSpPr/>
          <p:nvPr/>
        </p:nvGrpSpPr>
        <p:grpSpPr>
          <a:xfrm>
            <a:off x="10887562" y="1677989"/>
            <a:ext cx="2665113" cy="5799260"/>
            <a:chOff x="0" y="0"/>
            <a:chExt cx="2665111" cy="5799258"/>
          </a:xfrm>
        </p:grpSpPr>
        <p:pic>
          <p:nvPicPr>
            <p:cNvPr id="170" name="TM_pilot_emotion_happy.pdf" descr="TM_pilot_emotion_happy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3134146"/>
              <a:ext cx="2665112" cy="2665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F07_happy.jpg" descr="F07_happy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53145" y="0"/>
              <a:ext cx="2158822" cy="2927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" name="Group"/>
          <p:cNvGrpSpPr/>
          <p:nvPr/>
        </p:nvGrpSpPr>
        <p:grpSpPr>
          <a:xfrm>
            <a:off x="8064935" y="1692049"/>
            <a:ext cx="2665112" cy="5799259"/>
            <a:chOff x="0" y="0"/>
            <a:chExt cx="2665111" cy="5799258"/>
          </a:xfrm>
        </p:grpSpPr>
        <p:pic>
          <p:nvPicPr>
            <p:cNvPr id="173" name="TM_pilot_emotion_fearful.pdf" descr="TM_pilot_emotion_fearful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3134147"/>
              <a:ext cx="2665112" cy="2665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M03_fearful.jpg" descr="M03_fearful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53145" y="0"/>
              <a:ext cx="2158822" cy="2927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" name="Group"/>
          <p:cNvGrpSpPr/>
          <p:nvPr/>
        </p:nvGrpSpPr>
        <p:grpSpPr>
          <a:xfrm>
            <a:off x="2475919" y="1692049"/>
            <a:ext cx="2608875" cy="5771141"/>
            <a:chOff x="0" y="0"/>
            <a:chExt cx="2608874" cy="5771140"/>
          </a:xfrm>
        </p:grpSpPr>
        <p:pic>
          <p:nvPicPr>
            <p:cNvPr id="176" name="TM_pilot_emotion_angry.pdf" descr="TM_pilot_emotion_angry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162265"/>
              <a:ext cx="2608875" cy="260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M06_angry.jpg" descr="M06_angry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25026" y="0"/>
              <a:ext cx="2158823" cy="2927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" name="Group"/>
          <p:cNvGrpSpPr/>
          <p:nvPr/>
        </p:nvGrpSpPr>
        <p:grpSpPr>
          <a:xfrm>
            <a:off x="19299206" y="1706109"/>
            <a:ext cx="2608876" cy="5771140"/>
            <a:chOff x="0" y="0"/>
            <a:chExt cx="2608874" cy="5771139"/>
          </a:xfrm>
        </p:grpSpPr>
        <p:pic>
          <p:nvPicPr>
            <p:cNvPr id="179" name="TM_pilot_emotion_surprised.pdf" descr="TM_pilot_emotion_surprised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3162264"/>
              <a:ext cx="2608875" cy="260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M07_surprised.jpg" descr="M07_surprised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25026" y="0"/>
              <a:ext cx="2158823" cy="2927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" name="angry"/>
          <p:cNvSpPr txBox="1"/>
          <p:nvPr/>
        </p:nvSpPr>
        <p:spPr>
          <a:xfrm>
            <a:off x="2773203" y="7473241"/>
            <a:ext cx="2014307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angry</a:t>
            </a:r>
          </a:p>
        </p:txBody>
      </p:sp>
      <p:sp>
        <p:nvSpPr>
          <p:cNvPr id="183" name="disgusted"/>
          <p:cNvSpPr txBox="1"/>
          <p:nvPr/>
        </p:nvSpPr>
        <p:spPr>
          <a:xfrm>
            <a:off x="5380514" y="7473241"/>
            <a:ext cx="244493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disgusted</a:t>
            </a:r>
          </a:p>
        </p:txBody>
      </p:sp>
      <p:sp>
        <p:nvSpPr>
          <p:cNvPr id="184" name="fearful"/>
          <p:cNvSpPr txBox="1"/>
          <p:nvPr/>
        </p:nvSpPr>
        <p:spPr>
          <a:xfrm>
            <a:off x="8175023" y="7473241"/>
            <a:ext cx="244493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fearful</a:t>
            </a:r>
          </a:p>
        </p:txBody>
      </p:sp>
      <p:sp>
        <p:nvSpPr>
          <p:cNvPr id="185" name="happy"/>
          <p:cNvSpPr txBox="1"/>
          <p:nvPr/>
        </p:nvSpPr>
        <p:spPr>
          <a:xfrm>
            <a:off x="10997649" y="7473241"/>
            <a:ext cx="244493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happy</a:t>
            </a:r>
          </a:p>
        </p:txBody>
      </p:sp>
      <p:sp>
        <p:nvSpPr>
          <p:cNvPr id="186" name="neutral"/>
          <p:cNvSpPr txBox="1"/>
          <p:nvPr/>
        </p:nvSpPr>
        <p:spPr>
          <a:xfrm>
            <a:off x="13820277" y="7473241"/>
            <a:ext cx="2444937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neutral</a:t>
            </a:r>
          </a:p>
        </p:txBody>
      </p:sp>
      <p:sp>
        <p:nvSpPr>
          <p:cNvPr id="187" name="sad"/>
          <p:cNvSpPr txBox="1"/>
          <p:nvPr/>
        </p:nvSpPr>
        <p:spPr>
          <a:xfrm>
            <a:off x="16614785" y="7473241"/>
            <a:ext cx="244493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sad</a:t>
            </a:r>
          </a:p>
        </p:txBody>
      </p:sp>
      <p:sp>
        <p:nvSpPr>
          <p:cNvPr id="188" name="surprised"/>
          <p:cNvSpPr txBox="1"/>
          <p:nvPr/>
        </p:nvSpPr>
        <p:spPr>
          <a:xfrm>
            <a:off x="19385990" y="7473241"/>
            <a:ext cx="2444937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surprised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aze-transition entropy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Gaze-transition entropy</a:t>
            </a:r>
          </a:p>
          <a:p>
            <a:pPr lvl="1"/>
            <a:r>
              <a:t>entropy allows comparison of transition matrices</a:t>
            </a:r>
          </a:p>
          <a:p>
            <a:pPr lvl="1"/>
            <a:r>
              <a:t>e.g., Duchowski et al. [2019] showed sig. different scanning faces (F(4,97) = 2.83, p &lt; 0.05)</a:t>
            </a:r>
          </a:p>
          <a:p>
            <a:pPr lvl="1"/>
            <a:r>
              <a:t>lower entropy means lower variance (“surprise”), less “chaotic” scanning</a:t>
            </a:r>
          </a:p>
        </p:txBody>
      </p:sp>
      <p:pic>
        <p:nvPicPr>
          <p:cNvPr id="191" name="entropy_ttype.pdf" descr="entropy_ttyp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3342" y="1701288"/>
            <a:ext cx="6959601" cy="695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Background…"/>
          <p:cNvSpPr txBox="1"/>
          <p:nvPr/>
        </p:nvSpPr>
        <p:spPr>
          <a:xfrm>
            <a:off x="824138" y="217819"/>
            <a:ext cx="18570452" cy="1457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algn="l" defTabSz="336827">
              <a:buClrTx/>
              <a:buFontTx/>
              <a:defRPr sz="4592">
                <a:uFillTx/>
              </a:defRPr>
            </a:pPr>
            <a:r>
              <a:rPr b="1"/>
              <a:t>Background</a:t>
            </a:r>
            <a:r>
              <a:t> </a:t>
            </a:r>
          </a:p>
          <a:p>
            <a:pPr algn="l" defTabSz="336827">
              <a:buClrTx/>
              <a:buFontTx/>
              <a:defRPr sz="4592">
                <a:solidFill>
                  <a:srgbClr val="53585F"/>
                </a:solidFill>
                <a:uFillTx/>
              </a:defRPr>
            </a:pPr>
            <a:r>
              <a:t>Gaze-transition Entropy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We introduce word span entropy based on Rayner’s [1998] model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We introduce </a:t>
            </a:r>
            <a:r>
              <a:rPr i="1"/>
              <a:t>word span entropy</a:t>
            </a:r>
            <a:r>
              <a:t> based on Rayner’s [1998] model</a:t>
            </a:r>
          </a:p>
          <a:p>
            <a:pPr lvl="1"/>
            <a:r>
              <a:t>reading consists of </a:t>
            </a:r>
            <a:r>
              <a:rPr i="1"/>
              <a:t>re-fixations</a:t>
            </a:r>
            <a:r>
              <a:t>, </a:t>
            </a:r>
            <a:r>
              <a:rPr i="1"/>
              <a:t>skips</a:t>
            </a:r>
            <a:r>
              <a:t> forward, or </a:t>
            </a:r>
            <a:r>
              <a:rPr i="1"/>
              <a:t>regressions</a:t>
            </a:r>
            <a:r>
              <a:t> backwards</a:t>
            </a:r>
          </a:p>
          <a:p>
            <a:pPr lvl="1"/>
            <a:r>
              <a:t>most reading models are expressed in similar terms of span distribution [Thibadeau et al. 1982]</a:t>
            </a:r>
          </a:p>
          <a:p>
            <a:pPr lvl="1"/>
            <a:r>
              <a:t>reading models can include lexical analysis (e.g., SWIFT or EZ-READER)</a:t>
            </a:r>
          </a:p>
        </p:txBody>
      </p:sp>
      <p:sp>
        <p:nvSpPr>
          <p:cNvPr id="195" name="Backgroun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sz="4592"/>
            </a:pPr>
            <a:r>
              <a:rPr b="1"/>
              <a:t>Background</a:t>
            </a:r>
            <a:r>
              <a:t> 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Second-order Metrics</a:t>
            </a:r>
          </a:p>
        </p:txBody>
      </p:sp>
      <p:pic>
        <p:nvPicPr>
          <p:cNvPr id="196" name="model-reading.pdf" descr="model-reading.pdf"/>
          <p:cNvPicPr>
            <a:picLocks noChangeAspect="1"/>
          </p:cNvPicPr>
          <p:nvPr/>
        </p:nvPicPr>
        <p:blipFill>
          <a:blip r:embed="rId2">
            <a:extLst/>
          </a:blip>
          <a:srcRect l="0" t="19905" r="0" b="46144"/>
          <a:stretch>
            <a:fillRect/>
          </a:stretch>
        </p:blipFill>
        <p:spPr>
          <a:xfrm>
            <a:off x="4380309" y="2909334"/>
            <a:ext cx="15623334" cy="3978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Word span entropy…"/>
          <p:cNvSpPr txBox="1"/>
          <p:nvPr>
            <p:ph type="body" sz="half" idx="1"/>
          </p:nvPr>
        </p:nvSpPr>
        <p:spPr>
          <a:xfrm>
            <a:off x="1368346" y="7807362"/>
            <a:ext cx="22929592" cy="5089197"/>
          </a:xfrm>
          <a:prstGeom prst="rect">
            <a:avLst/>
          </a:prstGeom>
        </p:spPr>
        <p:txBody>
          <a:bodyPr/>
          <a:lstStyle/>
          <a:p>
            <a:pPr/>
            <a:r>
              <a:t>Word span entropy</a:t>
            </a:r>
          </a:p>
          <a:p>
            <a:pPr lvl="1"/>
            <a:r>
              <a:t>codifies </a:t>
            </a:r>
            <a:r>
              <a:rPr i="1"/>
              <a:t>re-fixations</a:t>
            </a:r>
            <a:r>
              <a:t>, </a:t>
            </a:r>
            <a:r>
              <a:rPr i="1"/>
              <a:t>skips</a:t>
            </a:r>
            <a:r>
              <a:t>, or </a:t>
            </a:r>
            <a:r>
              <a:rPr i="1"/>
              <a:t>regressions</a:t>
            </a:r>
            <a:r>
              <a:t> numerically as probability of jumping    words</a:t>
            </a:r>
          </a:p>
          <a:p>
            <a:pPr lvl="1"/>
            <a:r>
              <a:t>           regressions,            re-fixations,             skips</a:t>
            </a:r>
          </a:p>
          <a:p>
            <a:pPr lvl="1"/>
            <a:r>
              <a:t>    observed probability, is used to compute entropy</a:t>
            </a:r>
          </a:p>
        </p:txBody>
      </p:sp>
      <p:sp>
        <p:nvSpPr>
          <p:cNvPr id="199" name="Background…"/>
          <p:cNvSpPr txBox="1"/>
          <p:nvPr>
            <p:ph type="title"/>
          </p:nvPr>
        </p:nvSpPr>
        <p:spPr>
          <a:xfrm>
            <a:off x="824138" y="217819"/>
            <a:ext cx="22735724" cy="1457365"/>
          </a:xfrm>
          <a:prstGeom prst="rect">
            <a:avLst/>
          </a:prstGeom>
        </p:spPr>
        <p:txBody>
          <a:bodyPr/>
          <a:lstStyle/>
          <a:p>
            <a:pPr algn="l" defTabSz="336827">
              <a:defRPr b="1" sz="4592"/>
            </a:pPr>
            <a:r>
              <a:t>Background</a:t>
            </a:r>
          </a:p>
          <a:p>
            <a:pPr algn="l" defTabSz="336827">
              <a:defRPr sz="4592">
                <a:solidFill>
                  <a:srgbClr val="53585F"/>
                </a:solidFill>
              </a:defRPr>
            </a:pPr>
            <a:r>
              <a:t>Second-order Metrics</a:t>
            </a:r>
          </a:p>
        </p:txBody>
      </p:sp>
      <p:pic>
        <p:nvPicPr>
          <p:cNvPr id="200" name="WM_tcq01_P04.pdf" descr="WM_tcq01_P04.pdf"/>
          <p:cNvPicPr>
            <a:picLocks noChangeAspect="1"/>
          </p:cNvPicPr>
          <p:nvPr/>
        </p:nvPicPr>
        <p:blipFill>
          <a:blip r:embed="rId2">
            <a:extLst/>
          </a:blip>
          <a:srcRect l="0" t="17953" r="0" b="0"/>
          <a:stretch>
            <a:fillRect/>
          </a:stretch>
        </p:blipFill>
        <p:spPr>
          <a:xfrm>
            <a:off x="162520" y="2426467"/>
            <a:ext cx="24058917" cy="2322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20959" y="9787921"/>
            <a:ext cx="2413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0470" y="10825024"/>
            <a:ext cx="12827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3467" y="10825024"/>
            <a:ext cx="12827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62154" y="10825024"/>
            <a:ext cx="12827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27276" y="11884933"/>
            <a:ext cx="4699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WM_tsq04_P04.pdf" descr="WM_tsq04_P04.pdf"/>
          <p:cNvPicPr>
            <a:picLocks noChangeAspect="1"/>
          </p:cNvPicPr>
          <p:nvPr/>
        </p:nvPicPr>
        <p:blipFill>
          <a:blip r:embed="rId8">
            <a:extLst/>
          </a:blip>
          <a:srcRect l="0" t="17784" r="0" b="0"/>
          <a:stretch>
            <a:fillRect/>
          </a:stretch>
        </p:blipFill>
        <p:spPr>
          <a:xfrm>
            <a:off x="162520" y="5707114"/>
            <a:ext cx="24058960" cy="232708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ading text"/>
          <p:cNvSpPr txBox="1"/>
          <p:nvPr/>
        </p:nvSpPr>
        <p:spPr>
          <a:xfrm>
            <a:off x="10757844" y="5044132"/>
            <a:ext cx="2868311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reading text</a:t>
            </a:r>
          </a:p>
        </p:txBody>
      </p:sp>
      <p:sp>
        <p:nvSpPr>
          <p:cNvPr id="208" name="reading code"/>
          <p:cNvSpPr txBox="1"/>
          <p:nvPr/>
        </p:nvSpPr>
        <p:spPr>
          <a:xfrm>
            <a:off x="10757844" y="1706338"/>
            <a:ext cx="2868311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Font typeface="Arial"/>
              <a:defRPr sz="3800"/>
            </a:lvl1pPr>
          </a:lstStyle>
          <a:p>
            <a:pPr/>
            <a:r>
              <a:t>reading code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inux Biolinum O"/>
        <a:ea typeface="Linux Biolinum O"/>
        <a:cs typeface="Linux Biolinum O"/>
      </a:majorFont>
      <a:minorFont>
        <a:latin typeface="Linux Biolinum O"/>
        <a:ea typeface="Linux Biolinum O"/>
        <a:cs typeface="Linux Biolinum 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inux Biolinum 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4A5C6B"/>
          </a:buClr>
          <a:buSzTx/>
          <a:buFont typeface="Linux Biolinum O"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inux Biolinum 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inux Biolinum O"/>
        <a:ea typeface="Linux Biolinum O"/>
        <a:cs typeface="Linux Biolinum O"/>
      </a:majorFont>
      <a:minorFont>
        <a:latin typeface="Linux Biolinum O"/>
        <a:ea typeface="Linux Biolinum O"/>
        <a:cs typeface="Linux Biolinum 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inux Biolinum 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4A5C6B"/>
          </a:buClr>
          <a:buSzTx/>
          <a:buFont typeface="Linux Biolinum O"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inux Biolinum 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